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D8_2355C5AB.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11" r:id="rId5"/>
    <p:sldMasterId id="2147483718" r:id="rId6"/>
    <p:sldMasterId id="2147483725" r:id="rId7"/>
    <p:sldMasterId id="2147483728" r:id="rId8"/>
    <p:sldMasterId id="2147483737" r:id="rId9"/>
    <p:sldMasterId id="2147483822" r:id="rId10"/>
    <p:sldMasterId id="2147483835" r:id="rId11"/>
  </p:sldMasterIdLst>
  <p:notesMasterIdLst>
    <p:notesMasterId r:id="rId376"/>
  </p:notesMasterIdLst>
  <p:handoutMasterIdLst>
    <p:handoutMasterId r:id="rId377"/>
  </p:handoutMasterIdLst>
  <p:sldIdLst>
    <p:sldId id="504" r:id="rId12"/>
    <p:sldId id="338" r:id="rId13"/>
    <p:sldId id="505" r:id="rId14"/>
    <p:sldId id="372" r:id="rId15"/>
    <p:sldId id="425" r:id="rId16"/>
    <p:sldId id="426" r:id="rId17"/>
    <p:sldId id="374" r:id="rId18"/>
    <p:sldId id="375" r:id="rId19"/>
    <p:sldId id="421" r:id="rId20"/>
    <p:sldId id="422" r:id="rId21"/>
    <p:sldId id="423" r:id="rId22"/>
    <p:sldId id="424" r:id="rId23"/>
    <p:sldId id="420" r:id="rId24"/>
    <p:sldId id="388" r:id="rId25"/>
    <p:sldId id="428" r:id="rId26"/>
    <p:sldId id="427" r:id="rId27"/>
    <p:sldId id="430" r:id="rId28"/>
    <p:sldId id="379" r:id="rId29"/>
    <p:sldId id="431" r:id="rId30"/>
    <p:sldId id="432" r:id="rId31"/>
    <p:sldId id="507" r:id="rId32"/>
    <p:sldId id="508" r:id="rId33"/>
    <p:sldId id="436" r:id="rId34"/>
    <p:sldId id="441" r:id="rId35"/>
    <p:sldId id="442" r:id="rId36"/>
    <p:sldId id="443" r:id="rId37"/>
    <p:sldId id="444" r:id="rId38"/>
    <p:sldId id="445" r:id="rId39"/>
    <p:sldId id="446" r:id="rId40"/>
    <p:sldId id="453" r:id="rId41"/>
    <p:sldId id="452" r:id="rId42"/>
    <p:sldId id="454" r:id="rId43"/>
    <p:sldId id="457" r:id="rId44"/>
    <p:sldId id="458" r:id="rId45"/>
    <p:sldId id="459" r:id="rId46"/>
    <p:sldId id="460" r:id="rId47"/>
    <p:sldId id="461" r:id="rId48"/>
    <p:sldId id="462" r:id="rId49"/>
    <p:sldId id="463" r:id="rId50"/>
    <p:sldId id="464" r:id="rId51"/>
    <p:sldId id="465" r:id="rId52"/>
    <p:sldId id="471" r:id="rId53"/>
    <p:sldId id="472" r:id="rId54"/>
    <p:sldId id="475" r:id="rId55"/>
    <p:sldId id="476" r:id="rId56"/>
    <p:sldId id="477" r:id="rId57"/>
    <p:sldId id="478" r:id="rId58"/>
    <p:sldId id="479" r:id="rId59"/>
    <p:sldId id="480" r:id="rId60"/>
    <p:sldId id="481" r:id="rId61"/>
    <p:sldId id="482" r:id="rId62"/>
    <p:sldId id="484" r:id="rId63"/>
    <p:sldId id="485" r:id="rId64"/>
    <p:sldId id="486" r:id="rId65"/>
    <p:sldId id="487" r:id="rId66"/>
    <p:sldId id="488" r:id="rId67"/>
    <p:sldId id="489" r:id="rId68"/>
    <p:sldId id="490" r:id="rId69"/>
    <p:sldId id="491" r:id="rId70"/>
    <p:sldId id="492" r:id="rId71"/>
    <p:sldId id="493" r:id="rId72"/>
    <p:sldId id="494" r:id="rId73"/>
    <p:sldId id="495" r:id="rId74"/>
    <p:sldId id="496" r:id="rId75"/>
    <p:sldId id="497" r:id="rId76"/>
    <p:sldId id="498" r:id="rId77"/>
    <p:sldId id="499" r:id="rId78"/>
    <p:sldId id="500" r:id="rId79"/>
    <p:sldId id="501" r:id="rId80"/>
    <p:sldId id="503" r:id="rId81"/>
    <p:sldId id="502" r:id="rId82"/>
    <p:sldId id="509" r:id="rId83"/>
    <p:sldId id="510" r:id="rId84"/>
    <p:sldId id="511" r:id="rId85"/>
    <p:sldId id="512" r:id="rId86"/>
    <p:sldId id="513" r:id="rId87"/>
    <p:sldId id="514" r:id="rId88"/>
    <p:sldId id="515" r:id="rId89"/>
    <p:sldId id="516" r:id="rId90"/>
    <p:sldId id="517" r:id="rId91"/>
    <p:sldId id="518" r:id="rId92"/>
    <p:sldId id="519" r:id="rId93"/>
    <p:sldId id="520" r:id="rId94"/>
    <p:sldId id="521" r:id="rId95"/>
    <p:sldId id="522" r:id="rId96"/>
    <p:sldId id="523" r:id="rId97"/>
    <p:sldId id="524" r:id="rId98"/>
    <p:sldId id="525" r:id="rId99"/>
    <p:sldId id="526" r:id="rId100"/>
    <p:sldId id="527" r:id="rId101"/>
    <p:sldId id="528" r:id="rId102"/>
    <p:sldId id="529" r:id="rId103"/>
    <p:sldId id="530" r:id="rId104"/>
    <p:sldId id="531" r:id="rId105"/>
    <p:sldId id="532" r:id="rId106"/>
    <p:sldId id="533" r:id="rId107"/>
    <p:sldId id="534" r:id="rId108"/>
    <p:sldId id="535" r:id="rId109"/>
    <p:sldId id="536" r:id="rId110"/>
    <p:sldId id="537" r:id="rId111"/>
    <p:sldId id="538" r:id="rId112"/>
    <p:sldId id="539" r:id="rId113"/>
    <p:sldId id="540" r:id="rId114"/>
    <p:sldId id="541" r:id="rId115"/>
    <p:sldId id="542" r:id="rId116"/>
    <p:sldId id="543" r:id="rId117"/>
    <p:sldId id="544" r:id="rId118"/>
    <p:sldId id="545" r:id="rId119"/>
    <p:sldId id="546" r:id="rId120"/>
    <p:sldId id="547" r:id="rId121"/>
    <p:sldId id="548" r:id="rId122"/>
    <p:sldId id="549" r:id="rId123"/>
    <p:sldId id="550" r:id="rId124"/>
    <p:sldId id="551" r:id="rId125"/>
    <p:sldId id="552" r:id="rId126"/>
    <p:sldId id="553" r:id="rId127"/>
    <p:sldId id="554" r:id="rId128"/>
    <p:sldId id="555" r:id="rId129"/>
    <p:sldId id="556" r:id="rId130"/>
    <p:sldId id="557" r:id="rId131"/>
    <p:sldId id="576" r:id="rId132"/>
    <p:sldId id="577" r:id="rId133"/>
    <p:sldId id="578" r:id="rId134"/>
    <p:sldId id="579" r:id="rId135"/>
    <p:sldId id="580" r:id="rId136"/>
    <p:sldId id="581" r:id="rId137"/>
    <p:sldId id="582" r:id="rId138"/>
    <p:sldId id="583" r:id="rId139"/>
    <p:sldId id="584" r:id="rId140"/>
    <p:sldId id="585" r:id="rId141"/>
    <p:sldId id="586" r:id="rId142"/>
    <p:sldId id="587" r:id="rId143"/>
    <p:sldId id="588" r:id="rId144"/>
    <p:sldId id="589" r:id="rId145"/>
    <p:sldId id="590" r:id="rId146"/>
    <p:sldId id="558" r:id="rId147"/>
    <p:sldId id="559" r:id="rId148"/>
    <p:sldId id="560" r:id="rId149"/>
    <p:sldId id="561" r:id="rId150"/>
    <p:sldId id="562" r:id="rId151"/>
    <p:sldId id="564" r:id="rId152"/>
    <p:sldId id="563" r:id="rId153"/>
    <p:sldId id="565" r:id="rId154"/>
    <p:sldId id="566" r:id="rId155"/>
    <p:sldId id="567" r:id="rId156"/>
    <p:sldId id="568" r:id="rId157"/>
    <p:sldId id="569" r:id="rId158"/>
    <p:sldId id="570" r:id="rId159"/>
    <p:sldId id="571" r:id="rId160"/>
    <p:sldId id="572" r:id="rId161"/>
    <p:sldId id="573" r:id="rId162"/>
    <p:sldId id="574" r:id="rId163"/>
    <p:sldId id="575" r:id="rId164"/>
    <p:sldId id="591" r:id="rId165"/>
    <p:sldId id="592" r:id="rId166"/>
    <p:sldId id="593" r:id="rId167"/>
    <p:sldId id="594" r:id="rId168"/>
    <p:sldId id="595" r:id="rId169"/>
    <p:sldId id="596" r:id="rId170"/>
    <p:sldId id="597" r:id="rId171"/>
    <p:sldId id="598" r:id="rId172"/>
    <p:sldId id="599" r:id="rId173"/>
    <p:sldId id="600" r:id="rId174"/>
    <p:sldId id="601" r:id="rId175"/>
    <p:sldId id="602" r:id="rId176"/>
    <p:sldId id="603" r:id="rId177"/>
    <p:sldId id="604" r:id="rId178"/>
    <p:sldId id="605" r:id="rId179"/>
    <p:sldId id="606" r:id="rId180"/>
    <p:sldId id="607" r:id="rId181"/>
    <p:sldId id="608" r:id="rId182"/>
    <p:sldId id="609" r:id="rId183"/>
    <p:sldId id="610" r:id="rId184"/>
    <p:sldId id="611" r:id="rId185"/>
    <p:sldId id="612" r:id="rId186"/>
    <p:sldId id="613" r:id="rId187"/>
    <p:sldId id="614" r:id="rId188"/>
    <p:sldId id="615" r:id="rId189"/>
    <p:sldId id="616" r:id="rId190"/>
    <p:sldId id="617" r:id="rId191"/>
    <p:sldId id="618" r:id="rId192"/>
    <p:sldId id="619" r:id="rId193"/>
    <p:sldId id="620" r:id="rId194"/>
    <p:sldId id="621" r:id="rId195"/>
    <p:sldId id="622" r:id="rId196"/>
    <p:sldId id="623" r:id="rId197"/>
    <p:sldId id="624" r:id="rId198"/>
    <p:sldId id="625" r:id="rId199"/>
    <p:sldId id="626" r:id="rId200"/>
    <p:sldId id="627" r:id="rId201"/>
    <p:sldId id="628" r:id="rId202"/>
    <p:sldId id="629" r:id="rId203"/>
    <p:sldId id="630" r:id="rId204"/>
    <p:sldId id="631" r:id="rId205"/>
    <p:sldId id="632" r:id="rId206"/>
    <p:sldId id="633" r:id="rId207"/>
    <p:sldId id="634" r:id="rId208"/>
    <p:sldId id="635" r:id="rId209"/>
    <p:sldId id="636" r:id="rId210"/>
    <p:sldId id="637" r:id="rId211"/>
    <p:sldId id="638" r:id="rId212"/>
    <p:sldId id="639" r:id="rId213"/>
    <p:sldId id="640" r:id="rId214"/>
    <p:sldId id="641" r:id="rId215"/>
    <p:sldId id="642" r:id="rId216"/>
    <p:sldId id="643" r:id="rId217"/>
    <p:sldId id="644" r:id="rId218"/>
    <p:sldId id="645" r:id="rId219"/>
    <p:sldId id="646" r:id="rId220"/>
    <p:sldId id="647" r:id="rId221"/>
    <p:sldId id="648" r:id="rId222"/>
    <p:sldId id="649" r:id="rId223"/>
    <p:sldId id="650" r:id="rId224"/>
    <p:sldId id="651" r:id="rId225"/>
    <p:sldId id="652" r:id="rId226"/>
    <p:sldId id="653" r:id="rId227"/>
    <p:sldId id="654" r:id="rId228"/>
    <p:sldId id="655" r:id="rId229"/>
    <p:sldId id="656" r:id="rId230"/>
    <p:sldId id="657" r:id="rId231"/>
    <p:sldId id="659" r:id="rId232"/>
    <p:sldId id="658" r:id="rId233"/>
    <p:sldId id="660" r:id="rId234"/>
    <p:sldId id="661" r:id="rId235"/>
    <p:sldId id="662" r:id="rId236"/>
    <p:sldId id="663" r:id="rId237"/>
    <p:sldId id="664" r:id="rId238"/>
    <p:sldId id="665" r:id="rId239"/>
    <p:sldId id="666" r:id="rId240"/>
    <p:sldId id="667" r:id="rId241"/>
    <p:sldId id="668" r:id="rId242"/>
    <p:sldId id="669" r:id="rId243"/>
    <p:sldId id="670" r:id="rId244"/>
    <p:sldId id="671" r:id="rId245"/>
    <p:sldId id="672" r:id="rId246"/>
    <p:sldId id="673" r:id="rId247"/>
    <p:sldId id="674" r:id="rId248"/>
    <p:sldId id="675" r:id="rId249"/>
    <p:sldId id="676" r:id="rId250"/>
    <p:sldId id="677" r:id="rId251"/>
    <p:sldId id="678" r:id="rId252"/>
    <p:sldId id="679" r:id="rId253"/>
    <p:sldId id="680" r:id="rId254"/>
    <p:sldId id="681" r:id="rId255"/>
    <p:sldId id="682" r:id="rId256"/>
    <p:sldId id="683" r:id="rId257"/>
    <p:sldId id="684" r:id="rId258"/>
    <p:sldId id="685" r:id="rId259"/>
    <p:sldId id="686" r:id="rId260"/>
    <p:sldId id="687" r:id="rId261"/>
    <p:sldId id="688" r:id="rId262"/>
    <p:sldId id="689" r:id="rId263"/>
    <p:sldId id="690" r:id="rId264"/>
    <p:sldId id="691" r:id="rId265"/>
    <p:sldId id="692" r:id="rId266"/>
    <p:sldId id="693" r:id="rId267"/>
    <p:sldId id="694" r:id="rId268"/>
    <p:sldId id="695" r:id="rId269"/>
    <p:sldId id="696" r:id="rId270"/>
    <p:sldId id="697" r:id="rId271"/>
    <p:sldId id="698" r:id="rId272"/>
    <p:sldId id="699" r:id="rId273"/>
    <p:sldId id="700" r:id="rId274"/>
    <p:sldId id="701" r:id="rId275"/>
    <p:sldId id="702" r:id="rId276"/>
    <p:sldId id="703" r:id="rId277"/>
    <p:sldId id="704" r:id="rId278"/>
    <p:sldId id="705" r:id="rId279"/>
    <p:sldId id="706" r:id="rId280"/>
    <p:sldId id="707" r:id="rId281"/>
    <p:sldId id="708" r:id="rId282"/>
    <p:sldId id="709" r:id="rId283"/>
    <p:sldId id="710" r:id="rId284"/>
    <p:sldId id="711" r:id="rId285"/>
    <p:sldId id="712" r:id="rId286"/>
    <p:sldId id="713" r:id="rId287"/>
    <p:sldId id="714" r:id="rId288"/>
    <p:sldId id="715" r:id="rId289"/>
    <p:sldId id="716" r:id="rId290"/>
    <p:sldId id="717" r:id="rId291"/>
    <p:sldId id="718" r:id="rId292"/>
    <p:sldId id="719" r:id="rId293"/>
    <p:sldId id="720" r:id="rId294"/>
    <p:sldId id="721" r:id="rId295"/>
    <p:sldId id="722" r:id="rId296"/>
    <p:sldId id="723" r:id="rId297"/>
    <p:sldId id="724" r:id="rId298"/>
    <p:sldId id="725" r:id="rId299"/>
    <p:sldId id="726" r:id="rId300"/>
    <p:sldId id="727" r:id="rId301"/>
    <p:sldId id="728" r:id="rId302"/>
    <p:sldId id="729" r:id="rId303"/>
    <p:sldId id="730" r:id="rId304"/>
    <p:sldId id="731" r:id="rId305"/>
    <p:sldId id="732" r:id="rId306"/>
    <p:sldId id="733" r:id="rId307"/>
    <p:sldId id="734" r:id="rId308"/>
    <p:sldId id="735" r:id="rId309"/>
    <p:sldId id="736" r:id="rId310"/>
    <p:sldId id="737" r:id="rId311"/>
    <p:sldId id="738" r:id="rId312"/>
    <p:sldId id="739" r:id="rId313"/>
    <p:sldId id="740" r:id="rId314"/>
    <p:sldId id="741" r:id="rId315"/>
    <p:sldId id="742" r:id="rId316"/>
    <p:sldId id="743" r:id="rId317"/>
    <p:sldId id="744" r:id="rId318"/>
    <p:sldId id="745" r:id="rId319"/>
    <p:sldId id="746" r:id="rId320"/>
    <p:sldId id="747" r:id="rId321"/>
    <p:sldId id="748" r:id="rId322"/>
    <p:sldId id="749" r:id="rId323"/>
    <p:sldId id="750" r:id="rId324"/>
    <p:sldId id="751" r:id="rId325"/>
    <p:sldId id="752" r:id="rId326"/>
    <p:sldId id="753" r:id="rId327"/>
    <p:sldId id="754" r:id="rId328"/>
    <p:sldId id="755" r:id="rId329"/>
    <p:sldId id="756" r:id="rId330"/>
    <p:sldId id="757" r:id="rId331"/>
    <p:sldId id="758" r:id="rId332"/>
    <p:sldId id="759" r:id="rId333"/>
    <p:sldId id="760" r:id="rId334"/>
    <p:sldId id="761" r:id="rId335"/>
    <p:sldId id="762" r:id="rId336"/>
    <p:sldId id="763" r:id="rId337"/>
    <p:sldId id="764" r:id="rId338"/>
    <p:sldId id="765" r:id="rId339"/>
    <p:sldId id="766" r:id="rId340"/>
    <p:sldId id="767" r:id="rId341"/>
    <p:sldId id="768" r:id="rId342"/>
    <p:sldId id="769" r:id="rId343"/>
    <p:sldId id="770" r:id="rId344"/>
    <p:sldId id="771" r:id="rId345"/>
    <p:sldId id="772" r:id="rId346"/>
    <p:sldId id="773" r:id="rId347"/>
    <p:sldId id="774" r:id="rId348"/>
    <p:sldId id="775" r:id="rId349"/>
    <p:sldId id="776" r:id="rId350"/>
    <p:sldId id="777" r:id="rId351"/>
    <p:sldId id="778" r:id="rId352"/>
    <p:sldId id="779" r:id="rId353"/>
    <p:sldId id="780" r:id="rId354"/>
    <p:sldId id="781" r:id="rId355"/>
    <p:sldId id="782" r:id="rId356"/>
    <p:sldId id="783" r:id="rId357"/>
    <p:sldId id="784" r:id="rId358"/>
    <p:sldId id="785" r:id="rId359"/>
    <p:sldId id="786" r:id="rId360"/>
    <p:sldId id="787" r:id="rId361"/>
    <p:sldId id="788" r:id="rId362"/>
    <p:sldId id="789" r:id="rId363"/>
    <p:sldId id="790" r:id="rId364"/>
    <p:sldId id="791" r:id="rId365"/>
    <p:sldId id="792" r:id="rId366"/>
    <p:sldId id="793" r:id="rId367"/>
    <p:sldId id="794" r:id="rId368"/>
    <p:sldId id="795" r:id="rId369"/>
    <p:sldId id="796" r:id="rId370"/>
    <p:sldId id="797" r:id="rId371"/>
    <p:sldId id="798" r:id="rId372"/>
    <p:sldId id="799" r:id="rId373"/>
    <p:sldId id="915" r:id="rId374"/>
    <p:sldId id="259" r:id="rId375"/>
  </p:sldIdLst>
  <p:sldSz cx="17610138" cy="9906000"/>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BAB"/>
    <a:srgbClr val="DFB9B3"/>
    <a:srgbClr val="E9EBF5"/>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99" Type="http://schemas.openxmlformats.org/officeDocument/2006/relationships/slide" Target="slides/slide288.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324" Type="http://schemas.openxmlformats.org/officeDocument/2006/relationships/slide" Target="slides/slide313.xml"/><Relationship Id="rId366" Type="http://schemas.openxmlformats.org/officeDocument/2006/relationships/slide" Target="slides/slide355.xml"/><Relationship Id="rId170" Type="http://schemas.openxmlformats.org/officeDocument/2006/relationships/slide" Target="slides/slide159.xml"/><Relationship Id="rId226" Type="http://schemas.openxmlformats.org/officeDocument/2006/relationships/slide" Target="slides/slide215.xml"/><Relationship Id="rId268" Type="http://schemas.openxmlformats.org/officeDocument/2006/relationships/slide" Target="slides/slide257.xml"/><Relationship Id="rId32" Type="http://schemas.openxmlformats.org/officeDocument/2006/relationships/slide" Target="slides/slide21.xml"/><Relationship Id="rId74" Type="http://schemas.openxmlformats.org/officeDocument/2006/relationships/slide" Target="slides/slide63.xml"/><Relationship Id="rId128" Type="http://schemas.openxmlformats.org/officeDocument/2006/relationships/slide" Target="slides/slide117.xml"/><Relationship Id="rId335" Type="http://schemas.openxmlformats.org/officeDocument/2006/relationships/slide" Target="slides/slide324.xml"/><Relationship Id="rId377" Type="http://schemas.openxmlformats.org/officeDocument/2006/relationships/handoutMaster" Target="handoutMasters/handoutMaster1.xml"/><Relationship Id="rId5" Type="http://schemas.openxmlformats.org/officeDocument/2006/relationships/slideMaster" Target="slideMasters/slideMaster2.xml"/><Relationship Id="rId181" Type="http://schemas.openxmlformats.org/officeDocument/2006/relationships/slide" Target="slides/slide170.xml"/><Relationship Id="rId237" Type="http://schemas.openxmlformats.org/officeDocument/2006/relationships/slide" Target="slides/slide226.xml"/><Relationship Id="rId279" Type="http://schemas.openxmlformats.org/officeDocument/2006/relationships/slide" Target="slides/slide268.xml"/><Relationship Id="rId43" Type="http://schemas.openxmlformats.org/officeDocument/2006/relationships/slide" Target="slides/slide32.xml"/><Relationship Id="rId139" Type="http://schemas.openxmlformats.org/officeDocument/2006/relationships/slide" Target="slides/slide128.xml"/><Relationship Id="rId290" Type="http://schemas.openxmlformats.org/officeDocument/2006/relationships/slide" Target="slides/slide279.xml"/><Relationship Id="rId304" Type="http://schemas.openxmlformats.org/officeDocument/2006/relationships/slide" Target="slides/slide293.xml"/><Relationship Id="rId346" Type="http://schemas.openxmlformats.org/officeDocument/2006/relationships/slide" Target="slides/slide335.xml"/><Relationship Id="rId85" Type="http://schemas.openxmlformats.org/officeDocument/2006/relationships/slide" Target="slides/slide74.xml"/><Relationship Id="rId150" Type="http://schemas.openxmlformats.org/officeDocument/2006/relationships/slide" Target="slides/slide139.xml"/><Relationship Id="rId192" Type="http://schemas.openxmlformats.org/officeDocument/2006/relationships/slide" Target="slides/slide181.xml"/><Relationship Id="rId206" Type="http://schemas.openxmlformats.org/officeDocument/2006/relationships/slide" Target="slides/slide195.xml"/><Relationship Id="rId248" Type="http://schemas.openxmlformats.org/officeDocument/2006/relationships/slide" Target="slides/slide237.xml"/><Relationship Id="rId12" Type="http://schemas.openxmlformats.org/officeDocument/2006/relationships/slide" Target="slides/slide1.xml"/><Relationship Id="rId108" Type="http://schemas.openxmlformats.org/officeDocument/2006/relationships/slide" Target="slides/slide97.xml"/><Relationship Id="rId315" Type="http://schemas.openxmlformats.org/officeDocument/2006/relationships/slide" Target="slides/slide304.xml"/><Relationship Id="rId357" Type="http://schemas.openxmlformats.org/officeDocument/2006/relationships/slide" Target="slides/slide346.xml"/><Relationship Id="rId54" Type="http://schemas.openxmlformats.org/officeDocument/2006/relationships/slide" Target="slides/slide43.xml"/><Relationship Id="rId96" Type="http://schemas.openxmlformats.org/officeDocument/2006/relationships/slide" Target="slides/slide85.xml"/><Relationship Id="rId161" Type="http://schemas.openxmlformats.org/officeDocument/2006/relationships/slide" Target="slides/slide150.xml"/><Relationship Id="rId217" Type="http://schemas.openxmlformats.org/officeDocument/2006/relationships/slide" Target="slides/slide206.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slide" Target="slides/slide259.xml"/><Relationship Id="rId326" Type="http://schemas.openxmlformats.org/officeDocument/2006/relationships/slide" Target="slides/slide315.xml"/><Relationship Id="rId65" Type="http://schemas.openxmlformats.org/officeDocument/2006/relationships/slide" Target="slides/slide54.xml"/><Relationship Id="rId130" Type="http://schemas.openxmlformats.org/officeDocument/2006/relationships/slide" Target="slides/slide119.xml"/><Relationship Id="rId368" Type="http://schemas.openxmlformats.org/officeDocument/2006/relationships/slide" Target="slides/slide357.xml"/><Relationship Id="rId172" Type="http://schemas.openxmlformats.org/officeDocument/2006/relationships/slide" Target="slides/slide161.xml"/><Relationship Id="rId228" Type="http://schemas.openxmlformats.org/officeDocument/2006/relationships/slide" Target="slides/slide217.xml"/><Relationship Id="rId281" Type="http://schemas.openxmlformats.org/officeDocument/2006/relationships/slide" Target="slides/slide270.xml"/><Relationship Id="rId337" Type="http://schemas.openxmlformats.org/officeDocument/2006/relationships/slide" Target="slides/slide326.xml"/><Relationship Id="rId34" Type="http://schemas.openxmlformats.org/officeDocument/2006/relationships/slide" Target="slides/slide23.xml"/><Relationship Id="rId76" Type="http://schemas.openxmlformats.org/officeDocument/2006/relationships/slide" Target="slides/slide65.xml"/><Relationship Id="rId141" Type="http://schemas.openxmlformats.org/officeDocument/2006/relationships/slide" Target="slides/slide130.xml"/><Relationship Id="rId379" Type="http://schemas.openxmlformats.org/officeDocument/2006/relationships/viewProps" Target="viewProps.xml"/><Relationship Id="rId7" Type="http://schemas.openxmlformats.org/officeDocument/2006/relationships/slideMaster" Target="slideMasters/slideMaster4.xml"/><Relationship Id="rId183" Type="http://schemas.openxmlformats.org/officeDocument/2006/relationships/slide" Target="slides/slide172.xml"/><Relationship Id="rId239" Type="http://schemas.openxmlformats.org/officeDocument/2006/relationships/slide" Target="slides/slide228.xml"/><Relationship Id="rId250" Type="http://schemas.openxmlformats.org/officeDocument/2006/relationships/slide" Target="slides/slide239.xml"/><Relationship Id="rId292" Type="http://schemas.openxmlformats.org/officeDocument/2006/relationships/slide" Target="slides/slide281.xml"/><Relationship Id="rId306" Type="http://schemas.openxmlformats.org/officeDocument/2006/relationships/slide" Target="slides/slide295.xml"/><Relationship Id="rId45" Type="http://schemas.openxmlformats.org/officeDocument/2006/relationships/slide" Target="slides/slide34.xml"/><Relationship Id="rId87" Type="http://schemas.openxmlformats.org/officeDocument/2006/relationships/slide" Target="slides/slide76.xml"/><Relationship Id="rId110" Type="http://schemas.openxmlformats.org/officeDocument/2006/relationships/slide" Target="slides/slide99.xml"/><Relationship Id="rId348" Type="http://schemas.openxmlformats.org/officeDocument/2006/relationships/slide" Target="slides/slide337.xml"/><Relationship Id="rId152" Type="http://schemas.openxmlformats.org/officeDocument/2006/relationships/slide" Target="slides/slide141.xml"/><Relationship Id="rId194" Type="http://schemas.openxmlformats.org/officeDocument/2006/relationships/slide" Target="slides/slide183.xml"/><Relationship Id="rId208" Type="http://schemas.openxmlformats.org/officeDocument/2006/relationships/slide" Target="slides/slide197.xml"/><Relationship Id="rId261" Type="http://schemas.openxmlformats.org/officeDocument/2006/relationships/slide" Target="slides/slide250.xml"/><Relationship Id="rId14" Type="http://schemas.openxmlformats.org/officeDocument/2006/relationships/slide" Target="slides/slide3.xml"/><Relationship Id="rId56" Type="http://schemas.openxmlformats.org/officeDocument/2006/relationships/slide" Target="slides/slide45.xml"/><Relationship Id="rId317" Type="http://schemas.openxmlformats.org/officeDocument/2006/relationships/slide" Target="slides/slide306.xml"/><Relationship Id="rId359" Type="http://schemas.openxmlformats.org/officeDocument/2006/relationships/slide" Target="slides/slide348.xml"/><Relationship Id="rId98" Type="http://schemas.openxmlformats.org/officeDocument/2006/relationships/slide" Target="slides/slide87.xml"/><Relationship Id="rId121" Type="http://schemas.openxmlformats.org/officeDocument/2006/relationships/slide" Target="slides/slide110.xml"/><Relationship Id="rId163" Type="http://schemas.openxmlformats.org/officeDocument/2006/relationships/slide" Target="slides/slide152.xml"/><Relationship Id="rId219" Type="http://schemas.openxmlformats.org/officeDocument/2006/relationships/slide" Target="slides/slide208.xml"/><Relationship Id="rId370" Type="http://schemas.openxmlformats.org/officeDocument/2006/relationships/slide" Target="slides/slide359.xml"/><Relationship Id="rId230" Type="http://schemas.openxmlformats.org/officeDocument/2006/relationships/slide" Target="slides/slide219.xml"/><Relationship Id="rId25" Type="http://schemas.openxmlformats.org/officeDocument/2006/relationships/slide" Target="slides/slide14.xml"/><Relationship Id="rId67" Type="http://schemas.openxmlformats.org/officeDocument/2006/relationships/slide" Target="slides/slide56.xml"/><Relationship Id="rId272" Type="http://schemas.openxmlformats.org/officeDocument/2006/relationships/slide" Target="slides/slide261.xml"/><Relationship Id="rId328" Type="http://schemas.openxmlformats.org/officeDocument/2006/relationships/slide" Target="slides/slide317.xml"/><Relationship Id="rId132" Type="http://schemas.openxmlformats.org/officeDocument/2006/relationships/slide" Target="slides/slide121.xml"/><Relationship Id="rId174" Type="http://schemas.openxmlformats.org/officeDocument/2006/relationships/slide" Target="slides/slide163.xml"/><Relationship Id="rId381" Type="http://schemas.openxmlformats.org/officeDocument/2006/relationships/tableStyles" Target="tableStyles.xml"/><Relationship Id="rId241" Type="http://schemas.openxmlformats.org/officeDocument/2006/relationships/slide" Target="slides/slide230.xml"/><Relationship Id="rId36" Type="http://schemas.openxmlformats.org/officeDocument/2006/relationships/slide" Target="slides/slide25.xml"/><Relationship Id="rId283" Type="http://schemas.openxmlformats.org/officeDocument/2006/relationships/slide" Target="slides/slide272.xml"/><Relationship Id="rId339" Type="http://schemas.openxmlformats.org/officeDocument/2006/relationships/slide" Target="slides/slide328.xml"/><Relationship Id="rId78" Type="http://schemas.openxmlformats.org/officeDocument/2006/relationships/slide" Target="slides/slide67.xml"/><Relationship Id="rId101" Type="http://schemas.openxmlformats.org/officeDocument/2006/relationships/slide" Target="slides/slide90.xml"/><Relationship Id="rId143" Type="http://schemas.openxmlformats.org/officeDocument/2006/relationships/slide" Target="slides/slide132.xml"/><Relationship Id="rId185" Type="http://schemas.openxmlformats.org/officeDocument/2006/relationships/slide" Target="slides/slide174.xml"/><Relationship Id="rId350" Type="http://schemas.openxmlformats.org/officeDocument/2006/relationships/slide" Target="slides/slide339.xml"/><Relationship Id="rId9" Type="http://schemas.openxmlformats.org/officeDocument/2006/relationships/slideMaster" Target="slideMasters/slideMaster6.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273" Type="http://schemas.openxmlformats.org/officeDocument/2006/relationships/slide" Target="slides/slide262.xml"/><Relationship Id="rId294" Type="http://schemas.openxmlformats.org/officeDocument/2006/relationships/slide" Target="slides/slide283.xml"/><Relationship Id="rId308" Type="http://schemas.openxmlformats.org/officeDocument/2006/relationships/slide" Target="slides/slide297.xml"/><Relationship Id="rId329" Type="http://schemas.openxmlformats.org/officeDocument/2006/relationships/slide" Target="slides/slide318.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340" Type="http://schemas.openxmlformats.org/officeDocument/2006/relationships/slide" Target="slides/slide329.xml"/><Relationship Id="rId361" Type="http://schemas.openxmlformats.org/officeDocument/2006/relationships/slide" Target="slides/slide350.xml"/><Relationship Id="rId196" Type="http://schemas.openxmlformats.org/officeDocument/2006/relationships/slide" Target="slides/slide185.xml"/><Relationship Id="rId200" Type="http://schemas.openxmlformats.org/officeDocument/2006/relationships/slide" Target="slides/slide189.xml"/><Relationship Id="rId382" Type="http://schemas.microsoft.com/office/2016/11/relationships/changesInfo" Target="changesInfos/changesInfo1.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slide" Target="slides/slide252.xml"/><Relationship Id="rId284" Type="http://schemas.openxmlformats.org/officeDocument/2006/relationships/slide" Target="slides/slide273.xml"/><Relationship Id="rId319" Type="http://schemas.openxmlformats.org/officeDocument/2006/relationships/slide" Target="slides/slide308.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330" Type="http://schemas.openxmlformats.org/officeDocument/2006/relationships/slide" Target="slides/slide319.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351" Type="http://schemas.openxmlformats.org/officeDocument/2006/relationships/slide" Target="slides/slide340.xml"/><Relationship Id="rId372" Type="http://schemas.openxmlformats.org/officeDocument/2006/relationships/slide" Target="slides/slide361.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4" Type="http://schemas.openxmlformats.org/officeDocument/2006/relationships/slide" Target="slides/slide263.xml"/><Relationship Id="rId295" Type="http://schemas.openxmlformats.org/officeDocument/2006/relationships/slide" Target="slides/slide284.xml"/><Relationship Id="rId309" Type="http://schemas.openxmlformats.org/officeDocument/2006/relationships/slide" Target="slides/slide298.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320" Type="http://schemas.openxmlformats.org/officeDocument/2006/relationships/slide" Target="slides/slide309.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341" Type="http://schemas.openxmlformats.org/officeDocument/2006/relationships/slide" Target="slides/slide330.xml"/><Relationship Id="rId362" Type="http://schemas.openxmlformats.org/officeDocument/2006/relationships/slide" Target="slides/slide351.xml"/><Relationship Id="rId383" Type="http://schemas.microsoft.com/office/2018/10/relationships/authors" Target="authors.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slide" Target="slides/slide253.xml"/><Relationship Id="rId285" Type="http://schemas.openxmlformats.org/officeDocument/2006/relationships/slide" Target="slides/slide27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310" Type="http://schemas.openxmlformats.org/officeDocument/2006/relationships/slide" Target="slides/slide299.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331" Type="http://schemas.openxmlformats.org/officeDocument/2006/relationships/slide" Target="slides/slide320.xml"/><Relationship Id="rId352" Type="http://schemas.openxmlformats.org/officeDocument/2006/relationships/slide" Target="slides/slide341.xml"/><Relationship Id="rId373" Type="http://schemas.openxmlformats.org/officeDocument/2006/relationships/slide" Target="slides/slide362.xml"/><Relationship Id="rId1" Type="http://schemas.openxmlformats.org/officeDocument/2006/relationships/customXml" Target="../customXml/item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275" Type="http://schemas.openxmlformats.org/officeDocument/2006/relationships/slide" Target="slides/slide264.xml"/><Relationship Id="rId296" Type="http://schemas.openxmlformats.org/officeDocument/2006/relationships/slide" Target="slides/slide285.xml"/><Relationship Id="rId300" Type="http://schemas.openxmlformats.org/officeDocument/2006/relationships/slide" Target="slides/slide289.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321" Type="http://schemas.openxmlformats.org/officeDocument/2006/relationships/slide" Target="slides/slide310.xml"/><Relationship Id="rId342" Type="http://schemas.openxmlformats.org/officeDocument/2006/relationships/slide" Target="slides/slide331.xml"/><Relationship Id="rId363" Type="http://schemas.openxmlformats.org/officeDocument/2006/relationships/slide" Target="slides/slide352.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286" Type="http://schemas.openxmlformats.org/officeDocument/2006/relationships/slide" Target="slides/slide275.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311" Type="http://schemas.openxmlformats.org/officeDocument/2006/relationships/slide" Target="slides/slide300.xml"/><Relationship Id="rId332" Type="http://schemas.openxmlformats.org/officeDocument/2006/relationships/slide" Target="slides/slide321.xml"/><Relationship Id="rId353" Type="http://schemas.openxmlformats.org/officeDocument/2006/relationships/slide" Target="slides/slide342.xml"/><Relationship Id="rId374" Type="http://schemas.openxmlformats.org/officeDocument/2006/relationships/slide" Target="slides/slide363.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customXml" Target="../customXml/item2.xml"/><Relationship Id="rId29" Type="http://schemas.openxmlformats.org/officeDocument/2006/relationships/slide" Target="slides/slide18.xml"/><Relationship Id="rId255" Type="http://schemas.openxmlformats.org/officeDocument/2006/relationships/slide" Target="slides/slide244.xml"/><Relationship Id="rId276" Type="http://schemas.openxmlformats.org/officeDocument/2006/relationships/slide" Target="slides/slide265.xml"/><Relationship Id="rId297" Type="http://schemas.openxmlformats.org/officeDocument/2006/relationships/slide" Target="slides/slide286.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301" Type="http://schemas.openxmlformats.org/officeDocument/2006/relationships/slide" Target="slides/slide290.xml"/><Relationship Id="rId322" Type="http://schemas.openxmlformats.org/officeDocument/2006/relationships/slide" Target="slides/slide311.xml"/><Relationship Id="rId343" Type="http://schemas.openxmlformats.org/officeDocument/2006/relationships/slide" Target="slides/slide332.xml"/><Relationship Id="rId364" Type="http://schemas.openxmlformats.org/officeDocument/2006/relationships/slide" Target="slides/slide353.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slide" Target="slides/slide255.xml"/><Relationship Id="rId287" Type="http://schemas.openxmlformats.org/officeDocument/2006/relationships/slide" Target="slides/slide276.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312" Type="http://schemas.openxmlformats.org/officeDocument/2006/relationships/slide" Target="slides/slide301.xml"/><Relationship Id="rId333" Type="http://schemas.openxmlformats.org/officeDocument/2006/relationships/slide" Target="slides/slide322.xml"/><Relationship Id="rId354" Type="http://schemas.openxmlformats.org/officeDocument/2006/relationships/slide" Target="slides/slide343.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75" Type="http://schemas.openxmlformats.org/officeDocument/2006/relationships/slide" Target="slides/slide364.xml"/><Relationship Id="rId3" Type="http://schemas.openxmlformats.org/officeDocument/2006/relationships/customXml" Target="../customXml/item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277" Type="http://schemas.openxmlformats.org/officeDocument/2006/relationships/slide" Target="slides/slide266.xml"/><Relationship Id="rId298" Type="http://schemas.openxmlformats.org/officeDocument/2006/relationships/slide" Target="slides/slide287.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302" Type="http://schemas.openxmlformats.org/officeDocument/2006/relationships/slide" Target="slides/slide291.xml"/><Relationship Id="rId323" Type="http://schemas.openxmlformats.org/officeDocument/2006/relationships/slide" Target="slides/slide312.xml"/><Relationship Id="rId344" Type="http://schemas.openxmlformats.org/officeDocument/2006/relationships/slide" Target="slides/slide333.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365" Type="http://schemas.openxmlformats.org/officeDocument/2006/relationships/slide" Target="slides/slide354.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267" Type="http://schemas.openxmlformats.org/officeDocument/2006/relationships/slide" Target="slides/slide256.xml"/><Relationship Id="rId288" Type="http://schemas.openxmlformats.org/officeDocument/2006/relationships/slide" Target="slides/slide277.xml"/><Relationship Id="rId106" Type="http://schemas.openxmlformats.org/officeDocument/2006/relationships/slide" Target="slides/slide95.xml"/><Relationship Id="rId127" Type="http://schemas.openxmlformats.org/officeDocument/2006/relationships/slide" Target="slides/slide116.xml"/><Relationship Id="rId313" Type="http://schemas.openxmlformats.org/officeDocument/2006/relationships/slide" Target="slides/slide302.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334" Type="http://schemas.openxmlformats.org/officeDocument/2006/relationships/slide" Target="slides/slide323.xml"/><Relationship Id="rId355" Type="http://schemas.openxmlformats.org/officeDocument/2006/relationships/slide" Target="slides/slide344.xml"/><Relationship Id="rId376" Type="http://schemas.openxmlformats.org/officeDocument/2006/relationships/notesMaster" Target="notesMasters/notesMaster1.xml"/><Relationship Id="rId4" Type="http://schemas.openxmlformats.org/officeDocument/2006/relationships/slideMaster" Target="slideMasters/slideMaster1.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278" Type="http://schemas.openxmlformats.org/officeDocument/2006/relationships/slide" Target="slides/slide267.xml"/><Relationship Id="rId303" Type="http://schemas.openxmlformats.org/officeDocument/2006/relationships/slide" Target="slides/slide292.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345" Type="http://schemas.openxmlformats.org/officeDocument/2006/relationships/slide" Target="slides/slide334.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 Id="rId107" Type="http://schemas.openxmlformats.org/officeDocument/2006/relationships/slide" Target="slides/slide96.xml"/><Relationship Id="rId289" Type="http://schemas.openxmlformats.org/officeDocument/2006/relationships/slide" Target="slides/slide278.xml"/><Relationship Id="rId11" Type="http://schemas.openxmlformats.org/officeDocument/2006/relationships/slideMaster" Target="slideMasters/slideMaster8.xml"/><Relationship Id="rId53" Type="http://schemas.openxmlformats.org/officeDocument/2006/relationships/slide" Target="slides/slide42.xml"/><Relationship Id="rId149" Type="http://schemas.openxmlformats.org/officeDocument/2006/relationships/slide" Target="slides/slide138.xml"/><Relationship Id="rId314" Type="http://schemas.openxmlformats.org/officeDocument/2006/relationships/slide" Target="slides/slide303.xml"/><Relationship Id="rId356" Type="http://schemas.openxmlformats.org/officeDocument/2006/relationships/slide" Target="slides/slide345.xml"/><Relationship Id="rId95" Type="http://schemas.openxmlformats.org/officeDocument/2006/relationships/slide" Target="slides/slide84.xml"/><Relationship Id="rId160" Type="http://schemas.openxmlformats.org/officeDocument/2006/relationships/slide" Target="slides/slide149.xml"/><Relationship Id="rId216" Type="http://schemas.openxmlformats.org/officeDocument/2006/relationships/slide" Target="slides/slide205.xml"/><Relationship Id="rId258" Type="http://schemas.openxmlformats.org/officeDocument/2006/relationships/slide" Target="slides/slide247.xml"/><Relationship Id="rId22" Type="http://schemas.openxmlformats.org/officeDocument/2006/relationships/slide" Target="slides/slide11.xml"/><Relationship Id="rId64" Type="http://schemas.openxmlformats.org/officeDocument/2006/relationships/slide" Target="slides/slide53.xml"/><Relationship Id="rId118" Type="http://schemas.openxmlformats.org/officeDocument/2006/relationships/slide" Target="slides/slide107.xml"/><Relationship Id="rId325" Type="http://schemas.openxmlformats.org/officeDocument/2006/relationships/slide" Target="slides/slide314.xml"/><Relationship Id="rId367" Type="http://schemas.openxmlformats.org/officeDocument/2006/relationships/slide" Target="slides/slide356.xml"/><Relationship Id="rId171" Type="http://schemas.openxmlformats.org/officeDocument/2006/relationships/slide" Target="slides/slide160.xml"/><Relationship Id="rId227" Type="http://schemas.openxmlformats.org/officeDocument/2006/relationships/slide" Target="slides/slide216.xml"/><Relationship Id="rId269" Type="http://schemas.openxmlformats.org/officeDocument/2006/relationships/slide" Target="slides/slide258.xml"/><Relationship Id="rId33" Type="http://schemas.openxmlformats.org/officeDocument/2006/relationships/slide" Target="slides/slide22.xml"/><Relationship Id="rId129" Type="http://schemas.openxmlformats.org/officeDocument/2006/relationships/slide" Target="slides/slide118.xml"/><Relationship Id="rId280" Type="http://schemas.openxmlformats.org/officeDocument/2006/relationships/slide" Target="slides/slide269.xml"/><Relationship Id="rId336" Type="http://schemas.openxmlformats.org/officeDocument/2006/relationships/slide" Target="slides/slide325.xml"/><Relationship Id="rId75" Type="http://schemas.openxmlformats.org/officeDocument/2006/relationships/slide" Target="slides/slide64.xml"/><Relationship Id="rId140" Type="http://schemas.openxmlformats.org/officeDocument/2006/relationships/slide" Target="slides/slide129.xml"/><Relationship Id="rId182" Type="http://schemas.openxmlformats.org/officeDocument/2006/relationships/slide" Target="slides/slide171.xml"/><Relationship Id="rId378" Type="http://schemas.openxmlformats.org/officeDocument/2006/relationships/presProps" Target="presProps.xml"/><Relationship Id="rId6" Type="http://schemas.openxmlformats.org/officeDocument/2006/relationships/slideMaster" Target="slideMasters/slideMaster3.xml"/><Relationship Id="rId238" Type="http://schemas.openxmlformats.org/officeDocument/2006/relationships/slide" Target="slides/slide227.xml"/><Relationship Id="rId291" Type="http://schemas.openxmlformats.org/officeDocument/2006/relationships/slide" Target="slides/slide280.xml"/><Relationship Id="rId305" Type="http://schemas.openxmlformats.org/officeDocument/2006/relationships/slide" Target="slides/slide294.xml"/><Relationship Id="rId347" Type="http://schemas.openxmlformats.org/officeDocument/2006/relationships/slide" Target="slides/slide336.xml"/><Relationship Id="rId44" Type="http://schemas.openxmlformats.org/officeDocument/2006/relationships/slide" Target="slides/slide33.xml"/><Relationship Id="rId86" Type="http://schemas.openxmlformats.org/officeDocument/2006/relationships/slide" Target="slides/slide75.xml"/><Relationship Id="rId151" Type="http://schemas.openxmlformats.org/officeDocument/2006/relationships/slide" Target="slides/slide140.xml"/><Relationship Id="rId193" Type="http://schemas.openxmlformats.org/officeDocument/2006/relationships/slide" Target="slides/slide182.xml"/><Relationship Id="rId207" Type="http://schemas.openxmlformats.org/officeDocument/2006/relationships/slide" Target="slides/slide196.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316" Type="http://schemas.openxmlformats.org/officeDocument/2006/relationships/slide" Target="slides/slide305.xml"/><Relationship Id="rId55" Type="http://schemas.openxmlformats.org/officeDocument/2006/relationships/slide" Target="slides/slide44.xml"/><Relationship Id="rId97" Type="http://schemas.openxmlformats.org/officeDocument/2006/relationships/slide" Target="slides/slide86.xml"/><Relationship Id="rId120" Type="http://schemas.openxmlformats.org/officeDocument/2006/relationships/slide" Target="slides/slide109.xml"/><Relationship Id="rId358" Type="http://schemas.openxmlformats.org/officeDocument/2006/relationships/slide" Target="slides/slide347.xml"/><Relationship Id="rId162" Type="http://schemas.openxmlformats.org/officeDocument/2006/relationships/slide" Target="slides/slide151.xml"/><Relationship Id="rId218" Type="http://schemas.openxmlformats.org/officeDocument/2006/relationships/slide" Target="slides/slide207.xml"/><Relationship Id="rId271" Type="http://schemas.openxmlformats.org/officeDocument/2006/relationships/slide" Target="slides/slide260.xml"/><Relationship Id="rId24" Type="http://schemas.openxmlformats.org/officeDocument/2006/relationships/slide" Target="slides/slide13.xml"/><Relationship Id="rId66" Type="http://schemas.openxmlformats.org/officeDocument/2006/relationships/slide" Target="slides/slide55.xml"/><Relationship Id="rId131" Type="http://schemas.openxmlformats.org/officeDocument/2006/relationships/slide" Target="slides/slide120.xml"/><Relationship Id="rId327" Type="http://schemas.openxmlformats.org/officeDocument/2006/relationships/slide" Target="slides/slide316.xml"/><Relationship Id="rId369" Type="http://schemas.openxmlformats.org/officeDocument/2006/relationships/slide" Target="slides/slide358.xml"/><Relationship Id="rId173" Type="http://schemas.openxmlformats.org/officeDocument/2006/relationships/slide" Target="slides/slide162.xml"/><Relationship Id="rId229" Type="http://schemas.openxmlformats.org/officeDocument/2006/relationships/slide" Target="slides/slide218.xml"/><Relationship Id="rId380" Type="http://schemas.openxmlformats.org/officeDocument/2006/relationships/theme" Target="theme/theme1.xml"/><Relationship Id="rId240" Type="http://schemas.openxmlformats.org/officeDocument/2006/relationships/slide" Target="slides/slide229.xml"/><Relationship Id="rId35" Type="http://schemas.openxmlformats.org/officeDocument/2006/relationships/slide" Target="slides/slide24.xml"/><Relationship Id="rId77" Type="http://schemas.openxmlformats.org/officeDocument/2006/relationships/slide" Target="slides/slide66.xml"/><Relationship Id="rId100" Type="http://schemas.openxmlformats.org/officeDocument/2006/relationships/slide" Target="slides/slide89.xml"/><Relationship Id="rId282" Type="http://schemas.openxmlformats.org/officeDocument/2006/relationships/slide" Target="slides/slide271.xml"/><Relationship Id="rId338" Type="http://schemas.openxmlformats.org/officeDocument/2006/relationships/slide" Target="slides/slide327.xml"/><Relationship Id="rId8" Type="http://schemas.openxmlformats.org/officeDocument/2006/relationships/slideMaster" Target="slideMasters/slideMaster5.xml"/><Relationship Id="rId142" Type="http://schemas.openxmlformats.org/officeDocument/2006/relationships/slide" Target="slides/slide131.xml"/><Relationship Id="rId184" Type="http://schemas.openxmlformats.org/officeDocument/2006/relationships/slide" Target="slides/slide173.xml"/><Relationship Id="rId251" Type="http://schemas.openxmlformats.org/officeDocument/2006/relationships/slide" Target="slides/slide240.xml"/><Relationship Id="rId46" Type="http://schemas.openxmlformats.org/officeDocument/2006/relationships/slide" Target="slides/slide35.xml"/><Relationship Id="rId293" Type="http://schemas.openxmlformats.org/officeDocument/2006/relationships/slide" Target="slides/slide282.xml"/><Relationship Id="rId307" Type="http://schemas.openxmlformats.org/officeDocument/2006/relationships/slide" Target="slides/slide296.xml"/><Relationship Id="rId349" Type="http://schemas.openxmlformats.org/officeDocument/2006/relationships/slide" Target="slides/slide338.xml"/><Relationship Id="rId88" Type="http://schemas.openxmlformats.org/officeDocument/2006/relationships/slide" Target="slides/slide77.xml"/><Relationship Id="rId111" Type="http://schemas.openxmlformats.org/officeDocument/2006/relationships/slide" Target="slides/slide100.xml"/><Relationship Id="rId153" Type="http://schemas.openxmlformats.org/officeDocument/2006/relationships/slide" Target="slides/slide142.xml"/><Relationship Id="rId195" Type="http://schemas.openxmlformats.org/officeDocument/2006/relationships/slide" Target="slides/slide184.xml"/><Relationship Id="rId209" Type="http://schemas.openxmlformats.org/officeDocument/2006/relationships/slide" Target="slides/slide198.xml"/><Relationship Id="rId360" Type="http://schemas.openxmlformats.org/officeDocument/2006/relationships/slide" Target="slides/slide349.xml"/><Relationship Id="rId220" Type="http://schemas.openxmlformats.org/officeDocument/2006/relationships/slide" Target="slides/slide209.xml"/><Relationship Id="rId15" Type="http://schemas.openxmlformats.org/officeDocument/2006/relationships/slide" Target="slides/slide4.xml"/><Relationship Id="rId57" Type="http://schemas.openxmlformats.org/officeDocument/2006/relationships/slide" Target="slides/slide46.xml"/><Relationship Id="rId262" Type="http://schemas.openxmlformats.org/officeDocument/2006/relationships/slide" Target="slides/slide251.xml"/><Relationship Id="rId318" Type="http://schemas.openxmlformats.org/officeDocument/2006/relationships/slide" Target="slides/slide307.xml"/><Relationship Id="rId99" Type="http://schemas.openxmlformats.org/officeDocument/2006/relationships/slide" Target="slides/slide88.xml"/><Relationship Id="rId122" Type="http://schemas.openxmlformats.org/officeDocument/2006/relationships/slide" Target="slides/slide111.xml"/><Relationship Id="rId164" Type="http://schemas.openxmlformats.org/officeDocument/2006/relationships/slide" Target="slides/slide153.xml"/><Relationship Id="rId371" Type="http://schemas.openxmlformats.org/officeDocument/2006/relationships/slide" Target="slides/slide3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中山 正樹" userId="5499b0e3-1e9c-4bf7-b0d3-3c2cd38e5965" providerId="ADAL" clId="{9DBE05A2-3589-4E9E-8814-D6D7C2FEB56F}"/>
    <pc:docChg chg="mod">
      <pc:chgData name="中山 正樹" userId="5499b0e3-1e9c-4bf7-b0d3-3c2cd38e5965" providerId="ADAL" clId="{9DBE05A2-3589-4E9E-8814-D6D7C2FEB56F}" dt="2025-03-19T05:50:41.096" v="0"/>
      <pc:docMkLst>
        <pc:docMk/>
      </pc:docMkLst>
    </pc:docChg>
  </pc:docChgLst>
</pc:chgInfo>
</file>

<file path=ppt/comments/modernComment_1D8_2355C5AB.xml><?xml version="1.0" encoding="utf-8"?>
<p188:cmLst xmlns:a="http://schemas.openxmlformats.org/drawingml/2006/main" xmlns:r="http://schemas.openxmlformats.org/officeDocument/2006/relationships" xmlns:p188="http://schemas.microsoft.com/office/powerpoint/2018/8/main">
  <p188:cm id="{08A65A47-EBAB-4DF9-8392-7848CD935050}" authorId="{00000000-0000-0000-0000-000000000000}" created="2025-02-20T01:24:59.608">
    <ac:txMkLst xmlns:ac="http://schemas.microsoft.com/office/drawing/2013/main/command">
      <pc:docMk xmlns:pc="http://schemas.microsoft.com/office/powerpoint/2013/main/command"/>
      <pc:sldMk xmlns:pc="http://schemas.microsoft.com/office/powerpoint/2013/main/command" cId="592823723" sldId="472"/>
      <ac:spMk id="5" creationId="{D2599053-DB2D-60E3-143A-985217BB0509}"/>
      <ac:txMk cp="10" len="3">
        <ac:context len="15" hash="975896794"/>
      </ac:txMk>
    </ac:txMkLst>
    <p188:pos x="6607991" y="368717"/>
    <p188:replyLst>
      <p188:reply id="{9282B6E4-00ED-41C9-96A3-1FEF0CD26C02}" authorId="{00000000-0000-0000-0000-000000000000}" created="2025-02-26T09:17:13.671">
        <p188:txBody>
          <a:bodyPr/>
          <a:lstStyle/>
          <a:p>
            <a:r>
              <a:rPr lang="ja-JP" altLang="en-US"/>
              <a:t>2024の内容に修正しました。</a:t>
            </a:r>
          </a:p>
        </p188:txBody>
      </p188:reply>
    </p188:replyLst>
    <p188:txBody>
      <a:bodyPr/>
      <a:lstStyle/>
      <a:p>
        <a:r>
          <a:rPr lang="ja-JP" altLang="en-US"/>
          <a:t>2023→2024　スライド内容についてもご確認いただけますと幸いです。</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340140B-7C41-948A-CA5D-BE175FB3CFD9}"/>
              </a:ext>
            </a:extLst>
          </p:cNvPr>
          <p:cNvSpPr>
            <a:spLocks noGrp="1"/>
          </p:cNvSpPr>
          <p:nvPr>
            <p:ph type="hdr" sz="quarter"/>
          </p:nvPr>
        </p:nvSpPr>
        <p:spPr>
          <a:xfrm>
            <a:off x="1" y="0"/>
            <a:ext cx="4310882" cy="343285"/>
          </a:xfrm>
          <a:prstGeom prst="rect">
            <a:avLst/>
          </a:prstGeom>
        </p:spPr>
        <p:txBody>
          <a:bodyPr vert="horz" lIns="91870" tIns="45935" rIns="91870" bIns="45935"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7DE8893B-29EA-9DD3-AD0F-DBEDEEBCF4AB}"/>
              </a:ext>
            </a:extLst>
          </p:cNvPr>
          <p:cNvSpPr>
            <a:spLocks noGrp="1"/>
          </p:cNvSpPr>
          <p:nvPr>
            <p:ph type="dt" sz="quarter" idx="1"/>
          </p:nvPr>
        </p:nvSpPr>
        <p:spPr>
          <a:xfrm>
            <a:off x="5632485" y="0"/>
            <a:ext cx="4310882" cy="343285"/>
          </a:xfrm>
          <a:prstGeom prst="rect">
            <a:avLst/>
          </a:prstGeom>
        </p:spPr>
        <p:txBody>
          <a:bodyPr vert="horz" lIns="91870" tIns="45935" rIns="91870" bIns="45935" rtlCol="0"/>
          <a:lstStyle>
            <a:lvl1pPr algn="r">
              <a:defRPr sz="1200"/>
            </a:lvl1pPr>
          </a:lstStyle>
          <a:p>
            <a:fld id="{1229D9EB-A861-48B3-AF09-8FC203D7A263}" type="datetimeFigureOut">
              <a:rPr kumimoji="1" lang="ja-JP" altLang="en-US" smtClean="0"/>
              <a:t>2025/3/18</a:t>
            </a:fld>
            <a:endParaRPr kumimoji="1" lang="ja-JP" altLang="en-US"/>
          </a:p>
        </p:txBody>
      </p:sp>
      <p:sp>
        <p:nvSpPr>
          <p:cNvPr id="4" name="フッター プレースホルダー 3">
            <a:extLst>
              <a:ext uri="{FF2B5EF4-FFF2-40B4-BE49-F238E27FC236}">
                <a16:creationId xmlns:a16="http://schemas.microsoft.com/office/drawing/2014/main" id="{272470F4-8043-5966-8415-696CF3931A50}"/>
              </a:ext>
            </a:extLst>
          </p:cNvPr>
          <p:cNvSpPr>
            <a:spLocks noGrp="1"/>
          </p:cNvSpPr>
          <p:nvPr>
            <p:ph type="ftr" sz="quarter" idx="2"/>
          </p:nvPr>
        </p:nvSpPr>
        <p:spPr>
          <a:xfrm>
            <a:off x="1" y="6514716"/>
            <a:ext cx="4310882" cy="343285"/>
          </a:xfrm>
          <a:prstGeom prst="rect">
            <a:avLst/>
          </a:prstGeom>
        </p:spPr>
        <p:txBody>
          <a:bodyPr vert="horz" lIns="91870" tIns="45935" rIns="91870" bIns="45935"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849AFBB-AE3D-51C3-D93F-8EBCCA5BAB80}"/>
              </a:ext>
            </a:extLst>
          </p:cNvPr>
          <p:cNvSpPr>
            <a:spLocks noGrp="1"/>
          </p:cNvSpPr>
          <p:nvPr>
            <p:ph type="sldNum" sz="quarter" idx="3"/>
          </p:nvPr>
        </p:nvSpPr>
        <p:spPr>
          <a:xfrm>
            <a:off x="5632485" y="6514716"/>
            <a:ext cx="4310882" cy="343285"/>
          </a:xfrm>
          <a:prstGeom prst="rect">
            <a:avLst/>
          </a:prstGeom>
        </p:spPr>
        <p:txBody>
          <a:bodyPr vert="horz" lIns="91870" tIns="45935" rIns="91870" bIns="45935" rtlCol="0" anchor="b"/>
          <a:lstStyle>
            <a:lvl1pPr algn="r">
              <a:defRPr sz="1200"/>
            </a:lvl1pPr>
          </a:lstStyle>
          <a:p>
            <a:fld id="{1EDD3190-4453-4BD6-80EF-D3A5BA28D5C0}" type="slidenum">
              <a:rPr kumimoji="1" lang="ja-JP" altLang="en-US" smtClean="0"/>
              <a:t>‹#›</a:t>
            </a:fld>
            <a:endParaRPr kumimoji="1" lang="ja-JP" altLang="en-US"/>
          </a:p>
        </p:txBody>
      </p:sp>
    </p:spTree>
    <p:extLst>
      <p:ext uri="{BB962C8B-B14F-4D97-AF65-F5344CB8AC3E}">
        <p14:creationId xmlns:p14="http://schemas.microsoft.com/office/powerpoint/2010/main" val="665193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309798" cy="344091"/>
          </a:xfrm>
          <a:prstGeom prst="rect">
            <a:avLst/>
          </a:prstGeom>
        </p:spPr>
        <p:txBody>
          <a:bodyPr vert="horz" lIns="91870" tIns="45935" rIns="91870" bIns="45935"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3590" y="0"/>
            <a:ext cx="4309798" cy="344091"/>
          </a:xfrm>
          <a:prstGeom prst="rect">
            <a:avLst/>
          </a:prstGeom>
        </p:spPr>
        <p:txBody>
          <a:bodyPr vert="horz" lIns="91870" tIns="45935" rIns="91870" bIns="45935" rtlCol="0"/>
          <a:lstStyle>
            <a:lvl1pPr algn="r">
              <a:defRPr sz="1200"/>
            </a:lvl1pPr>
          </a:lstStyle>
          <a:p>
            <a:fld id="{08E052BD-CF96-47A5-9F66-5A8DA8384699}" type="datetimeFigureOut">
              <a:rPr kumimoji="1" lang="ja-JP" altLang="en-US" smtClean="0"/>
              <a:t>2025/3/18</a:t>
            </a:fld>
            <a:endParaRPr kumimoji="1" lang="ja-JP" altLang="en-US"/>
          </a:p>
        </p:txBody>
      </p:sp>
      <p:sp>
        <p:nvSpPr>
          <p:cNvPr id="4" name="スライド イメージ プレースホルダー 3"/>
          <p:cNvSpPr>
            <a:spLocks noGrp="1" noRot="1" noChangeAspect="1"/>
          </p:cNvSpPr>
          <p:nvPr>
            <p:ph type="sldImg" idx="2"/>
          </p:nvPr>
        </p:nvSpPr>
        <p:spPr>
          <a:xfrm>
            <a:off x="2917825" y="858838"/>
            <a:ext cx="4110038" cy="2312987"/>
          </a:xfrm>
          <a:prstGeom prst="rect">
            <a:avLst/>
          </a:prstGeom>
          <a:noFill/>
          <a:ln w="12700">
            <a:solidFill>
              <a:prstClr val="black"/>
            </a:solidFill>
          </a:ln>
        </p:spPr>
        <p:txBody>
          <a:bodyPr vert="horz" lIns="91870" tIns="45935" rIns="91870" bIns="45935" rtlCol="0" anchor="ctr"/>
          <a:lstStyle/>
          <a:p>
            <a:endParaRPr lang="ja-JP" altLang="en-US"/>
          </a:p>
        </p:txBody>
      </p:sp>
      <p:sp>
        <p:nvSpPr>
          <p:cNvPr id="5" name="ノート プレースホルダー 4"/>
          <p:cNvSpPr>
            <a:spLocks noGrp="1"/>
          </p:cNvSpPr>
          <p:nvPr>
            <p:ph type="body" sz="quarter" idx="3"/>
          </p:nvPr>
        </p:nvSpPr>
        <p:spPr>
          <a:xfrm>
            <a:off x="994570" y="3300413"/>
            <a:ext cx="7956550" cy="2700338"/>
          </a:xfrm>
          <a:prstGeom prst="rect">
            <a:avLst/>
          </a:prstGeom>
        </p:spPr>
        <p:txBody>
          <a:bodyPr vert="horz" lIns="91870" tIns="45935" rIns="91870" bIns="459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513910"/>
            <a:ext cx="4309798" cy="344091"/>
          </a:xfrm>
          <a:prstGeom prst="rect">
            <a:avLst/>
          </a:prstGeom>
        </p:spPr>
        <p:txBody>
          <a:bodyPr vert="horz" lIns="91870" tIns="45935" rIns="91870" bIns="459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3590" y="6513910"/>
            <a:ext cx="4309798" cy="344091"/>
          </a:xfrm>
          <a:prstGeom prst="rect">
            <a:avLst/>
          </a:prstGeom>
        </p:spPr>
        <p:txBody>
          <a:bodyPr vert="horz" lIns="91870" tIns="45935" rIns="91870" bIns="45935" rtlCol="0" anchor="b"/>
          <a:lstStyle>
            <a:lvl1pPr algn="r">
              <a:defRPr sz="1200"/>
            </a:lvl1pPr>
          </a:lstStyle>
          <a:p>
            <a:fld id="{7D95702B-A176-47F2-94B3-59C819DD5A0E}" type="slidenum">
              <a:rPr kumimoji="1" lang="ja-JP" altLang="en-US" smtClean="0"/>
              <a:t>‹#›</a:t>
            </a:fld>
            <a:endParaRPr kumimoji="1" lang="ja-JP" altLang="en-US"/>
          </a:p>
        </p:txBody>
      </p:sp>
    </p:spTree>
    <p:extLst>
      <p:ext uri="{BB962C8B-B14F-4D97-AF65-F5344CB8AC3E}">
        <p14:creationId xmlns:p14="http://schemas.microsoft.com/office/powerpoint/2010/main" val="2112340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a:t>
            </a:fld>
            <a:endParaRPr kumimoji="1" lang="ja-JP" altLang="en-US"/>
          </a:p>
        </p:txBody>
      </p:sp>
    </p:spTree>
    <p:extLst>
      <p:ext uri="{BB962C8B-B14F-4D97-AF65-F5344CB8AC3E}">
        <p14:creationId xmlns:p14="http://schemas.microsoft.com/office/powerpoint/2010/main" val="4212071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10</a:t>
            </a:fld>
            <a:endParaRPr kumimoji="1" lang="ja-JP" altLang="en-US"/>
          </a:p>
        </p:txBody>
      </p:sp>
    </p:spTree>
    <p:extLst>
      <p:ext uri="{BB962C8B-B14F-4D97-AF65-F5344CB8AC3E}">
        <p14:creationId xmlns:p14="http://schemas.microsoft.com/office/powerpoint/2010/main" val="14087885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100</a:t>
            </a:fld>
            <a:endParaRPr kumimoji="1" lang="ja-JP" altLang="en-US"/>
          </a:p>
        </p:txBody>
      </p:sp>
    </p:spTree>
    <p:extLst>
      <p:ext uri="{BB962C8B-B14F-4D97-AF65-F5344CB8AC3E}">
        <p14:creationId xmlns:p14="http://schemas.microsoft.com/office/powerpoint/2010/main" val="19312759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101</a:t>
            </a:fld>
            <a:endParaRPr kumimoji="1" lang="ja-JP" altLang="en-US"/>
          </a:p>
        </p:txBody>
      </p:sp>
    </p:spTree>
    <p:extLst>
      <p:ext uri="{BB962C8B-B14F-4D97-AF65-F5344CB8AC3E}">
        <p14:creationId xmlns:p14="http://schemas.microsoft.com/office/powerpoint/2010/main" val="13096945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102</a:t>
            </a:fld>
            <a:endParaRPr kumimoji="1" lang="ja-JP" altLang="en-US"/>
          </a:p>
        </p:txBody>
      </p:sp>
    </p:spTree>
    <p:extLst>
      <p:ext uri="{BB962C8B-B14F-4D97-AF65-F5344CB8AC3E}">
        <p14:creationId xmlns:p14="http://schemas.microsoft.com/office/powerpoint/2010/main" val="11782914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103</a:t>
            </a:fld>
            <a:endParaRPr kumimoji="1" lang="ja-JP" altLang="en-US"/>
          </a:p>
        </p:txBody>
      </p:sp>
    </p:spTree>
    <p:extLst>
      <p:ext uri="{BB962C8B-B14F-4D97-AF65-F5344CB8AC3E}">
        <p14:creationId xmlns:p14="http://schemas.microsoft.com/office/powerpoint/2010/main" val="40783523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104</a:t>
            </a:fld>
            <a:endParaRPr kumimoji="1" lang="ja-JP" altLang="en-US"/>
          </a:p>
        </p:txBody>
      </p:sp>
    </p:spTree>
    <p:extLst>
      <p:ext uri="{BB962C8B-B14F-4D97-AF65-F5344CB8AC3E}">
        <p14:creationId xmlns:p14="http://schemas.microsoft.com/office/powerpoint/2010/main" val="35240578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ja-JP" altLang="en-US"/>
          </a:p>
        </p:txBody>
      </p:sp>
      <p:sp>
        <p:nvSpPr>
          <p:cNvPr id="5" name="日付プレースホルダー 4">
            <a:extLst>
              <a:ext uri="{FF2B5EF4-FFF2-40B4-BE49-F238E27FC236}">
                <a16:creationId xmlns:a16="http://schemas.microsoft.com/office/drawing/2014/main" id="{5D144A0F-8508-60B2-9E0D-EE5879DE8C71}"/>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A0681294-3DED-2A44-FF62-CDBD4665BDCE}"/>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2857457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6CDE-D630-C313-6EE8-ACC43CBDF8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3DD0BF-E7BA-603A-9DA5-FA30A5C3E9DA}"/>
              </a:ext>
            </a:extLst>
          </p:cNvPr>
          <p:cNvSpPr>
            <a:spLocks noGrp="1" noRot="1" noChangeAspect="1"/>
          </p:cNvSpPr>
          <p:nvPr>
            <p:ph type="sldImg"/>
          </p:nvPr>
        </p:nvSpPr>
        <p:spPr>
          <a:xfrm>
            <a:off x="411163" y="1235075"/>
            <a:ext cx="5913437" cy="3327400"/>
          </a:xfrm>
        </p:spPr>
      </p:sp>
      <p:sp>
        <p:nvSpPr>
          <p:cNvPr id="3" name="ノート プレースホルダー 2">
            <a:extLst>
              <a:ext uri="{FF2B5EF4-FFF2-40B4-BE49-F238E27FC236}">
                <a16:creationId xmlns:a16="http://schemas.microsoft.com/office/drawing/2014/main" id="{D9C23285-7D0D-68A7-A9D7-E2F911C90692}"/>
              </a:ext>
            </a:extLst>
          </p:cNvPr>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28816B5A-466B-5836-2005-8CE11B898F21}"/>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9976115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lgn="l">
              <a:buFont typeface="Arial" panose="020B0604020202020204" pitchFamily="34" charset="0"/>
              <a:buNone/>
            </a:pPr>
            <a:endParaRPr lang="ja-JP" altLang="en-US"/>
          </a:p>
        </p:txBody>
      </p:sp>
      <p:sp>
        <p:nvSpPr>
          <p:cNvPr id="5" name="日付プレースホルダー 4">
            <a:extLst>
              <a:ext uri="{FF2B5EF4-FFF2-40B4-BE49-F238E27FC236}">
                <a16:creationId xmlns:a16="http://schemas.microsoft.com/office/drawing/2014/main" id="{AA2AC21F-3B5C-F1C2-F688-9F5E556CE0D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7214859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146382EC-B6B0-E609-A0CD-9960275613A8}"/>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410204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11</a:t>
            </a:fld>
            <a:endParaRPr kumimoji="1" lang="ja-JP" altLang="en-US"/>
          </a:p>
        </p:txBody>
      </p:sp>
    </p:spTree>
    <p:extLst>
      <p:ext uri="{BB962C8B-B14F-4D97-AF65-F5344CB8AC3E}">
        <p14:creationId xmlns:p14="http://schemas.microsoft.com/office/powerpoint/2010/main" val="28290224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858E6DA7-B45A-615A-222A-F4429F8CA3D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3225650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lgn="l"/>
            <a:endParaRPr lang="en-US" altLang="ja-JP"/>
          </a:p>
        </p:txBody>
      </p:sp>
      <p:sp>
        <p:nvSpPr>
          <p:cNvPr id="5" name="日付プレースホルダー 4">
            <a:extLst>
              <a:ext uri="{FF2B5EF4-FFF2-40B4-BE49-F238E27FC236}">
                <a16:creationId xmlns:a16="http://schemas.microsoft.com/office/drawing/2014/main" id="{F4B07BD0-9A20-A4EA-E282-201F1E3B5A41}"/>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8517826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8E375145-9200-D600-D54B-842B7E3F810A}"/>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4127721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E40D7328-0808-C13F-8C20-72464AB540C6}"/>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0730259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F22DCC61-CD90-7CC2-9CC7-A79FFD671B27}"/>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7163961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8886DEC3-91B6-88AC-3ABC-50EE18B990BF}"/>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614885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DD742E3D-3CE3-053F-2818-56EFF9C9F01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7313011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5" name="日付プレースホルダー 4">
            <a:extLst>
              <a:ext uri="{FF2B5EF4-FFF2-40B4-BE49-F238E27FC236}">
                <a16:creationId xmlns:a16="http://schemas.microsoft.com/office/drawing/2014/main" id="{B1FDDCD3-DB38-AE12-359D-F10F868B2972}"/>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3030252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5" name="日付プレースホルダー 4">
            <a:extLst>
              <a:ext uri="{FF2B5EF4-FFF2-40B4-BE49-F238E27FC236}">
                <a16:creationId xmlns:a16="http://schemas.microsoft.com/office/drawing/2014/main" id="{BBE7CAAD-C775-4A02-C558-33558BFBF9C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624658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582DF2AA-B924-E355-2634-522773FEDF4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608539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12</a:t>
            </a:fld>
            <a:endParaRPr kumimoji="1" lang="ja-JP" altLang="en-US"/>
          </a:p>
        </p:txBody>
      </p:sp>
    </p:spTree>
    <p:extLst>
      <p:ext uri="{BB962C8B-B14F-4D97-AF65-F5344CB8AC3E}">
        <p14:creationId xmlns:p14="http://schemas.microsoft.com/office/powerpoint/2010/main" val="3647561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B05F6EBA-F1BA-1842-5113-4A8983C7DBAA}"/>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7053263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ja-JP" altLang="en-US"/>
          </a:p>
        </p:txBody>
      </p:sp>
      <p:sp>
        <p:nvSpPr>
          <p:cNvPr id="5" name="日付プレースホルダー 4">
            <a:extLst>
              <a:ext uri="{FF2B5EF4-FFF2-40B4-BE49-F238E27FC236}">
                <a16:creationId xmlns:a16="http://schemas.microsoft.com/office/drawing/2014/main" id="{2065FBA2-F8DF-C752-04F1-7330FF07E39E}"/>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42056400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AAE8BED2-A3FB-5FFD-9ABC-50131815EE8B}"/>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3733656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84F79FBC-7A16-CE98-D121-F72C605B1CBD}"/>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9619150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lgn="l">
              <a:buFont typeface="Arial" panose="020B0604020202020204" pitchFamily="34" charset="0"/>
              <a:buNone/>
            </a:pPr>
            <a:endParaRPr lang="ja-JP" altLang="ja-JP"/>
          </a:p>
        </p:txBody>
      </p:sp>
      <p:sp>
        <p:nvSpPr>
          <p:cNvPr id="5" name="日付プレースホルダー 4">
            <a:extLst>
              <a:ext uri="{FF2B5EF4-FFF2-40B4-BE49-F238E27FC236}">
                <a16:creationId xmlns:a16="http://schemas.microsoft.com/office/drawing/2014/main" id="{38A3BD5D-1F59-1616-67D5-A14B77B6CD9D}"/>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6176756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lgn="l">
              <a:buFont typeface="Arial" panose="020B0604020202020204" pitchFamily="34" charset="0"/>
              <a:buNone/>
            </a:pPr>
            <a:endParaRPr lang="ja-JP" altLang="ja-JP"/>
          </a:p>
        </p:txBody>
      </p:sp>
      <p:sp>
        <p:nvSpPr>
          <p:cNvPr id="5" name="日付プレースホルダー 4">
            <a:extLst>
              <a:ext uri="{FF2B5EF4-FFF2-40B4-BE49-F238E27FC236}">
                <a16:creationId xmlns:a16="http://schemas.microsoft.com/office/drawing/2014/main" id="{B10BD089-F022-671E-728B-5999876EC5B5}"/>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40095108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5" name="日付プレースホルダー 4">
            <a:extLst>
              <a:ext uri="{FF2B5EF4-FFF2-40B4-BE49-F238E27FC236}">
                <a16:creationId xmlns:a16="http://schemas.microsoft.com/office/drawing/2014/main" id="{8E4DAE27-C975-1D50-C734-71A619C67D19}"/>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2275210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JP" altLang="ja-JP"/>
          </a:p>
        </p:txBody>
      </p:sp>
      <p:sp>
        <p:nvSpPr>
          <p:cNvPr id="5" name="日付プレースホルダー 4">
            <a:extLst>
              <a:ext uri="{FF2B5EF4-FFF2-40B4-BE49-F238E27FC236}">
                <a16:creationId xmlns:a16="http://schemas.microsoft.com/office/drawing/2014/main" id="{0AA468DD-C876-5FDE-9406-883FE85AD74B}"/>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9053065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lgn="l">
              <a:buFont typeface="Arial" panose="020B0604020202020204" pitchFamily="34" charset="0"/>
              <a:buNone/>
            </a:pPr>
            <a:endParaRPr lang="ja-JP" altLang="ja-JP"/>
          </a:p>
        </p:txBody>
      </p:sp>
      <p:sp>
        <p:nvSpPr>
          <p:cNvPr id="5" name="日付プレースホルダー 4">
            <a:extLst>
              <a:ext uri="{FF2B5EF4-FFF2-40B4-BE49-F238E27FC236}">
                <a16:creationId xmlns:a16="http://schemas.microsoft.com/office/drawing/2014/main" id="{BC3B23C9-D8BB-D1F1-9707-C4CC509AFF6B}"/>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8452526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lgn="l">
              <a:buFont typeface="Arial" panose="020B0604020202020204" pitchFamily="34" charset="0"/>
              <a:buNone/>
            </a:pPr>
            <a:endParaRPr lang="ja-JP" altLang="ja-JP"/>
          </a:p>
        </p:txBody>
      </p:sp>
      <p:sp>
        <p:nvSpPr>
          <p:cNvPr id="5" name="日付プレースホルダー 4">
            <a:extLst>
              <a:ext uri="{FF2B5EF4-FFF2-40B4-BE49-F238E27FC236}">
                <a16:creationId xmlns:a16="http://schemas.microsoft.com/office/drawing/2014/main" id="{7DDA9155-309B-782A-6594-AFE3E3D9B7A5}"/>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69397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13</a:t>
            </a:fld>
            <a:endParaRPr kumimoji="1" lang="ja-JP" altLang="en-US"/>
          </a:p>
        </p:txBody>
      </p:sp>
    </p:spTree>
    <p:extLst>
      <p:ext uri="{BB962C8B-B14F-4D97-AF65-F5344CB8AC3E}">
        <p14:creationId xmlns:p14="http://schemas.microsoft.com/office/powerpoint/2010/main" val="13567407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buFont typeface="Arial" panose="020B0604020202020204" pitchFamily="34" charset="0"/>
              <a:buChar char="•"/>
            </a:pPr>
            <a:endParaRPr lang="ja-JP" altLang="en-US"/>
          </a:p>
        </p:txBody>
      </p:sp>
      <p:sp>
        <p:nvSpPr>
          <p:cNvPr id="5" name="日付プレースホルダー 4">
            <a:extLst>
              <a:ext uri="{FF2B5EF4-FFF2-40B4-BE49-F238E27FC236}">
                <a16:creationId xmlns:a16="http://schemas.microsoft.com/office/drawing/2014/main" id="{7EB13EE8-9BAC-C84D-AC58-F275A6FD3AAC}"/>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758422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7FAD6852-5AFA-3F19-0F8D-E3115B7880D1}"/>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4895968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82466985-BF01-B3E4-2C68-819633449C6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0318995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ja-JP" altLang="en-US"/>
          </a:p>
        </p:txBody>
      </p:sp>
      <p:sp>
        <p:nvSpPr>
          <p:cNvPr id="5" name="日付プレースホルダー 4">
            <a:extLst>
              <a:ext uri="{FF2B5EF4-FFF2-40B4-BE49-F238E27FC236}">
                <a16:creationId xmlns:a16="http://schemas.microsoft.com/office/drawing/2014/main" id="{90C2A814-1B7F-83F1-952F-76AE2ADE335D}"/>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2661683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B1FF185A-0C21-3C32-2D63-11E0463DDDB7}"/>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2478382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5" name="日付プレースホルダー 4">
            <a:extLst>
              <a:ext uri="{FF2B5EF4-FFF2-40B4-BE49-F238E27FC236}">
                <a16:creationId xmlns:a16="http://schemas.microsoft.com/office/drawing/2014/main" id="{958A2FDE-2DEC-E3F8-2922-2172EF1B3062}"/>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4926645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F6430981-C140-CA65-1846-313E455993FE}"/>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9513441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66B076B9-3B00-EB73-7776-4BC87FC30181}"/>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36145863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A55CDB6C-DF25-77B7-A7CA-EB26BC938726}"/>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528949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3C6122AE-30AB-B5B0-C846-2D500A9981C5}"/>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4017868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14</a:t>
            </a:fld>
            <a:endParaRPr kumimoji="1" lang="ja-JP" altLang="en-US"/>
          </a:p>
        </p:txBody>
      </p:sp>
    </p:spTree>
    <p:extLst>
      <p:ext uri="{BB962C8B-B14F-4D97-AF65-F5344CB8AC3E}">
        <p14:creationId xmlns:p14="http://schemas.microsoft.com/office/powerpoint/2010/main" val="2767785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74878529-D75D-4B82-8723-69797D656369}"/>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42579522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03427" rtl="0" eaLnBrk="1" fontAlgn="auto" latinLnBrk="0" hangingPunct="1">
              <a:lnSpc>
                <a:spcPct val="100000"/>
              </a:lnSpc>
              <a:spcBef>
                <a:spcPts val="988"/>
              </a:spcBef>
              <a:spcAft>
                <a:spcPts val="0"/>
              </a:spcAft>
              <a:buClrTx/>
              <a:buSzTx/>
              <a:buFontTx/>
              <a:buNone/>
              <a:tabLst/>
              <a:defRPr/>
            </a:pPr>
            <a:endParaRPr lang="en-US" altLang="ja-JP"/>
          </a:p>
        </p:txBody>
      </p:sp>
      <p:sp>
        <p:nvSpPr>
          <p:cNvPr id="5" name="日付プレースホルダー 4">
            <a:extLst>
              <a:ext uri="{FF2B5EF4-FFF2-40B4-BE49-F238E27FC236}">
                <a16:creationId xmlns:a16="http://schemas.microsoft.com/office/drawing/2014/main" id="{02223D26-1A23-226B-FA79-9A4A21C9335C}"/>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2391579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buFont typeface="Arial" panose="020B0604020202020204" pitchFamily="34" charset="0"/>
              <a:buChar char="•"/>
            </a:pPr>
            <a:endParaRPr lang="ja-JP" altLang="en-US"/>
          </a:p>
        </p:txBody>
      </p:sp>
      <p:sp>
        <p:nvSpPr>
          <p:cNvPr id="5" name="日付プレースホルダー 4">
            <a:extLst>
              <a:ext uri="{FF2B5EF4-FFF2-40B4-BE49-F238E27FC236}">
                <a16:creationId xmlns:a16="http://schemas.microsoft.com/office/drawing/2014/main" id="{B0187761-3485-8334-CC6F-DAF11436EF3E}"/>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8797409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a:buFont typeface="Arial" panose="020B0604020202020204" pitchFamily="34" charset="0"/>
              <a:buChar char="•"/>
            </a:pPr>
            <a:endParaRPr lang="ja-JP" altLang="en-US"/>
          </a:p>
        </p:txBody>
      </p:sp>
      <p:sp>
        <p:nvSpPr>
          <p:cNvPr id="5" name="日付プレースホルダー 4">
            <a:extLst>
              <a:ext uri="{FF2B5EF4-FFF2-40B4-BE49-F238E27FC236}">
                <a16:creationId xmlns:a16="http://schemas.microsoft.com/office/drawing/2014/main" id="{0401CCF2-DD7C-6E08-F4A9-48A58F86F672}"/>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7951057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03427" rtl="0" eaLnBrk="1" fontAlgn="auto" latinLnBrk="0" hangingPunct="1">
              <a:lnSpc>
                <a:spcPct val="100000"/>
              </a:lnSpc>
              <a:spcBef>
                <a:spcPts val="988"/>
              </a:spcBef>
              <a:spcAft>
                <a:spcPts val="0"/>
              </a:spcAft>
              <a:buClrTx/>
              <a:buSzTx/>
              <a:buFontTx/>
              <a:buNone/>
              <a:tabLst/>
              <a:defRPr/>
            </a:pPr>
            <a:endParaRPr lang="ja-JP" altLang="en-US"/>
          </a:p>
        </p:txBody>
      </p:sp>
      <p:sp>
        <p:nvSpPr>
          <p:cNvPr id="5" name="日付プレースホルダー 4">
            <a:extLst>
              <a:ext uri="{FF2B5EF4-FFF2-40B4-BE49-F238E27FC236}">
                <a16:creationId xmlns:a16="http://schemas.microsoft.com/office/drawing/2014/main" id="{273B0952-57F8-8705-CD70-A826976A35F9}"/>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4424321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en-US" altLang="ja-JP"/>
          </a:p>
        </p:txBody>
      </p:sp>
      <p:sp>
        <p:nvSpPr>
          <p:cNvPr id="5" name="日付プレースホルダー 4">
            <a:extLst>
              <a:ext uri="{FF2B5EF4-FFF2-40B4-BE49-F238E27FC236}">
                <a16:creationId xmlns:a16="http://schemas.microsoft.com/office/drawing/2014/main" id="{8B274BF7-B323-549A-D6D2-62FA816769A5}"/>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1398269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ja-JP" altLang="en-US"/>
          </a:p>
        </p:txBody>
      </p:sp>
      <p:sp>
        <p:nvSpPr>
          <p:cNvPr id="5" name="日付プレースホルダー 4">
            <a:extLst>
              <a:ext uri="{FF2B5EF4-FFF2-40B4-BE49-F238E27FC236}">
                <a16:creationId xmlns:a16="http://schemas.microsoft.com/office/drawing/2014/main" id="{FF560E34-2A40-E334-AE35-64391A7F075F}"/>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13903809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endParaRPr lang="en-US" altLang="ja-JP"/>
          </a:p>
        </p:txBody>
      </p:sp>
      <p:sp>
        <p:nvSpPr>
          <p:cNvPr id="5" name="日付プレースホルダー 4">
            <a:extLst>
              <a:ext uri="{FF2B5EF4-FFF2-40B4-BE49-F238E27FC236}">
                <a16:creationId xmlns:a16="http://schemas.microsoft.com/office/drawing/2014/main" id="{E55E12FC-8C9B-2452-B75E-9EFECABD099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9341234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03427" rtl="0" eaLnBrk="1" fontAlgn="auto" latinLnBrk="0" hangingPunct="1">
              <a:lnSpc>
                <a:spcPct val="100000"/>
              </a:lnSpc>
              <a:spcBef>
                <a:spcPts val="988"/>
              </a:spcBef>
              <a:spcAft>
                <a:spcPts val="0"/>
              </a:spcAft>
              <a:buClrTx/>
              <a:buSzTx/>
              <a:buFontTx/>
              <a:buNone/>
              <a:tabLst/>
              <a:defRPr/>
            </a:pPr>
            <a:endParaRPr lang="en-US" altLang="ja-JP"/>
          </a:p>
        </p:txBody>
      </p:sp>
      <p:sp>
        <p:nvSpPr>
          <p:cNvPr id="5" name="日付プレースホルダー 4">
            <a:extLst>
              <a:ext uri="{FF2B5EF4-FFF2-40B4-BE49-F238E27FC236}">
                <a16:creationId xmlns:a16="http://schemas.microsoft.com/office/drawing/2014/main" id="{227E0911-D8EC-F7AF-AA7C-F20468D35516}"/>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4812287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ja-JP" altLang="en-US"/>
          </a:p>
        </p:txBody>
      </p:sp>
      <p:sp>
        <p:nvSpPr>
          <p:cNvPr id="5" name="日付プレースホルダー 4">
            <a:extLst>
              <a:ext uri="{FF2B5EF4-FFF2-40B4-BE49-F238E27FC236}">
                <a16:creationId xmlns:a16="http://schemas.microsoft.com/office/drawing/2014/main" id="{7884C303-8B95-469A-07F7-DBF065634F29}"/>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3109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a:t>
            </a:fld>
            <a:endParaRPr kumimoji="1" lang="ja-JP" altLang="en-US"/>
          </a:p>
        </p:txBody>
      </p:sp>
    </p:spTree>
    <p:extLst>
      <p:ext uri="{BB962C8B-B14F-4D97-AF65-F5344CB8AC3E}">
        <p14:creationId xmlns:p14="http://schemas.microsoft.com/office/powerpoint/2010/main" val="5699018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ja-JP" altLang="en-US"/>
          </a:p>
        </p:txBody>
      </p:sp>
      <p:sp>
        <p:nvSpPr>
          <p:cNvPr id="5" name="日付プレースホルダー 4">
            <a:extLst>
              <a:ext uri="{FF2B5EF4-FFF2-40B4-BE49-F238E27FC236}">
                <a16:creationId xmlns:a16="http://schemas.microsoft.com/office/drawing/2014/main" id="{6E0D5BD8-599F-5108-33B0-D7EC06680343}"/>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6043564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ja-JP" altLang="en-US"/>
          </a:p>
        </p:txBody>
      </p:sp>
      <p:sp>
        <p:nvSpPr>
          <p:cNvPr id="5" name="日付プレースホルダー 4">
            <a:extLst>
              <a:ext uri="{FF2B5EF4-FFF2-40B4-BE49-F238E27FC236}">
                <a16:creationId xmlns:a16="http://schemas.microsoft.com/office/drawing/2014/main" id="{CA3CF675-11A4-7C37-6098-DD1EB67B301A}"/>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18323004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defTabSz="903427">
              <a:defRPr/>
            </a:pPr>
            <a:endParaRPr lang="ja-JP" altLang="en-US"/>
          </a:p>
        </p:txBody>
      </p:sp>
      <p:sp>
        <p:nvSpPr>
          <p:cNvPr id="5" name="日付プレースホルダー 4">
            <a:extLst>
              <a:ext uri="{FF2B5EF4-FFF2-40B4-BE49-F238E27FC236}">
                <a16:creationId xmlns:a16="http://schemas.microsoft.com/office/drawing/2014/main" id="{DB64FA6B-6A9B-8BA6-9E19-04B6EB02B5CC}"/>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37033870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1235075"/>
            <a:ext cx="5913437" cy="3327400"/>
          </a:xfrm>
        </p:spPr>
      </p:sp>
      <p:sp>
        <p:nvSpPr>
          <p:cNvPr id="3" name="ノート プレースホルダー 2"/>
          <p:cNvSpPr>
            <a:spLocks noGrp="1"/>
          </p:cNvSpPr>
          <p:nvPr>
            <p:ph type="body" idx="1"/>
          </p:nvPr>
        </p:nvSpPr>
        <p:spPr/>
        <p:txBody>
          <a:bodyPr/>
          <a:lstStyle/>
          <a:p>
            <a:pPr marL="0" marR="0" lvl="0" indent="0" algn="l" defTabSz="903427" rtl="0" eaLnBrk="1" fontAlgn="auto" latinLnBrk="0" hangingPunct="1">
              <a:lnSpc>
                <a:spcPct val="100000"/>
              </a:lnSpc>
              <a:spcBef>
                <a:spcPts val="988"/>
              </a:spcBef>
              <a:spcAft>
                <a:spcPts val="0"/>
              </a:spcAft>
              <a:buClrTx/>
              <a:buSzTx/>
              <a:buFontTx/>
              <a:buNone/>
              <a:tabLst/>
              <a:defRPr/>
            </a:pPr>
            <a:endParaRPr lang="en-US" altLang="ja-JP"/>
          </a:p>
        </p:txBody>
      </p:sp>
      <p:sp>
        <p:nvSpPr>
          <p:cNvPr id="5" name="日付プレースホルダー 4">
            <a:extLst>
              <a:ext uri="{FF2B5EF4-FFF2-40B4-BE49-F238E27FC236}">
                <a16:creationId xmlns:a16="http://schemas.microsoft.com/office/drawing/2014/main" id="{EA31C011-6893-03F8-8967-5320DCE8D81E}"/>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76643983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154</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155</a:t>
            </a:fld>
            <a:endParaRPr kumimoji="1" lang="ja-JP" altLang="en-US"/>
          </a:p>
        </p:txBody>
      </p:sp>
    </p:spTree>
    <p:extLst>
      <p:ext uri="{BB962C8B-B14F-4D97-AF65-F5344CB8AC3E}">
        <p14:creationId xmlns:p14="http://schemas.microsoft.com/office/powerpoint/2010/main" val="328574572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156</a:t>
            </a:fld>
            <a:endParaRPr kumimoji="1" lang="ja-JP" altLang="en-US"/>
          </a:p>
        </p:txBody>
      </p:sp>
    </p:spTree>
    <p:extLst>
      <p:ext uri="{BB962C8B-B14F-4D97-AF65-F5344CB8AC3E}">
        <p14:creationId xmlns:p14="http://schemas.microsoft.com/office/powerpoint/2010/main" val="339070520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157</a:t>
            </a:fld>
            <a:endParaRPr kumimoji="1" lang="ja-JP" altLang="en-US"/>
          </a:p>
        </p:txBody>
      </p:sp>
    </p:spTree>
    <p:extLst>
      <p:ext uri="{BB962C8B-B14F-4D97-AF65-F5344CB8AC3E}">
        <p14:creationId xmlns:p14="http://schemas.microsoft.com/office/powerpoint/2010/main" val="37243950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158</a:t>
            </a:fld>
            <a:endParaRPr kumimoji="1" lang="ja-JP" altLang="en-US"/>
          </a:p>
        </p:txBody>
      </p:sp>
    </p:spTree>
    <p:extLst>
      <p:ext uri="{BB962C8B-B14F-4D97-AF65-F5344CB8AC3E}">
        <p14:creationId xmlns:p14="http://schemas.microsoft.com/office/powerpoint/2010/main" val="322749118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159</a:t>
            </a:fld>
            <a:endParaRPr kumimoji="1" lang="ja-JP" altLang="en-US"/>
          </a:p>
        </p:txBody>
      </p:sp>
    </p:spTree>
    <p:extLst>
      <p:ext uri="{BB962C8B-B14F-4D97-AF65-F5344CB8AC3E}">
        <p14:creationId xmlns:p14="http://schemas.microsoft.com/office/powerpoint/2010/main" val="69318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a:t>
            </a:fld>
            <a:endParaRPr kumimoji="1" lang="ja-JP" altLang="en-US"/>
          </a:p>
        </p:txBody>
      </p:sp>
    </p:spTree>
    <p:extLst>
      <p:ext uri="{BB962C8B-B14F-4D97-AF65-F5344CB8AC3E}">
        <p14:creationId xmlns:p14="http://schemas.microsoft.com/office/powerpoint/2010/main" val="156499609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160</a:t>
            </a:fld>
            <a:endParaRPr kumimoji="1" lang="ja-JP" altLang="en-US"/>
          </a:p>
        </p:txBody>
      </p:sp>
    </p:spTree>
    <p:extLst>
      <p:ext uri="{BB962C8B-B14F-4D97-AF65-F5344CB8AC3E}">
        <p14:creationId xmlns:p14="http://schemas.microsoft.com/office/powerpoint/2010/main" val="216283907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161</a:t>
            </a:fld>
            <a:endParaRPr kumimoji="1" lang="ja-JP" altLang="en-US"/>
          </a:p>
        </p:txBody>
      </p:sp>
    </p:spTree>
    <p:extLst>
      <p:ext uri="{BB962C8B-B14F-4D97-AF65-F5344CB8AC3E}">
        <p14:creationId xmlns:p14="http://schemas.microsoft.com/office/powerpoint/2010/main" val="38989667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162</a:t>
            </a:fld>
            <a:endParaRPr kumimoji="1" lang="ja-JP" altLang="en-US"/>
          </a:p>
        </p:txBody>
      </p:sp>
    </p:spTree>
    <p:extLst>
      <p:ext uri="{BB962C8B-B14F-4D97-AF65-F5344CB8AC3E}">
        <p14:creationId xmlns:p14="http://schemas.microsoft.com/office/powerpoint/2010/main" val="10375235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163</a:t>
            </a:fld>
            <a:endParaRPr kumimoji="1" lang="ja-JP" altLang="en-US"/>
          </a:p>
        </p:txBody>
      </p:sp>
    </p:spTree>
    <p:extLst>
      <p:ext uri="{BB962C8B-B14F-4D97-AF65-F5344CB8AC3E}">
        <p14:creationId xmlns:p14="http://schemas.microsoft.com/office/powerpoint/2010/main" val="26277592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164</a:t>
            </a:fld>
            <a:endParaRPr kumimoji="1" lang="ja-JP" altLang="en-US"/>
          </a:p>
        </p:txBody>
      </p:sp>
    </p:spTree>
    <p:extLst>
      <p:ext uri="{BB962C8B-B14F-4D97-AF65-F5344CB8AC3E}">
        <p14:creationId xmlns:p14="http://schemas.microsoft.com/office/powerpoint/2010/main" val="170342185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165</a:t>
            </a:fld>
            <a:endParaRPr kumimoji="1" lang="ja-JP" altLang="en-US"/>
          </a:p>
        </p:txBody>
      </p:sp>
    </p:spTree>
    <p:extLst>
      <p:ext uri="{BB962C8B-B14F-4D97-AF65-F5344CB8AC3E}">
        <p14:creationId xmlns:p14="http://schemas.microsoft.com/office/powerpoint/2010/main" val="907562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166</a:t>
            </a:fld>
            <a:endParaRPr kumimoji="1" lang="ja-JP" altLang="en-US"/>
          </a:p>
        </p:txBody>
      </p:sp>
    </p:spTree>
    <p:extLst>
      <p:ext uri="{BB962C8B-B14F-4D97-AF65-F5344CB8AC3E}">
        <p14:creationId xmlns:p14="http://schemas.microsoft.com/office/powerpoint/2010/main" val="358593354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167</a:t>
            </a:fld>
            <a:endParaRPr kumimoji="1" lang="ja-JP" altLang="en-US"/>
          </a:p>
        </p:txBody>
      </p:sp>
    </p:spTree>
    <p:extLst>
      <p:ext uri="{BB962C8B-B14F-4D97-AF65-F5344CB8AC3E}">
        <p14:creationId xmlns:p14="http://schemas.microsoft.com/office/powerpoint/2010/main" val="270110114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168</a:t>
            </a:fld>
            <a:endParaRPr kumimoji="1" lang="ja-JP" altLang="en-US"/>
          </a:p>
        </p:txBody>
      </p:sp>
    </p:spTree>
    <p:extLst>
      <p:ext uri="{BB962C8B-B14F-4D97-AF65-F5344CB8AC3E}">
        <p14:creationId xmlns:p14="http://schemas.microsoft.com/office/powerpoint/2010/main" val="24114742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169</a:t>
            </a:fld>
            <a:endParaRPr kumimoji="1" lang="ja-JP" altLang="en-US"/>
          </a:p>
        </p:txBody>
      </p:sp>
    </p:spTree>
    <p:extLst>
      <p:ext uri="{BB962C8B-B14F-4D97-AF65-F5344CB8AC3E}">
        <p14:creationId xmlns:p14="http://schemas.microsoft.com/office/powerpoint/2010/main" val="155252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a:t>
            </a:fld>
            <a:endParaRPr kumimoji="1" lang="ja-JP" altLang="en-US"/>
          </a:p>
        </p:txBody>
      </p:sp>
    </p:spTree>
    <p:extLst>
      <p:ext uri="{BB962C8B-B14F-4D97-AF65-F5344CB8AC3E}">
        <p14:creationId xmlns:p14="http://schemas.microsoft.com/office/powerpoint/2010/main" val="8184094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170</a:t>
            </a:fld>
            <a:endParaRPr kumimoji="1" lang="ja-JP" altLang="en-US"/>
          </a:p>
        </p:txBody>
      </p:sp>
    </p:spTree>
    <p:extLst>
      <p:ext uri="{BB962C8B-B14F-4D97-AF65-F5344CB8AC3E}">
        <p14:creationId xmlns:p14="http://schemas.microsoft.com/office/powerpoint/2010/main" val="346351287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171</a:t>
            </a:fld>
            <a:endParaRPr kumimoji="1" lang="ja-JP" altLang="en-US"/>
          </a:p>
        </p:txBody>
      </p:sp>
    </p:spTree>
    <p:extLst>
      <p:ext uri="{BB962C8B-B14F-4D97-AF65-F5344CB8AC3E}">
        <p14:creationId xmlns:p14="http://schemas.microsoft.com/office/powerpoint/2010/main" val="334209790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172</a:t>
            </a:fld>
            <a:endParaRPr kumimoji="1" lang="ja-JP" altLang="en-US"/>
          </a:p>
        </p:txBody>
      </p:sp>
    </p:spTree>
    <p:extLst>
      <p:ext uri="{BB962C8B-B14F-4D97-AF65-F5344CB8AC3E}">
        <p14:creationId xmlns:p14="http://schemas.microsoft.com/office/powerpoint/2010/main" val="143076745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173</a:t>
            </a:fld>
            <a:endParaRPr kumimoji="1" lang="ja-JP" altLang="en-US"/>
          </a:p>
        </p:txBody>
      </p:sp>
    </p:spTree>
    <p:extLst>
      <p:ext uri="{BB962C8B-B14F-4D97-AF65-F5344CB8AC3E}">
        <p14:creationId xmlns:p14="http://schemas.microsoft.com/office/powerpoint/2010/main" val="68229638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174</a:t>
            </a:fld>
            <a:endParaRPr kumimoji="1" lang="ja-JP" altLang="en-US"/>
          </a:p>
        </p:txBody>
      </p:sp>
    </p:spTree>
    <p:extLst>
      <p:ext uri="{BB962C8B-B14F-4D97-AF65-F5344CB8AC3E}">
        <p14:creationId xmlns:p14="http://schemas.microsoft.com/office/powerpoint/2010/main" val="226263598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175</a:t>
            </a:fld>
            <a:endParaRPr kumimoji="1" lang="ja-JP" altLang="en-US"/>
          </a:p>
        </p:txBody>
      </p:sp>
    </p:spTree>
    <p:extLst>
      <p:ext uri="{BB962C8B-B14F-4D97-AF65-F5344CB8AC3E}">
        <p14:creationId xmlns:p14="http://schemas.microsoft.com/office/powerpoint/2010/main" val="179039641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176</a:t>
            </a:fld>
            <a:endParaRPr kumimoji="1" lang="ja-JP" altLang="en-US"/>
          </a:p>
        </p:txBody>
      </p:sp>
    </p:spTree>
    <p:extLst>
      <p:ext uri="{BB962C8B-B14F-4D97-AF65-F5344CB8AC3E}">
        <p14:creationId xmlns:p14="http://schemas.microsoft.com/office/powerpoint/2010/main" val="259554704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177</a:t>
            </a:fld>
            <a:endParaRPr kumimoji="1" lang="ja-JP" altLang="en-US"/>
          </a:p>
        </p:txBody>
      </p:sp>
    </p:spTree>
    <p:extLst>
      <p:ext uri="{BB962C8B-B14F-4D97-AF65-F5344CB8AC3E}">
        <p14:creationId xmlns:p14="http://schemas.microsoft.com/office/powerpoint/2010/main" val="10174262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178</a:t>
            </a:fld>
            <a:endParaRPr kumimoji="1" lang="ja-JP" altLang="en-US"/>
          </a:p>
        </p:txBody>
      </p:sp>
    </p:spTree>
    <p:extLst>
      <p:ext uri="{BB962C8B-B14F-4D97-AF65-F5344CB8AC3E}">
        <p14:creationId xmlns:p14="http://schemas.microsoft.com/office/powerpoint/2010/main" val="231846850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179</a:t>
            </a:fld>
            <a:endParaRPr kumimoji="1" lang="ja-JP" altLang="en-US"/>
          </a:p>
        </p:txBody>
      </p:sp>
    </p:spTree>
    <p:extLst>
      <p:ext uri="{BB962C8B-B14F-4D97-AF65-F5344CB8AC3E}">
        <p14:creationId xmlns:p14="http://schemas.microsoft.com/office/powerpoint/2010/main" val="2587266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a:t>
            </a:fld>
            <a:endParaRPr kumimoji="1" lang="ja-JP" altLang="en-US"/>
          </a:p>
        </p:txBody>
      </p:sp>
    </p:spTree>
    <p:extLst>
      <p:ext uri="{BB962C8B-B14F-4D97-AF65-F5344CB8AC3E}">
        <p14:creationId xmlns:p14="http://schemas.microsoft.com/office/powerpoint/2010/main" val="378763041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180</a:t>
            </a:fld>
            <a:endParaRPr kumimoji="1" lang="ja-JP" altLang="en-US"/>
          </a:p>
        </p:txBody>
      </p:sp>
    </p:spTree>
    <p:extLst>
      <p:ext uri="{BB962C8B-B14F-4D97-AF65-F5344CB8AC3E}">
        <p14:creationId xmlns:p14="http://schemas.microsoft.com/office/powerpoint/2010/main" val="234340546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181</a:t>
            </a:fld>
            <a:endParaRPr kumimoji="1" lang="ja-JP" altLang="en-US"/>
          </a:p>
        </p:txBody>
      </p:sp>
    </p:spTree>
    <p:extLst>
      <p:ext uri="{BB962C8B-B14F-4D97-AF65-F5344CB8AC3E}">
        <p14:creationId xmlns:p14="http://schemas.microsoft.com/office/powerpoint/2010/main" val="174295605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182</a:t>
            </a:fld>
            <a:endParaRPr kumimoji="1" lang="ja-JP" altLang="en-US"/>
          </a:p>
        </p:txBody>
      </p:sp>
    </p:spTree>
    <p:extLst>
      <p:ext uri="{BB962C8B-B14F-4D97-AF65-F5344CB8AC3E}">
        <p14:creationId xmlns:p14="http://schemas.microsoft.com/office/powerpoint/2010/main" val="307148986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183</a:t>
            </a:fld>
            <a:endParaRPr kumimoji="1" lang="ja-JP" altLang="en-US"/>
          </a:p>
        </p:txBody>
      </p:sp>
    </p:spTree>
    <p:extLst>
      <p:ext uri="{BB962C8B-B14F-4D97-AF65-F5344CB8AC3E}">
        <p14:creationId xmlns:p14="http://schemas.microsoft.com/office/powerpoint/2010/main" val="271070852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184</a:t>
            </a:fld>
            <a:endParaRPr kumimoji="1" lang="ja-JP" altLang="en-US"/>
          </a:p>
        </p:txBody>
      </p:sp>
    </p:spTree>
    <p:extLst>
      <p:ext uri="{BB962C8B-B14F-4D97-AF65-F5344CB8AC3E}">
        <p14:creationId xmlns:p14="http://schemas.microsoft.com/office/powerpoint/2010/main" val="271478609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185</a:t>
            </a:fld>
            <a:endParaRPr kumimoji="1" lang="ja-JP" altLang="en-US"/>
          </a:p>
        </p:txBody>
      </p:sp>
    </p:spTree>
    <p:extLst>
      <p:ext uri="{BB962C8B-B14F-4D97-AF65-F5344CB8AC3E}">
        <p14:creationId xmlns:p14="http://schemas.microsoft.com/office/powerpoint/2010/main" val="366262352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186</a:t>
            </a:fld>
            <a:endParaRPr kumimoji="1" lang="ja-JP" altLang="en-US"/>
          </a:p>
        </p:txBody>
      </p:sp>
    </p:spTree>
    <p:extLst>
      <p:ext uri="{BB962C8B-B14F-4D97-AF65-F5344CB8AC3E}">
        <p14:creationId xmlns:p14="http://schemas.microsoft.com/office/powerpoint/2010/main" val="423354646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187</a:t>
            </a:fld>
            <a:endParaRPr kumimoji="1" lang="ja-JP" altLang="en-US"/>
          </a:p>
        </p:txBody>
      </p:sp>
    </p:spTree>
    <p:extLst>
      <p:ext uri="{BB962C8B-B14F-4D97-AF65-F5344CB8AC3E}">
        <p14:creationId xmlns:p14="http://schemas.microsoft.com/office/powerpoint/2010/main" val="52462593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188</a:t>
            </a:fld>
            <a:endParaRPr kumimoji="1" lang="ja-JP" altLang="en-US"/>
          </a:p>
        </p:txBody>
      </p:sp>
    </p:spTree>
    <p:extLst>
      <p:ext uri="{BB962C8B-B14F-4D97-AF65-F5344CB8AC3E}">
        <p14:creationId xmlns:p14="http://schemas.microsoft.com/office/powerpoint/2010/main" val="204704241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189</a:t>
            </a:fld>
            <a:endParaRPr kumimoji="1" lang="ja-JP" altLang="en-US"/>
          </a:p>
        </p:txBody>
      </p:sp>
    </p:spTree>
    <p:extLst>
      <p:ext uri="{BB962C8B-B14F-4D97-AF65-F5344CB8AC3E}">
        <p14:creationId xmlns:p14="http://schemas.microsoft.com/office/powerpoint/2010/main" val="139033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a:t>
            </a:fld>
            <a:endParaRPr kumimoji="1" lang="ja-JP" altLang="en-US"/>
          </a:p>
        </p:txBody>
      </p:sp>
    </p:spTree>
    <p:extLst>
      <p:ext uri="{BB962C8B-B14F-4D97-AF65-F5344CB8AC3E}">
        <p14:creationId xmlns:p14="http://schemas.microsoft.com/office/powerpoint/2010/main" val="397596469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190</a:t>
            </a:fld>
            <a:endParaRPr kumimoji="1" lang="ja-JP" altLang="en-US"/>
          </a:p>
        </p:txBody>
      </p:sp>
    </p:spTree>
    <p:extLst>
      <p:ext uri="{BB962C8B-B14F-4D97-AF65-F5344CB8AC3E}">
        <p14:creationId xmlns:p14="http://schemas.microsoft.com/office/powerpoint/2010/main" val="54624780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191</a:t>
            </a:fld>
            <a:endParaRPr kumimoji="1" lang="ja-JP" altLang="en-US"/>
          </a:p>
        </p:txBody>
      </p:sp>
    </p:spTree>
    <p:extLst>
      <p:ext uri="{BB962C8B-B14F-4D97-AF65-F5344CB8AC3E}">
        <p14:creationId xmlns:p14="http://schemas.microsoft.com/office/powerpoint/2010/main" val="246638545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192</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193</a:t>
            </a:fld>
            <a:endParaRPr kumimoji="1" lang="ja-JP" altLang="en-US"/>
          </a:p>
        </p:txBody>
      </p:sp>
    </p:spTree>
    <p:extLst>
      <p:ext uri="{BB962C8B-B14F-4D97-AF65-F5344CB8AC3E}">
        <p14:creationId xmlns:p14="http://schemas.microsoft.com/office/powerpoint/2010/main" val="258726640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194</a:t>
            </a:fld>
            <a:endParaRPr kumimoji="1" lang="ja-JP" altLang="en-US"/>
          </a:p>
        </p:txBody>
      </p:sp>
    </p:spTree>
    <p:extLst>
      <p:ext uri="{BB962C8B-B14F-4D97-AF65-F5344CB8AC3E}">
        <p14:creationId xmlns:p14="http://schemas.microsoft.com/office/powerpoint/2010/main" val="234340546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195</a:t>
            </a:fld>
            <a:endParaRPr kumimoji="1" lang="ja-JP" altLang="en-US"/>
          </a:p>
        </p:txBody>
      </p:sp>
    </p:spTree>
    <p:extLst>
      <p:ext uri="{BB962C8B-B14F-4D97-AF65-F5344CB8AC3E}">
        <p14:creationId xmlns:p14="http://schemas.microsoft.com/office/powerpoint/2010/main" val="174295605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196</a:t>
            </a:fld>
            <a:endParaRPr kumimoji="1" lang="ja-JP" altLang="en-US"/>
          </a:p>
        </p:txBody>
      </p:sp>
    </p:spTree>
    <p:extLst>
      <p:ext uri="{BB962C8B-B14F-4D97-AF65-F5344CB8AC3E}">
        <p14:creationId xmlns:p14="http://schemas.microsoft.com/office/powerpoint/2010/main" val="51401956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197</a:t>
            </a:fld>
            <a:endParaRPr kumimoji="1" lang="ja-JP" altLang="en-US"/>
          </a:p>
        </p:txBody>
      </p:sp>
    </p:spTree>
    <p:extLst>
      <p:ext uri="{BB962C8B-B14F-4D97-AF65-F5344CB8AC3E}">
        <p14:creationId xmlns:p14="http://schemas.microsoft.com/office/powerpoint/2010/main" val="110711507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198</a:t>
            </a:fld>
            <a:endParaRPr kumimoji="1" lang="ja-JP" altLang="en-US"/>
          </a:p>
        </p:txBody>
      </p:sp>
    </p:spTree>
    <p:extLst>
      <p:ext uri="{BB962C8B-B14F-4D97-AF65-F5344CB8AC3E}">
        <p14:creationId xmlns:p14="http://schemas.microsoft.com/office/powerpoint/2010/main" val="260970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199</a:t>
            </a:fld>
            <a:endParaRPr kumimoji="1" lang="ja-JP" altLang="en-US"/>
          </a:p>
        </p:txBody>
      </p:sp>
    </p:spTree>
    <p:extLst>
      <p:ext uri="{BB962C8B-B14F-4D97-AF65-F5344CB8AC3E}">
        <p14:creationId xmlns:p14="http://schemas.microsoft.com/office/powerpoint/2010/main" val="372145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a:t>
            </a:fld>
            <a:endParaRPr kumimoji="1" lang="ja-JP" altLang="en-US"/>
          </a:p>
        </p:txBody>
      </p:sp>
    </p:spTree>
    <p:extLst>
      <p:ext uri="{BB962C8B-B14F-4D97-AF65-F5344CB8AC3E}">
        <p14:creationId xmlns:p14="http://schemas.microsoft.com/office/powerpoint/2010/main" val="1968988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a:t>
            </a:fld>
            <a:endParaRPr kumimoji="1" lang="ja-JP" altLang="en-US"/>
          </a:p>
        </p:txBody>
      </p:sp>
    </p:spTree>
    <p:extLst>
      <p:ext uri="{BB962C8B-B14F-4D97-AF65-F5344CB8AC3E}">
        <p14:creationId xmlns:p14="http://schemas.microsoft.com/office/powerpoint/2010/main" val="319804837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200</a:t>
            </a:fld>
            <a:endParaRPr kumimoji="1" lang="ja-JP" altLang="en-US"/>
          </a:p>
        </p:txBody>
      </p:sp>
    </p:spTree>
    <p:extLst>
      <p:ext uri="{BB962C8B-B14F-4D97-AF65-F5344CB8AC3E}">
        <p14:creationId xmlns:p14="http://schemas.microsoft.com/office/powerpoint/2010/main" val="143630967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201</a:t>
            </a:fld>
            <a:endParaRPr kumimoji="1" lang="ja-JP" altLang="en-US"/>
          </a:p>
        </p:txBody>
      </p:sp>
    </p:spTree>
    <p:extLst>
      <p:ext uri="{BB962C8B-B14F-4D97-AF65-F5344CB8AC3E}">
        <p14:creationId xmlns:p14="http://schemas.microsoft.com/office/powerpoint/2010/main" val="160957061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202</a:t>
            </a:fld>
            <a:endParaRPr kumimoji="1" lang="ja-JP" altLang="en-US"/>
          </a:p>
        </p:txBody>
      </p:sp>
    </p:spTree>
    <p:extLst>
      <p:ext uri="{BB962C8B-B14F-4D97-AF65-F5344CB8AC3E}">
        <p14:creationId xmlns:p14="http://schemas.microsoft.com/office/powerpoint/2010/main" val="347151046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203</a:t>
            </a:fld>
            <a:endParaRPr kumimoji="1" lang="ja-JP" altLang="en-US"/>
          </a:p>
        </p:txBody>
      </p:sp>
    </p:spTree>
    <p:extLst>
      <p:ext uri="{BB962C8B-B14F-4D97-AF65-F5344CB8AC3E}">
        <p14:creationId xmlns:p14="http://schemas.microsoft.com/office/powerpoint/2010/main" val="66821928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204</a:t>
            </a:fld>
            <a:endParaRPr kumimoji="1" lang="ja-JP" altLang="en-US"/>
          </a:p>
        </p:txBody>
      </p:sp>
    </p:spTree>
    <p:extLst>
      <p:ext uri="{BB962C8B-B14F-4D97-AF65-F5344CB8AC3E}">
        <p14:creationId xmlns:p14="http://schemas.microsoft.com/office/powerpoint/2010/main" val="143503356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205</a:t>
            </a:fld>
            <a:endParaRPr kumimoji="1" lang="ja-JP" altLang="en-US"/>
          </a:p>
        </p:txBody>
      </p:sp>
    </p:spTree>
    <p:extLst>
      <p:ext uri="{BB962C8B-B14F-4D97-AF65-F5344CB8AC3E}">
        <p14:creationId xmlns:p14="http://schemas.microsoft.com/office/powerpoint/2010/main" val="241915356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206</a:t>
            </a:fld>
            <a:endParaRPr kumimoji="1" lang="ja-JP" altLang="en-US"/>
          </a:p>
        </p:txBody>
      </p:sp>
    </p:spTree>
    <p:extLst>
      <p:ext uri="{BB962C8B-B14F-4D97-AF65-F5344CB8AC3E}">
        <p14:creationId xmlns:p14="http://schemas.microsoft.com/office/powerpoint/2010/main" val="408926648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207</a:t>
            </a:fld>
            <a:endParaRPr kumimoji="1" lang="ja-JP" altLang="en-US"/>
          </a:p>
        </p:txBody>
      </p:sp>
    </p:spTree>
    <p:extLst>
      <p:ext uri="{BB962C8B-B14F-4D97-AF65-F5344CB8AC3E}">
        <p14:creationId xmlns:p14="http://schemas.microsoft.com/office/powerpoint/2010/main" val="180600793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208</a:t>
            </a:fld>
            <a:endParaRPr kumimoji="1" lang="ja-JP" altLang="en-US"/>
          </a:p>
        </p:txBody>
      </p:sp>
    </p:spTree>
    <p:extLst>
      <p:ext uri="{BB962C8B-B14F-4D97-AF65-F5344CB8AC3E}">
        <p14:creationId xmlns:p14="http://schemas.microsoft.com/office/powerpoint/2010/main" val="364378810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209</a:t>
            </a:fld>
            <a:endParaRPr kumimoji="1" lang="ja-JP" altLang="en-US"/>
          </a:p>
        </p:txBody>
      </p:sp>
    </p:spTree>
    <p:extLst>
      <p:ext uri="{BB962C8B-B14F-4D97-AF65-F5344CB8AC3E}">
        <p14:creationId xmlns:p14="http://schemas.microsoft.com/office/powerpoint/2010/main" val="3564692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a:t>
            </a:fld>
            <a:endParaRPr kumimoji="1" lang="ja-JP" altLang="en-US"/>
          </a:p>
        </p:txBody>
      </p:sp>
    </p:spTree>
    <p:extLst>
      <p:ext uri="{BB962C8B-B14F-4D97-AF65-F5344CB8AC3E}">
        <p14:creationId xmlns:p14="http://schemas.microsoft.com/office/powerpoint/2010/main" val="165374445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210</a:t>
            </a:fld>
            <a:endParaRPr kumimoji="1" lang="ja-JP" altLang="en-US"/>
          </a:p>
        </p:txBody>
      </p:sp>
    </p:spTree>
    <p:extLst>
      <p:ext uri="{BB962C8B-B14F-4D97-AF65-F5344CB8AC3E}">
        <p14:creationId xmlns:p14="http://schemas.microsoft.com/office/powerpoint/2010/main" val="186113564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211</a:t>
            </a:fld>
            <a:endParaRPr kumimoji="1" lang="ja-JP" altLang="en-US"/>
          </a:p>
        </p:txBody>
      </p:sp>
    </p:spTree>
    <p:extLst>
      <p:ext uri="{BB962C8B-B14F-4D97-AF65-F5344CB8AC3E}">
        <p14:creationId xmlns:p14="http://schemas.microsoft.com/office/powerpoint/2010/main" val="250999709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212</a:t>
            </a:fld>
            <a:endParaRPr kumimoji="1" lang="ja-JP" altLang="en-US"/>
          </a:p>
        </p:txBody>
      </p:sp>
    </p:spTree>
    <p:extLst>
      <p:ext uri="{BB962C8B-B14F-4D97-AF65-F5344CB8AC3E}">
        <p14:creationId xmlns:p14="http://schemas.microsoft.com/office/powerpoint/2010/main" val="28972869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213</a:t>
            </a:fld>
            <a:endParaRPr kumimoji="1" lang="ja-JP" altLang="en-US"/>
          </a:p>
        </p:txBody>
      </p:sp>
    </p:spTree>
    <p:extLst>
      <p:ext uri="{BB962C8B-B14F-4D97-AF65-F5344CB8AC3E}">
        <p14:creationId xmlns:p14="http://schemas.microsoft.com/office/powerpoint/2010/main" val="117580047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214</a:t>
            </a:fld>
            <a:endParaRPr kumimoji="1" lang="ja-JP" altLang="en-US"/>
          </a:p>
        </p:txBody>
      </p:sp>
    </p:spTree>
    <p:extLst>
      <p:ext uri="{BB962C8B-B14F-4D97-AF65-F5344CB8AC3E}">
        <p14:creationId xmlns:p14="http://schemas.microsoft.com/office/powerpoint/2010/main" val="40591515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215</a:t>
            </a:fld>
            <a:endParaRPr kumimoji="1" lang="ja-JP" altLang="en-US"/>
          </a:p>
        </p:txBody>
      </p:sp>
    </p:spTree>
    <p:extLst>
      <p:ext uri="{BB962C8B-B14F-4D97-AF65-F5344CB8AC3E}">
        <p14:creationId xmlns:p14="http://schemas.microsoft.com/office/powerpoint/2010/main" val="94872427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algn="l"/>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216</a:t>
            </a:fld>
            <a:endParaRPr kumimoji="1" lang="ja-JP" altLang="en-US"/>
          </a:p>
        </p:txBody>
      </p:sp>
    </p:spTree>
    <p:extLst>
      <p:ext uri="{BB962C8B-B14F-4D97-AF65-F5344CB8AC3E}">
        <p14:creationId xmlns:p14="http://schemas.microsoft.com/office/powerpoint/2010/main" val="217770040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217</a:t>
            </a:fld>
            <a:endParaRPr kumimoji="1" lang="ja-JP" altLang="en-US"/>
          </a:p>
        </p:txBody>
      </p:sp>
    </p:spTree>
    <p:extLst>
      <p:ext uri="{BB962C8B-B14F-4D97-AF65-F5344CB8AC3E}">
        <p14:creationId xmlns:p14="http://schemas.microsoft.com/office/powerpoint/2010/main" val="42468379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218</a:t>
            </a:fld>
            <a:endParaRPr kumimoji="1" lang="ja-JP" altLang="en-US"/>
          </a:p>
        </p:txBody>
      </p:sp>
    </p:spTree>
    <p:extLst>
      <p:ext uri="{BB962C8B-B14F-4D97-AF65-F5344CB8AC3E}">
        <p14:creationId xmlns:p14="http://schemas.microsoft.com/office/powerpoint/2010/main" val="200080021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219</a:t>
            </a:fld>
            <a:endParaRPr kumimoji="1" lang="ja-JP" altLang="en-US"/>
          </a:p>
        </p:txBody>
      </p:sp>
    </p:spTree>
    <p:extLst>
      <p:ext uri="{BB962C8B-B14F-4D97-AF65-F5344CB8AC3E}">
        <p14:creationId xmlns:p14="http://schemas.microsoft.com/office/powerpoint/2010/main" val="3993445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a:t>
            </a:fld>
            <a:endParaRPr kumimoji="1" lang="ja-JP" altLang="en-US"/>
          </a:p>
        </p:txBody>
      </p:sp>
    </p:spTree>
    <p:extLst>
      <p:ext uri="{BB962C8B-B14F-4D97-AF65-F5344CB8AC3E}">
        <p14:creationId xmlns:p14="http://schemas.microsoft.com/office/powerpoint/2010/main" val="211134674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220</a:t>
            </a:fld>
            <a:endParaRPr kumimoji="1" lang="ja-JP" altLang="en-US"/>
          </a:p>
        </p:txBody>
      </p:sp>
    </p:spTree>
    <p:extLst>
      <p:ext uri="{BB962C8B-B14F-4D97-AF65-F5344CB8AC3E}">
        <p14:creationId xmlns:p14="http://schemas.microsoft.com/office/powerpoint/2010/main" val="358505278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221</a:t>
            </a:fld>
            <a:endParaRPr kumimoji="1" lang="ja-JP" altLang="en-US"/>
          </a:p>
        </p:txBody>
      </p:sp>
    </p:spTree>
    <p:extLst>
      <p:ext uri="{BB962C8B-B14F-4D97-AF65-F5344CB8AC3E}">
        <p14:creationId xmlns:p14="http://schemas.microsoft.com/office/powerpoint/2010/main" val="349538557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222</a:t>
            </a:fld>
            <a:endParaRPr kumimoji="1" lang="ja-JP" altLang="en-US"/>
          </a:p>
        </p:txBody>
      </p:sp>
    </p:spTree>
    <p:extLst>
      <p:ext uri="{BB962C8B-B14F-4D97-AF65-F5344CB8AC3E}">
        <p14:creationId xmlns:p14="http://schemas.microsoft.com/office/powerpoint/2010/main" val="421685208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223</a:t>
            </a:fld>
            <a:endParaRPr kumimoji="1" lang="ja-JP" altLang="en-US"/>
          </a:p>
        </p:txBody>
      </p:sp>
    </p:spTree>
    <p:extLst>
      <p:ext uri="{BB962C8B-B14F-4D97-AF65-F5344CB8AC3E}">
        <p14:creationId xmlns:p14="http://schemas.microsoft.com/office/powerpoint/2010/main" val="129047600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224</a:t>
            </a:fld>
            <a:endParaRPr kumimoji="1" lang="ja-JP" altLang="en-US"/>
          </a:p>
        </p:txBody>
      </p:sp>
    </p:spTree>
    <p:extLst>
      <p:ext uri="{BB962C8B-B14F-4D97-AF65-F5344CB8AC3E}">
        <p14:creationId xmlns:p14="http://schemas.microsoft.com/office/powerpoint/2010/main" val="88159198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lvl="0" indent="0" algn="l">
              <a:lnSpc>
                <a:spcPts val="2000"/>
              </a:lnSpc>
              <a:buSzPts val="1200"/>
              <a:buFont typeface="Wingdings" panose="05000000000000000000" pitchFamily="2" charset="2"/>
              <a:buNone/>
              <a:tabLst>
                <a:tab pos="1162050" algn="l"/>
              </a:tabLst>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225</a:t>
            </a:fld>
            <a:endParaRPr kumimoji="1" lang="ja-JP" altLang="en-US"/>
          </a:p>
        </p:txBody>
      </p:sp>
    </p:spTree>
    <p:extLst>
      <p:ext uri="{BB962C8B-B14F-4D97-AF65-F5344CB8AC3E}">
        <p14:creationId xmlns:p14="http://schemas.microsoft.com/office/powerpoint/2010/main" val="13654911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226</a:t>
            </a:fld>
            <a:endParaRPr kumimoji="1" lang="ja-JP" altLang="en-US"/>
          </a:p>
        </p:txBody>
      </p:sp>
    </p:spTree>
    <p:extLst>
      <p:ext uri="{BB962C8B-B14F-4D97-AF65-F5344CB8AC3E}">
        <p14:creationId xmlns:p14="http://schemas.microsoft.com/office/powerpoint/2010/main" val="29136821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227</a:t>
            </a:fld>
            <a:endParaRPr kumimoji="1" lang="ja-JP" altLang="en-US"/>
          </a:p>
        </p:txBody>
      </p:sp>
    </p:spTree>
    <p:extLst>
      <p:ext uri="{BB962C8B-B14F-4D97-AF65-F5344CB8AC3E}">
        <p14:creationId xmlns:p14="http://schemas.microsoft.com/office/powerpoint/2010/main" val="225819822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228</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229</a:t>
            </a:fld>
            <a:endParaRPr kumimoji="1" lang="ja-JP" altLang="en-US"/>
          </a:p>
        </p:txBody>
      </p:sp>
    </p:spTree>
    <p:extLst>
      <p:ext uri="{BB962C8B-B14F-4D97-AF65-F5344CB8AC3E}">
        <p14:creationId xmlns:p14="http://schemas.microsoft.com/office/powerpoint/2010/main" val="3285745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a:t>
            </a:fld>
            <a:endParaRPr kumimoji="1" lang="ja-JP" altLang="en-US"/>
          </a:p>
        </p:txBody>
      </p:sp>
    </p:spTree>
    <p:extLst>
      <p:ext uri="{BB962C8B-B14F-4D97-AF65-F5344CB8AC3E}">
        <p14:creationId xmlns:p14="http://schemas.microsoft.com/office/powerpoint/2010/main" val="405380560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230</a:t>
            </a:fld>
            <a:endParaRPr kumimoji="1" lang="ja-JP" altLang="en-US"/>
          </a:p>
        </p:txBody>
      </p:sp>
    </p:spTree>
    <p:extLst>
      <p:ext uri="{BB962C8B-B14F-4D97-AF65-F5344CB8AC3E}">
        <p14:creationId xmlns:p14="http://schemas.microsoft.com/office/powerpoint/2010/main" val="233304677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231</a:t>
            </a:fld>
            <a:endParaRPr kumimoji="1" lang="ja-JP" altLang="en-US"/>
          </a:p>
        </p:txBody>
      </p:sp>
    </p:spTree>
    <p:extLst>
      <p:ext uri="{BB962C8B-B14F-4D97-AF65-F5344CB8AC3E}">
        <p14:creationId xmlns:p14="http://schemas.microsoft.com/office/powerpoint/2010/main" val="94449013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232</a:t>
            </a:fld>
            <a:endParaRPr kumimoji="1" lang="ja-JP" altLang="en-US"/>
          </a:p>
        </p:txBody>
      </p:sp>
    </p:spTree>
    <p:extLst>
      <p:ext uri="{BB962C8B-B14F-4D97-AF65-F5344CB8AC3E}">
        <p14:creationId xmlns:p14="http://schemas.microsoft.com/office/powerpoint/2010/main" val="5752276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233</a:t>
            </a:fld>
            <a:endParaRPr kumimoji="1" lang="ja-JP" altLang="en-US"/>
          </a:p>
        </p:txBody>
      </p:sp>
    </p:spTree>
    <p:extLst>
      <p:ext uri="{BB962C8B-B14F-4D97-AF65-F5344CB8AC3E}">
        <p14:creationId xmlns:p14="http://schemas.microsoft.com/office/powerpoint/2010/main" val="131342404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234</a:t>
            </a:fld>
            <a:endParaRPr kumimoji="1" lang="ja-JP" altLang="en-US"/>
          </a:p>
        </p:txBody>
      </p:sp>
    </p:spTree>
    <p:extLst>
      <p:ext uri="{BB962C8B-B14F-4D97-AF65-F5344CB8AC3E}">
        <p14:creationId xmlns:p14="http://schemas.microsoft.com/office/powerpoint/2010/main" val="91676814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235</a:t>
            </a:fld>
            <a:endParaRPr kumimoji="1" lang="ja-JP" altLang="en-US"/>
          </a:p>
        </p:txBody>
      </p:sp>
    </p:spTree>
    <p:extLst>
      <p:ext uri="{BB962C8B-B14F-4D97-AF65-F5344CB8AC3E}">
        <p14:creationId xmlns:p14="http://schemas.microsoft.com/office/powerpoint/2010/main" val="344537138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236</a:t>
            </a:fld>
            <a:endParaRPr kumimoji="1" lang="ja-JP" altLang="en-US"/>
          </a:p>
        </p:txBody>
      </p:sp>
    </p:spTree>
    <p:extLst>
      <p:ext uri="{BB962C8B-B14F-4D97-AF65-F5344CB8AC3E}">
        <p14:creationId xmlns:p14="http://schemas.microsoft.com/office/powerpoint/2010/main" val="226569068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237</a:t>
            </a:fld>
            <a:endParaRPr kumimoji="1" lang="ja-JP" altLang="en-US"/>
          </a:p>
        </p:txBody>
      </p:sp>
    </p:spTree>
    <p:extLst>
      <p:ext uri="{BB962C8B-B14F-4D97-AF65-F5344CB8AC3E}">
        <p14:creationId xmlns:p14="http://schemas.microsoft.com/office/powerpoint/2010/main" val="207717439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238</a:t>
            </a:fld>
            <a:endParaRPr kumimoji="1" lang="ja-JP" altLang="en-US"/>
          </a:p>
        </p:txBody>
      </p:sp>
    </p:spTree>
    <p:extLst>
      <p:ext uri="{BB962C8B-B14F-4D97-AF65-F5344CB8AC3E}">
        <p14:creationId xmlns:p14="http://schemas.microsoft.com/office/powerpoint/2010/main" val="25850710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239</a:t>
            </a:fld>
            <a:endParaRPr kumimoji="1" lang="ja-JP" altLang="en-US"/>
          </a:p>
        </p:txBody>
      </p:sp>
    </p:spTree>
    <p:extLst>
      <p:ext uri="{BB962C8B-B14F-4D97-AF65-F5344CB8AC3E}">
        <p14:creationId xmlns:p14="http://schemas.microsoft.com/office/powerpoint/2010/main" val="458588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a:t>
            </a:fld>
            <a:endParaRPr kumimoji="1" lang="ja-JP" altLang="en-US"/>
          </a:p>
        </p:txBody>
      </p:sp>
    </p:spTree>
    <p:extLst>
      <p:ext uri="{BB962C8B-B14F-4D97-AF65-F5344CB8AC3E}">
        <p14:creationId xmlns:p14="http://schemas.microsoft.com/office/powerpoint/2010/main" val="37921594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240</a:t>
            </a:fld>
            <a:endParaRPr kumimoji="1" lang="ja-JP" altLang="en-US"/>
          </a:p>
        </p:txBody>
      </p:sp>
    </p:spTree>
    <p:extLst>
      <p:ext uri="{BB962C8B-B14F-4D97-AF65-F5344CB8AC3E}">
        <p14:creationId xmlns:p14="http://schemas.microsoft.com/office/powerpoint/2010/main" val="342084911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241</a:t>
            </a:fld>
            <a:endParaRPr kumimoji="1" lang="ja-JP" altLang="en-US"/>
          </a:p>
        </p:txBody>
      </p:sp>
    </p:spTree>
    <p:extLst>
      <p:ext uri="{BB962C8B-B14F-4D97-AF65-F5344CB8AC3E}">
        <p14:creationId xmlns:p14="http://schemas.microsoft.com/office/powerpoint/2010/main" val="413017625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242</a:t>
            </a:fld>
            <a:endParaRPr kumimoji="1" lang="ja-JP" altLang="en-US"/>
          </a:p>
        </p:txBody>
      </p:sp>
    </p:spTree>
    <p:extLst>
      <p:ext uri="{BB962C8B-B14F-4D97-AF65-F5344CB8AC3E}">
        <p14:creationId xmlns:p14="http://schemas.microsoft.com/office/powerpoint/2010/main" val="285121483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243</a:t>
            </a:fld>
            <a:endParaRPr kumimoji="1" lang="ja-JP" altLang="en-US"/>
          </a:p>
        </p:txBody>
      </p:sp>
    </p:spTree>
    <p:extLst>
      <p:ext uri="{BB962C8B-B14F-4D97-AF65-F5344CB8AC3E}">
        <p14:creationId xmlns:p14="http://schemas.microsoft.com/office/powerpoint/2010/main" val="139026099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244</a:t>
            </a:fld>
            <a:endParaRPr kumimoji="1" lang="ja-JP" altLang="en-US"/>
          </a:p>
        </p:txBody>
      </p:sp>
    </p:spTree>
    <p:extLst>
      <p:ext uri="{BB962C8B-B14F-4D97-AF65-F5344CB8AC3E}">
        <p14:creationId xmlns:p14="http://schemas.microsoft.com/office/powerpoint/2010/main" val="242299051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245</a:t>
            </a:fld>
            <a:endParaRPr kumimoji="1" lang="ja-JP" altLang="en-US"/>
          </a:p>
        </p:txBody>
      </p:sp>
    </p:spTree>
    <p:extLst>
      <p:ext uri="{BB962C8B-B14F-4D97-AF65-F5344CB8AC3E}">
        <p14:creationId xmlns:p14="http://schemas.microsoft.com/office/powerpoint/2010/main" val="31387213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246</a:t>
            </a:fld>
            <a:endParaRPr kumimoji="1" lang="ja-JP" altLang="en-US"/>
          </a:p>
        </p:txBody>
      </p:sp>
    </p:spTree>
    <p:extLst>
      <p:ext uri="{BB962C8B-B14F-4D97-AF65-F5344CB8AC3E}">
        <p14:creationId xmlns:p14="http://schemas.microsoft.com/office/powerpoint/2010/main" val="76091416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247</a:t>
            </a:fld>
            <a:endParaRPr kumimoji="1" lang="ja-JP" altLang="en-US"/>
          </a:p>
        </p:txBody>
      </p:sp>
    </p:spTree>
    <p:extLst>
      <p:ext uri="{BB962C8B-B14F-4D97-AF65-F5344CB8AC3E}">
        <p14:creationId xmlns:p14="http://schemas.microsoft.com/office/powerpoint/2010/main" val="12886631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248</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249</a:t>
            </a:fld>
            <a:endParaRPr kumimoji="1" lang="ja-JP" altLang="en-US"/>
          </a:p>
        </p:txBody>
      </p:sp>
    </p:spTree>
    <p:extLst>
      <p:ext uri="{BB962C8B-B14F-4D97-AF65-F5344CB8AC3E}">
        <p14:creationId xmlns:p14="http://schemas.microsoft.com/office/powerpoint/2010/main" val="3285745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a:t>
            </a:fld>
            <a:endParaRPr kumimoji="1" lang="ja-JP" altLang="en-US"/>
          </a:p>
        </p:txBody>
      </p:sp>
    </p:spTree>
    <p:extLst>
      <p:ext uri="{BB962C8B-B14F-4D97-AF65-F5344CB8AC3E}">
        <p14:creationId xmlns:p14="http://schemas.microsoft.com/office/powerpoint/2010/main" val="178933699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250</a:t>
            </a:fld>
            <a:endParaRPr kumimoji="1" lang="ja-JP" altLang="en-US"/>
          </a:p>
        </p:txBody>
      </p:sp>
    </p:spTree>
    <p:extLst>
      <p:ext uri="{BB962C8B-B14F-4D97-AF65-F5344CB8AC3E}">
        <p14:creationId xmlns:p14="http://schemas.microsoft.com/office/powerpoint/2010/main" val="233304677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5C0AA-E3EE-43E5-7E11-5D7759ED6C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A13F42-21EA-B4FA-ACB6-2E31D194C40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31C9369-3BB9-F6F4-810F-D5412B13C6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a:extLst>
              <a:ext uri="{FF2B5EF4-FFF2-40B4-BE49-F238E27FC236}">
                <a16:creationId xmlns:a16="http://schemas.microsoft.com/office/drawing/2014/main" id="{9B0036EC-D605-7494-2E59-A557CFCC7EE6}"/>
              </a:ext>
            </a:extLst>
          </p:cNvPr>
          <p:cNvSpPr>
            <a:spLocks noGrp="1"/>
          </p:cNvSpPr>
          <p:nvPr>
            <p:ph type="sldNum" sz="quarter" idx="5"/>
          </p:nvPr>
        </p:nvSpPr>
        <p:spPr/>
        <p:txBody>
          <a:bodyPr/>
          <a:lstStyle/>
          <a:p>
            <a:fld id="{7D95702B-A176-47F2-94B3-59C819DD5A0E}" type="slidenum">
              <a:rPr kumimoji="1" lang="ja-JP" altLang="en-US" smtClean="0"/>
              <a:t>251</a:t>
            </a:fld>
            <a:endParaRPr kumimoji="1" lang="ja-JP" altLang="en-US"/>
          </a:p>
        </p:txBody>
      </p:sp>
    </p:spTree>
    <p:extLst>
      <p:ext uri="{BB962C8B-B14F-4D97-AF65-F5344CB8AC3E}">
        <p14:creationId xmlns:p14="http://schemas.microsoft.com/office/powerpoint/2010/main" val="194294516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252</a:t>
            </a:fld>
            <a:endParaRPr kumimoji="1" lang="ja-JP" altLang="en-US"/>
          </a:p>
        </p:txBody>
      </p:sp>
    </p:spTree>
    <p:extLst>
      <p:ext uri="{BB962C8B-B14F-4D97-AF65-F5344CB8AC3E}">
        <p14:creationId xmlns:p14="http://schemas.microsoft.com/office/powerpoint/2010/main" val="190912618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253</a:t>
            </a:fld>
            <a:endParaRPr kumimoji="1" lang="ja-JP" altLang="en-US"/>
          </a:p>
        </p:txBody>
      </p:sp>
    </p:spTree>
    <p:extLst>
      <p:ext uri="{BB962C8B-B14F-4D97-AF65-F5344CB8AC3E}">
        <p14:creationId xmlns:p14="http://schemas.microsoft.com/office/powerpoint/2010/main" val="286990992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254</a:t>
            </a:fld>
            <a:endParaRPr kumimoji="1" lang="ja-JP" altLang="en-US"/>
          </a:p>
        </p:txBody>
      </p:sp>
    </p:spTree>
    <p:extLst>
      <p:ext uri="{BB962C8B-B14F-4D97-AF65-F5344CB8AC3E}">
        <p14:creationId xmlns:p14="http://schemas.microsoft.com/office/powerpoint/2010/main" val="22728023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255</a:t>
            </a:fld>
            <a:endParaRPr kumimoji="1" lang="ja-JP" altLang="en-US"/>
          </a:p>
        </p:txBody>
      </p:sp>
    </p:spTree>
    <p:extLst>
      <p:ext uri="{BB962C8B-B14F-4D97-AF65-F5344CB8AC3E}">
        <p14:creationId xmlns:p14="http://schemas.microsoft.com/office/powerpoint/2010/main" val="191432754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256</a:t>
            </a:fld>
            <a:endParaRPr kumimoji="1" lang="ja-JP" altLang="en-US"/>
          </a:p>
        </p:txBody>
      </p:sp>
    </p:spTree>
    <p:extLst>
      <p:ext uri="{BB962C8B-B14F-4D97-AF65-F5344CB8AC3E}">
        <p14:creationId xmlns:p14="http://schemas.microsoft.com/office/powerpoint/2010/main" val="160540178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257</a:t>
            </a:fld>
            <a:endParaRPr kumimoji="1" lang="ja-JP" altLang="en-US"/>
          </a:p>
        </p:txBody>
      </p:sp>
    </p:spTree>
    <p:extLst>
      <p:ext uri="{BB962C8B-B14F-4D97-AF65-F5344CB8AC3E}">
        <p14:creationId xmlns:p14="http://schemas.microsoft.com/office/powerpoint/2010/main" val="288591716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258</a:t>
            </a:fld>
            <a:endParaRPr kumimoji="1" lang="ja-JP" altLang="en-US"/>
          </a:p>
        </p:txBody>
      </p:sp>
    </p:spTree>
    <p:extLst>
      <p:ext uri="{BB962C8B-B14F-4D97-AF65-F5344CB8AC3E}">
        <p14:creationId xmlns:p14="http://schemas.microsoft.com/office/powerpoint/2010/main" val="351390288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259</a:t>
            </a:fld>
            <a:endParaRPr kumimoji="1" lang="ja-JP" altLang="en-US"/>
          </a:p>
        </p:txBody>
      </p:sp>
    </p:spTree>
    <p:extLst>
      <p:ext uri="{BB962C8B-B14F-4D97-AF65-F5344CB8AC3E}">
        <p14:creationId xmlns:p14="http://schemas.microsoft.com/office/powerpoint/2010/main" val="169120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a:t>
            </a:fld>
            <a:endParaRPr kumimoji="1" lang="ja-JP" altLang="en-US"/>
          </a:p>
        </p:txBody>
      </p:sp>
    </p:spTree>
    <p:extLst>
      <p:ext uri="{BB962C8B-B14F-4D97-AF65-F5344CB8AC3E}">
        <p14:creationId xmlns:p14="http://schemas.microsoft.com/office/powerpoint/2010/main" val="171470773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a:buFont typeface="+mj-lt"/>
              <a:buAutoNum type="arabicPeriod"/>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260</a:t>
            </a:fld>
            <a:endParaRPr kumimoji="1" lang="ja-JP" altLang="en-US"/>
          </a:p>
        </p:txBody>
      </p:sp>
    </p:spTree>
    <p:extLst>
      <p:ext uri="{BB962C8B-B14F-4D97-AF65-F5344CB8AC3E}">
        <p14:creationId xmlns:p14="http://schemas.microsoft.com/office/powerpoint/2010/main" val="416921033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261</a:t>
            </a:fld>
            <a:endParaRPr kumimoji="1" lang="ja-JP" altLang="en-US"/>
          </a:p>
        </p:txBody>
      </p:sp>
    </p:spTree>
    <p:extLst>
      <p:ext uri="{BB962C8B-B14F-4D97-AF65-F5344CB8AC3E}">
        <p14:creationId xmlns:p14="http://schemas.microsoft.com/office/powerpoint/2010/main" val="194424462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262</a:t>
            </a:fld>
            <a:endParaRPr kumimoji="1" lang="ja-JP" altLang="en-US"/>
          </a:p>
        </p:txBody>
      </p:sp>
    </p:spTree>
    <p:extLst>
      <p:ext uri="{BB962C8B-B14F-4D97-AF65-F5344CB8AC3E}">
        <p14:creationId xmlns:p14="http://schemas.microsoft.com/office/powerpoint/2010/main" val="7247607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263</a:t>
            </a:fld>
            <a:endParaRPr kumimoji="1" lang="ja-JP" altLang="en-US"/>
          </a:p>
        </p:txBody>
      </p:sp>
    </p:spTree>
    <p:extLst>
      <p:ext uri="{BB962C8B-B14F-4D97-AF65-F5344CB8AC3E}">
        <p14:creationId xmlns:p14="http://schemas.microsoft.com/office/powerpoint/2010/main" val="76545049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264</a:t>
            </a:fld>
            <a:endParaRPr kumimoji="1" lang="ja-JP" altLang="en-US"/>
          </a:p>
        </p:txBody>
      </p:sp>
    </p:spTree>
    <p:extLst>
      <p:ext uri="{BB962C8B-B14F-4D97-AF65-F5344CB8AC3E}">
        <p14:creationId xmlns:p14="http://schemas.microsoft.com/office/powerpoint/2010/main" val="166380001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265</a:t>
            </a:fld>
            <a:endParaRPr kumimoji="1" lang="ja-JP" altLang="en-US"/>
          </a:p>
        </p:txBody>
      </p:sp>
    </p:spTree>
    <p:extLst>
      <p:ext uri="{BB962C8B-B14F-4D97-AF65-F5344CB8AC3E}">
        <p14:creationId xmlns:p14="http://schemas.microsoft.com/office/powerpoint/2010/main" val="167022165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266</a:t>
            </a:fld>
            <a:endParaRPr kumimoji="1" lang="ja-JP" altLang="en-US"/>
          </a:p>
        </p:txBody>
      </p:sp>
    </p:spTree>
    <p:extLst>
      <p:ext uri="{BB962C8B-B14F-4D97-AF65-F5344CB8AC3E}">
        <p14:creationId xmlns:p14="http://schemas.microsoft.com/office/powerpoint/2010/main" val="167427326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267</a:t>
            </a:fld>
            <a:endParaRPr kumimoji="1" lang="ja-JP" altLang="en-US"/>
          </a:p>
        </p:txBody>
      </p:sp>
    </p:spTree>
    <p:extLst>
      <p:ext uri="{BB962C8B-B14F-4D97-AF65-F5344CB8AC3E}">
        <p14:creationId xmlns:p14="http://schemas.microsoft.com/office/powerpoint/2010/main" val="334660040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268</a:t>
            </a:fld>
            <a:endParaRPr kumimoji="1" lang="ja-JP" altLang="en-US"/>
          </a:p>
        </p:txBody>
      </p:sp>
    </p:spTree>
    <p:extLst>
      <p:ext uri="{BB962C8B-B14F-4D97-AF65-F5344CB8AC3E}">
        <p14:creationId xmlns:p14="http://schemas.microsoft.com/office/powerpoint/2010/main" val="181439184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269</a:t>
            </a:fld>
            <a:endParaRPr kumimoji="1" lang="ja-JP" altLang="en-US"/>
          </a:p>
        </p:txBody>
      </p:sp>
    </p:spTree>
    <p:extLst>
      <p:ext uri="{BB962C8B-B14F-4D97-AF65-F5344CB8AC3E}">
        <p14:creationId xmlns:p14="http://schemas.microsoft.com/office/powerpoint/2010/main" val="2829143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27</a:t>
            </a:fld>
            <a:endParaRPr kumimoji="1" lang="ja-JP" altLang="en-US"/>
          </a:p>
        </p:txBody>
      </p:sp>
    </p:spTree>
    <p:extLst>
      <p:ext uri="{BB962C8B-B14F-4D97-AF65-F5344CB8AC3E}">
        <p14:creationId xmlns:p14="http://schemas.microsoft.com/office/powerpoint/2010/main" val="152389522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270</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0724-4224-F138-3987-07FFD9166C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ED33C5-96FC-2331-83E7-83DD30264D8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70DD3B6-7CEE-864E-3A8C-4FABB36FEF80}"/>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4C63630D-BE24-E817-1895-01C1DC8F840A}"/>
              </a:ext>
            </a:extLst>
          </p:cNvPr>
          <p:cNvSpPr>
            <a:spLocks noGrp="1"/>
          </p:cNvSpPr>
          <p:nvPr>
            <p:ph type="sldNum" sz="quarter" idx="5"/>
          </p:nvPr>
        </p:nvSpPr>
        <p:spPr/>
        <p:txBody>
          <a:bodyPr/>
          <a:lstStyle/>
          <a:p>
            <a:fld id="{7D95702B-A176-47F2-94B3-59C819DD5A0E}" type="slidenum">
              <a:rPr kumimoji="1" lang="ja-JP" altLang="en-US" smtClean="0"/>
              <a:t>271</a:t>
            </a:fld>
            <a:endParaRPr kumimoji="1" lang="ja-JP" altLang="en-US"/>
          </a:p>
        </p:txBody>
      </p:sp>
    </p:spTree>
    <p:extLst>
      <p:ext uri="{BB962C8B-B14F-4D97-AF65-F5344CB8AC3E}">
        <p14:creationId xmlns:p14="http://schemas.microsoft.com/office/powerpoint/2010/main" val="405144602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F36D4-91BE-48B7-9928-802B2EB24B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9F7BF9-17AC-83B7-4D7C-C98669B9819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9F7E02E-1D64-4818-752F-8111A8481416}"/>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614A7796-EF82-287E-3544-3A24585F77E6}"/>
              </a:ext>
            </a:extLst>
          </p:cNvPr>
          <p:cNvSpPr>
            <a:spLocks noGrp="1"/>
          </p:cNvSpPr>
          <p:nvPr>
            <p:ph type="sldNum" sz="quarter" idx="5"/>
          </p:nvPr>
        </p:nvSpPr>
        <p:spPr/>
        <p:txBody>
          <a:bodyPr/>
          <a:lstStyle/>
          <a:p>
            <a:fld id="{7D95702B-A176-47F2-94B3-59C819DD5A0E}" type="slidenum">
              <a:rPr kumimoji="1" lang="ja-JP" altLang="en-US" smtClean="0"/>
              <a:t>272</a:t>
            </a:fld>
            <a:endParaRPr kumimoji="1" lang="ja-JP" altLang="en-US"/>
          </a:p>
        </p:txBody>
      </p:sp>
    </p:spTree>
    <p:extLst>
      <p:ext uri="{BB962C8B-B14F-4D97-AF65-F5344CB8AC3E}">
        <p14:creationId xmlns:p14="http://schemas.microsoft.com/office/powerpoint/2010/main" val="265866090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883AB-BE6D-A5D9-F98E-BCE0B4777F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959745-3CDD-F734-C763-D325003D90C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59FFAAA-4BE9-4264-1D07-3EF4A5A61B39}"/>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9072CB48-6388-5C25-F84D-D76EC0B93299}"/>
              </a:ext>
            </a:extLst>
          </p:cNvPr>
          <p:cNvSpPr>
            <a:spLocks noGrp="1"/>
          </p:cNvSpPr>
          <p:nvPr>
            <p:ph type="sldNum" sz="quarter" idx="5"/>
          </p:nvPr>
        </p:nvSpPr>
        <p:spPr/>
        <p:txBody>
          <a:bodyPr/>
          <a:lstStyle/>
          <a:p>
            <a:fld id="{7D95702B-A176-47F2-94B3-59C819DD5A0E}" type="slidenum">
              <a:rPr kumimoji="1" lang="ja-JP" altLang="en-US" smtClean="0"/>
              <a:t>273</a:t>
            </a:fld>
            <a:endParaRPr kumimoji="1" lang="ja-JP" altLang="en-US"/>
          </a:p>
        </p:txBody>
      </p:sp>
    </p:spTree>
    <p:extLst>
      <p:ext uri="{BB962C8B-B14F-4D97-AF65-F5344CB8AC3E}">
        <p14:creationId xmlns:p14="http://schemas.microsoft.com/office/powerpoint/2010/main" val="196193552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FCB65-16BB-A56B-2234-5027CF3F8E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450498-26D5-D4B7-0308-58FF9FE8AF0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0E052B1-8975-1BE7-61B0-250F3E899413}"/>
              </a:ext>
            </a:extLst>
          </p:cNvPr>
          <p:cNvSpPr>
            <a:spLocks noGrp="1"/>
          </p:cNvSpPr>
          <p:nvPr>
            <p:ph type="body" idx="1"/>
          </p:nvPr>
        </p:nvSpPr>
        <p:spPr/>
        <p:txBody>
          <a:bodyPr/>
          <a:lstStyle/>
          <a:p>
            <a:pPr>
              <a:buFont typeface="Arial" panose="020B0604020202020204" pitchFamily="34" charset="0"/>
              <a:buNone/>
            </a:pPr>
            <a:endParaRPr lang="ja-JP" altLang="en-US"/>
          </a:p>
        </p:txBody>
      </p:sp>
      <p:sp>
        <p:nvSpPr>
          <p:cNvPr id="4" name="スライド番号プレースホルダー 3">
            <a:extLst>
              <a:ext uri="{FF2B5EF4-FFF2-40B4-BE49-F238E27FC236}">
                <a16:creationId xmlns:a16="http://schemas.microsoft.com/office/drawing/2014/main" id="{C6A49DED-0AF6-2CD0-6DE5-26808DEF8DB1}"/>
              </a:ext>
            </a:extLst>
          </p:cNvPr>
          <p:cNvSpPr>
            <a:spLocks noGrp="1"/>
          </p:cNvSpPr>
          <p:nvPr>
            <p:ph type="sldNum" sz="quarter" idx="5"/>
          </p:nvPr>
        </p:nvSpPr>
        <p:spPr/>
        <p:txBody>
          <a:bodyPr/>
          <a:lstStyle/>
          <a:p>
            <a:fld id="{7D95702B-A176-47F2-94B3-59C819DD5A0E}" type="slidenum">
              <a:rPr kumimoji="1" lang="ja-JP" altLang="en-US" smtClean="0"/>
              <a:t>274</a:t>
            </a:fld>
            <a:endParaRPr kumimoji="1" lang="ja-JP" altLang="en-US"/>
          </a:p>
        </p:txBody>
      </p:sp>
    </p:spTree>
    <p:extLst>
      <p:ext uri="{BB962C8B-B14F-4D97-AF65-F5344CB8AC3E}">
        <p14:creationId xmlns:p14="http://schemas.microsoft.com/office/powerpoint/2010/main" val="229717688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B7C60-44BA-DFA2-C1C1-C3BDD3C818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EE7D98-57A5-68A7-9F95-E033D540796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0EA0416-8BB3-762E-EC19-9B29D4FFB952}"/>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A6636181-40EB-EFB9-4208-1D48CFE3BAEC}"/>
              </a:ext>
            </a:extLst>
          </p:cNvPr>
          <p:cNvSpPr>
            <a:spLocks noGrp="1"/>
          </p:cNvSpPr>
          <p:nvPr>
            <p:ph type="sldNum" sz="quarter" idx="5"/>
          </p:nvPr>
        </p:nvSpPr>
        <p:spPr/>
        <p:txBody>
          <a:bodyPr/>
          <a:lstStyle/>
          <a:p>
            <a:fld id="{7D95702B-A176-47F2-94B3-59C819DD5A0E}" type="slidenum">
              <a:rPr kumimoji="1" lang="ja-JP" altLang="en-US" smtClean="0"/>
              <a:t>275</a:t>
            </a:fld>
            <a:endParaRPr kumimoji="1" lang="ja-JP" altLang="en-US"/>
          </a:p>
        </p:txBody>
      </p:sp>
    </p:spTree>
    <p:extLst>
      <p:ext uri="{BB962C8B-B14F-4D97-AF65-F5344CB8AC3E}">
        <p14:creationId xmlns:p14="http://schemas.microsoft.com/office/powerpoint/2010/main" val="416660360"/>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1EBAA-217A-076D-4F9D-EDCA0D1C9F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B55043-2273-9254-8C49-1DF26F47F1B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134F076-C723-BA1A-D105-C722C77C3C54}"/>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CC362307-7415-B73E-940E-D0813075EF6B}"/>
              </a:ext>
            </a:extLst>
          </p:cNvPr>
          <p:cNvSpPr>
            <a:spLocks noGrp="1"/>
          </p:cNvSpPr>
          <p:nvPr>
            <p:ph type="sldNum" sz="quarter" idx="5"/>
          </p:nvPr>
        </p:nvSpPr>
        <p:spPr/>
        <p:txBody>
          <a:bodyPr/>
          <a:lstStyle/>
          <a:p>
            <a:fld id="{7D95702B-A176-47F2-94B3-59C819DD5A0E}" type="slidenum">
              <a:rPr kumimoji="1" lang="ja-JP" altLang="en-US" smtClean="0"/>
              <a:t>276</a:t>
            </a:fld>
            <a:endParaRPr kumimoji="1" lang="ja-JP" altLang="en-US"/>
          </a:p>
        </p:txBody>
      </p:sp>
    </p:spTree>
    <p:extLst>
      <p:ext uri="{BB962C8B-B14F-4D97-AF65-F5344CB8AC3E}">
        <p14:creationId xmlns:p14="http://schemas.microsoft.com/office/powerpoint/2010/main" val="282707798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487DB-0D8A-3BA7-3EEB-7536E8D477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542400-792F-E972-8B40-2DEFD0A2EE2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574E4A8-F640-1044-85A7-C94F35A616E4}"/>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E962DE16-212A-A466-62EF-6DB3ADD19236}"/>
              </a:ext>
            </a:extLst>
          </p:cNvPr>
          <p:cNvSpPr>
            <a:spLocks noGrp="1"/>
          </p:cNvSpPr>
          <p:nvPr>
            <p:ph type="sldNum" sz="quarter" idx="5"/>
          </p:nvPr>
        </p:nvSpPr>
        <p:spPr/>
        <p:txBody>
          <a:bodyPr/>
          <a:lstStyle/>
          <a:p>
            <a:fld id="{7D95702B-A176-47F2-94B3-59C819DD5A0E}" type="slidenum">
              <a:rPr kumimoji="1" lang="ja-JP" altLang="en-US" smtClean="0"/>
              <a:t>277</a:t>
            </a:fld>
            <a:endParaRPr kumimoji="1" lang="ja-JP" altLang="en-US"/>
          </a:p>
        </p:txBody>
      </p:sp>
    </p:spTree>
    <p:extLst>
      <p:ext uri="{BB962C8B-B14F-4D97-AF65-F5344CB8AC3E}">
        <p14:creationId xmlns:p14="http://schemas.microsoft.com/office/powerpoint/2010/main" val="363667478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ABFE-0530-D30A-1299-B56EF29B46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5AB09D-DCDF-75CF-9F21-5ED96A6DF61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659B8FD-412A-E12E-2F4F-1D1A60D7EF49}"/>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DD18E7D3-21AB-831F-C035-28192AE26ECA}"/>
              </a:ext>
            </a:extLst>
          </p:cNvPr>
          <p:cNvSpPr>
            <a:spLocks noGrp="1"/>
          </p:cNvSpPr>
          <p:nvPr>
            <p:ph type="sldNum" sz="quarter" idx="5"/>
          </p:nvPr>
        </p:nvSpPr>
        <p:spPr/>
        <p:txBody>
          <a:bodyPr/>
          <a:lstStyle/>
          <a:p>
            <a:fld id="{7D95702B-A176-47F2-94B3-59C819DD5A0E}" type="slidenum">
              <a:rPr kumimoji="1" lang="ja-JP" altLang="en-US" smtClean="0"/>
              <a:t>278</a:t>
            </a:fld>
            <a:endParaRPr kumimoji="1" lang="ja-JP" altLang="en-US"/>
          </a:p>
        </p:txBody>
      </p:sp>
    </p:spTree>
    <p:extLst>
      <p:ext uri="{BB962C8B-B14F-4D97-AF65-F5344CB8AC3E}">
        <p14:creationId xmlns:p14="http://schemas.microsoft.com/office/powerpoint/2010/main" val="418162351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7858C-7F40-15D4-E82A-1309A4F7D6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C10546-FA66-C2DE-CD7C-EB30C178121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D303A5F-0577-FB13-0152-27D02788DA10}"/>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7DFCCF37-DD4F-1995-7E8F-598ACA55B655}"/>
              </a:ext>
            </a:extLst>
          </p:cNvPr>
          <p:cNvSpPr>
            <a:spLocks noGrp="1"/>
          </p:cNvSpPr>
          <p:nvPr>
            <p:ph type="sldNum" sz="quarter" idx="5"/>
          </p:nvPr>
        </p:nvSpPr>
        <p:spPr/>
        <p:txBody>
          <a:bodyPr/>
          <a:lstStyle/>
          <a:p>
            <a:fld id="{7D95702B-A176-47F2-94B3-59C819DD5A0E}" type="slidenum">
              <a:rPr kumimoji="1" lang="ja-JP" altLang="en-US" smtClean="0"/>
              <a:t>279</a:t>
            </a:fld>
            <a:endParaRPr kumimoji="1" lang="ja-JP" altLang="en-US"/>
          </a:p>
        </p:txBody>
      </p:sp>
    </p:spTree>
    <p:extLst>
      <p:ext uri="{BB962C8B-B14F-4D97-AF65-F5344CB8AC3E}">
        <p14:creationId xmlns:p14="http://schemas.microsoft.com/office/powerpoint/2010/main" val="3231288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28</a:t>
            </a:fld>
            <a:endParaRPr kumimoji="1" lang="ja-JP" altLang="en-US"/>
          </a:p>
        </p:txBody>
      </p:sp>
    </p:spTree>
    <p:extLst>
      <p:ext uri="{BB962C8B-B14F-4D97-AF65-F5344CB8AC3E}">
        <p14:creationId xmlns:p14="http://schemas.microsoft.com/office/powerpoint/2010/main" val="173887440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A957A-23B8-585B-1A78-52CB040F01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DECD71-E4FF-064E-3556-5120D9EC850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F8C7CDF-41F1-2527-93A0-8E3D4CB6F9C3}"/>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5C9C59C2-3CE3-901E-B9BD-9B042F053411}"/>
              </a:ext>
            </a:extLst>
          </p:cNvPr>
          <p:cNvSpPr>
            <a:spLocks noGrp="1"/>
          </p:cNvSpPr>
          <p:nvPr>
            <p:ph type="sldNum" sz="quarter" idx="5"/>
          </p:nvPr>
        </p:nvSpPr>
        <p:spPr/>
        <p:txBody>
          <a:bodyPr/>
          <a:lstStyle/>
          <a:p>
            <a:fld id="{7D95702B-A176-47F2-94B3-59C819DD5A0E}" type="slidenum">
              <a:rPr kumimoji="1" lang="ja-JP" altLang="en-US" smtClean="0"/>
              <a:t>280</a:t>
            </a:fld>
            <a:endParaRPr kumimoji="1" lang="ja-JP" altLang="en-US"/>
          </a:p>
        </p:txBody>
      </p:sp>
    </p:spTree>
    <p:extLst>
      <p:ext uri="{BB962C8B-B14F-4D97-AF65-F5344CB8AC3E}">
        <p14:creationId xmlns:p14="http://schemas.microsoft.com/office/powerpoint/2010/main" val="372166093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81834-D3CC-CC47-50DD-BAF99EA758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55196F5-A716-7EA0-14CC-6930BF71558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8F380DE-D102-1B81-7A64-8280359E68F4}"/>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B0340E84-3CA3-C892-477B-3D81ED1C0E5A}"/>
              </a:ext>
            </a:extLst>
          </p:cNvPr>
          <p:cNvSpPr>
            <a:spLocks noGrp="1"/>
          </p:cNvSpPr>
          <p:nvPr>
            <p:ph type="sldNum" sz="quarter" idx="5"/>
          </p:nvPr>
        </p:nvSpPr>
        <p:spPr/>
        <p:txBody>
          <a:bodyPr/>
          <a:lstStyle/>
          <a:p>
            <a:fld id="{7D95702B-A176-47F2-94B3-59C819DD5A0E}" type="slidenum">
              <a:rPr kumimoji="1" lang="ja-JP" altLang="en-US" smtClean="0"/>
              <a:t>281</a:t>
            </a:fld>
            <a:endParaRPr kumimoji="1" lang="ja-JP" altLang="en-US"/>
          </a:p>
        </p:txBody>
      </p:sp>
    </p:spTree>
    <p:extLst>
      <p:ext uri="{BB962C8B-B14F-4D97-AF65-F5344CB8AC3E}">
        <p14:creationId xmlns:p14="http://schemas.microsoft.com/office/powerpoint/2010/main" val="1229356996"/>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70201-FF27-B031-79AB-EB25D2FE32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3A79AF-21C5-7D9C-F7D7-11D0FC42BB3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2B75680-AFC1-E305-4637-73558D3B3DF3}"/>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116E29A0-EBBB-0578-5DE7-4A9159E1A60F}"/>
              </a:ext>
            </a:extLst>
          </p:cNvPr>
          <p:cNvSpPr>
            <a:spLocks noGrp="1"/>
          </p:cNvSpPr>
          <p:nvPr>
            <p:ph type="sldNum" sz="quarter" idx="5"/>
          </p:nvPr>
        </p:nvSpPr>
        <p:spPr/>
        <p:txBody>
          <a:bodyPr/>
          <a:lstStyle/>
          <a:p>
            <a:fld id="{7D95702B-A176-47F2-94B3-59C819DD5A0E}" type="slidenum">
              <a:rPr kumimoji="1" lang="ja-JP" altLang="en-US" smtClean="0"/>
              <a:t>282</a:t>
            </a:fld>
            <a:endParaRPr kumimoji="1" lang="ja-JP" altLang="en-US"/>
          </a:p>
        </p:txBody>
      </p:sp>
    </p:spTree>
    <p:extLst>
      <p:ext uri="{BB962C8B-B14F-4D97-AF65-F5344CB8AC3E}">
        <p14:creationId xmlns:p14="http://schemas.microsoft.com/office/powerpoint/2010/main" val="395050676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556EB-4AC3-FFF5-F5BC-F42990E790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89CE9E-FA65-8B8B-0691-FFAFD1CF522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6FB598D-DADD-EC06-00C6-BD9B59F37268}"/>
              </a:ext>
            </a:extLst>
          </p:cNvPr>
          <p:cNvSpPr>
            <a:spLocks noGrp="1"/>
          </p:cNvSpPr>
          <p:nvPr>
            <p:ph type="body" idx="1"/>
          </p:nvPr>
        </p:nvSpPr>
        <p:spPr/>
        <p:txBody>
          <a:bodyPr/>
          <a:lstStyle/>
          <a:p>
            <a:pPr>
              <a:buFont typeface="Arial" panose="020B0604020202020204" pitchFamily="34" charset="0"/>
              <a:buNone/>
            </a:pPr>
            <a:endParaRPr lang="en-US" altLang="ja-JP"/>
          </a:p>
        </p:txBody>
      </p:sp>
      <p:sp>
        <p:nvSpPr>
          <p:cNvPr id="4" name="スライド番号プレースホルダー 3">
            <a:extLst>
              <a:ext uri="{FF2B5EF4-FFF2-40B4-BE49-F238E27FC236}">
                <a16:creationId xmlns:a16="http://schemas.microsoft.com/office/drawing/2014/main" id="{1C12E25A-6214-8807-B3CC-D2C4894B2C8E}"/>
              </a:ext>
            </a:extLst>
          </p:cNvPr>
          <p:cNvSpPr>
            <a:spLocks noGrp="1"/>
          </p:cNvSpPr>
          <p:nvPr>
            <p:ph type="sldNum" sz="quarter" idx="5"/>
          </p:nvPr>
        </p:nvSpPr>
        <p:spPr/>
        <p:txBody>
          <a:bodyPr/>
          <a:lstStyle/>
          <a:p>
            <a:fld id="{7D95702B-A176-47F2-94B3-59C819DD5A0E}" type="slidenum">
              <a:rPr kumimoji="1" lang="ja-JP" altLang="en-US" smtClean="0"/>
              <a:t>283</a:t>
            </a:fld>
            <a:endParaRPr kumimoji="1" lang="ja-JP" altLang="en-US"/>
          </a:p>
        </p:txBody>
      </p:sp>
    </p:spTree>
    <p:extLst>
      <p:ext uri="{BB962C8B-B14F-4D97-AF65-F5344CB8AC3E}">
        <p14:creationId xmlns:p14="http://schemas.microsoft.com/office/powerpoint/2010/main" val="114062685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28427-4BA8-3353-38C9-4EDF5A08D7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A9CA64-AB98-AE2A-AA1F-0FB597E434E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7F5FDD8-2BB0-C719-9855-CD6BCF2447F7}"/>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FE9B5449-5667-5998-C519-05FDC6706D8F}"/>
              </a:ext>
            </a:extLst>
          </p:cNvPr>
          <p:cNvSpPr>
            <a:spLocks noGrp="1"/>
          </p:cNvSpPr>
          <p:nvPr>
            <p:ph type="sldNum" sz="quarter" idx="5"/>
          </p:nvPr>
        </p:nvSpPr>
        <p:spPr/>
        <p:txBody>
          <a:bodyPr/>
          <a:lstStyle/>
          <a:p>
            <a:fld id="{7D95702B-A176-47F2-94B3-59C819DD5A0E}" type="slidenum">
              <a:rPr kumimoji="1" lang="ja-JP" altLang="en-US" smtClean="0"/>
              <a:t>284</a:t>
            </a:fld>
            <a:endParaRPr kumimoji="1" lang="ja-JP" altLang="en-US"/>
          </a:p>
        </p:txBody>
      </p:sp>
    </p:spTree>
    <p:extLst>
      <p:ext uri="{BB962C8B-B14F-4D97-AF65-F5344CB8AC3E}">
        <p14:creationId xmlns:p14="http://schemas.microsoft.com/office/powerpoint/2010/main" val="199463340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3B4E0-27C8-821F-A071-16C75D2B7B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F70D76-D370-5105-E30C-348AC540F04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A09A87F-D04C-9A74-49BA-FCADCF19EF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a:extLst>
              <a:ext uri="{FF2B5EF4-FFF2-40B4-BE49-F238E27FC236}">
                <a16:creationId xmlns:a16="http://schemas.microsoft.com/office/drawing/2014/main" id="{7AB60087-C656-323C-04DE-A3A7300EF4EC}"/>
              </a:ext>
            </a:extLst>
          </p:cNvPr>
          <p:cNvSpPr>
            <a:spLocks noGrp="1"/>
          </p:cNvSpPr>
          <p:nvPr>
            <p:ph type="sldNum" sz="quarter" idx="5"/>
          </p:nvPr>
        </p:nvSpPr>
        <p:spPr/>
        <p:txBody>
          <a:bodyPr/>
          <a:lstStyle/>
          <a:p>
            <a:fld id="{7D95702B-A176-47F2-94B3-59C819DD5A0E}" type="slidenum">
              <a:rPr kumimoji="1" lang="ja-JP" altLang="en-US" smtClean="0"/>
              <a:t>285</a:t>
            </a:fld>
            <a:endParaRPr kumimoji="1" lang="ja-JP" altLang="en-US"/>
          </a:p>
        </p:txBody>
      </p:sp>
    </p:spTree>
    <p:extLst>
      <p:ext uri="{BB962C8B-B14F-4D97-AF65-F5344CB8AC3E}">
        <p14:creationId xmlns:p14="http://schemas.microsoft.com/office/powerpoint/2010/main" val="790771549"/>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D3E60-8AE8-C608-A5A9-C21A485CFD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95AF33-0C4C-D9D4-7A02-7DB6C4A5D25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188EFC4-AF61-55AD-662C-EEB5351D9134}"/>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FA56624D-F0C5-9D5E-A97B-90EE90FA5AC7}"/>
              </a:ext>
            </a:extLst>
          </p:cNvPr>
          <p:cNvSpPr>
            <a:spLocks noGrp="1"/>
          </p:cNvSpPr>
          <p:nvPr>
            <p:ph type="sldNum" sz="quarter" idx="5"/>
          </p:nvPr>
        </p:nvSpPr>
        <p:spPr/>
        <p:txBody>
          <a:bodyPr/>
          <a:lstStyle/>
          <a:p>
            <a:fld id="{7D95702B-A176-47F2-94B3-59C819DD5A0E}" type="slidenum">
              <a:rPr kumimoji="1" lang="ja-JP" altLang="en-US" smtClean="0"/>
              <a:t>286</a:t>
            </a:fld>
            <a:endParaRPr kumimoji="1" lang="ja-JP" altLang="en-US"/>
          </a:p>
        </p:txBody>
      </p:sp>
    </p:spTree>
    <p:extLst>
      <p:ext uri="{BB962C8B-B14F-4D97-AF65-F5344CB8AC3E}">
        <p14:creationId xmlns:p14="http://schemas.microsoft.com/office/powerpoint/2010/main" val="31301993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3A019-4709-5F0F-51B7-980071215A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6A98A8-A8C8-2491-3612-C6A538741AC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D8DB5CA-C2CF-A84B-A0EB-3089A8C5BAF1}"/>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0C616A00-3EC1-8DD8-D04B-06659C227F70}"/>
              </a:ext>
            </a:extLst>
          </p:cNvPr>
          <p:cNvSpPr>
            <a:spLocks noGrp="1"/>
          </p:cNvSpPr>
          <p:nvPr>
            <p:ph type="sldNum" sz="quarter" idx="5"/>
          </p:nvPr>
        </p:nvSpPr>
        <p:spPr/>
        <p:txBody>
          <a:bodyPr/>
          <a:lstStyle/>
          <a:p>
            <a:fld id="{7D95702B-A176-47F2-94B3-59C819DD5A0E}" type="slidenum">
              <a:rPr kumimoji="1" lang="ja-JP" altLang="en-US" smtClean="0"/>
              <a:t>287</a:t>
            </a:fld>
            <a:endParaRPr kumimoji="1" lang="ja-JP" altLang="en-US"/>
          </a:p>
        </p:txBody>
      </p:sp>
    </p:spTree>
    <p:extLst>
      <p:ext uri="{BB962C8B-B14F-4D97-AF65-F5344CB8AC3E}">
        <p14:creationId xmlns:p14="http://schemas.microsoft.com/office/powerpoint/2010/main" val="363716596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E8EDB-EF06-2DA3-2EEF-70D60F15C9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471810-83F8-DA74-128F-21CAA0D5215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993C470-FFE5-1C95-5639-F93B957B0E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a:extLst>
              <a:ext uri="{FF2B5EF4-FFF2-40B4-BE49-F238E27FC236}">
                <a16:creationId xmlns:a16="http://schemas.microsoft.com/office/drawing/2014/main" id="{AAE715CF-A462-1815-36A9-73F60792795E}"/>
              </a:ext>
            </a:extLst>
          </p:cNvPr>
          <p:cNvSpPr>
            <a:spLocks noGrp="1"/>
          </p:cNvSpPr>
          <p:nvPr>
            <p:ph type="sldNum" sz="quarter" idx="5"/>
          </p:nvPr>
        </p:nvSpPr>
        <p:spPr/>
        <p:txBody>
          <a:bodyPr/>
          <a:lstStyle/>
          <a:p>
            <a:fld id="{7D95702B-A176-47F2-94B3-59C819DD5A0E}" type="slidenum">
              <a:rPr kumimoji="1" lang="ja-JP" altLang="en-US" smtClean="0"/>
              <a:t>288</a:t>
            </a:fld>
            <a:endParaRPr kumimoji="1" lang="ja-JP" altLang="en-US"/>
          </a:p>
        </p:txBody>
      </p:sp>
    </p:spTree>
    <p:extLst>
      <p:ext uri="{BB962C8B-B14F-4D97-AF65-F5344CB8AC3E}">
        <p14:creationId xmlns:p14="http://schemas.microsoft.com/office/powerpoint/2010/main" val="381526412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2AC5A-995A-F2AA-FA03-B870E43140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632722-D606-CDB4-443F-6B53AF4AB8F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CB92B56-E188-2909-22C0-615FBCA97270}"/>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2DFAC00D-0DDB-CF9B-0DA7-4CB13E91148E}"/>
              </a:ext>
            </a:extLst>
          </p:cNvPr>
          <p:cNvSpPr>
            <a:spLocks noGrp="1"/>
          </p:cNvSpPr>
          <p:nvPr>
            <p:ph type="sldNum" sz="quarter" idx="5"/>
          </p:nvPr>
        </p:nvSpPr>
        <p:spPr/>
        <p:txBody>
          <a:bodyPr/>
          <a:lstStyle/>
          <a:p>
            <a:fld id="{7D95702B-A176-47F2-94B3-59C819DD5A0E}" type="slidenum">
              <a:rPr kumimoji="1" lang="ja-JP" altLang="en-US" smtClean="0"/>
              <a:t>289</a:t>
            </a:fld>
            <a:endParaRPr kumimoji="1" lang="ja-JP" altLang="en-US"/>
          </a:p>
        </p:txBody>
      </p:sp>
    </p:spTree>
    <p:extLst>
      <p:ext uri="{BB962C8B-B14F-4D97-AF65-F5344CB8AC3E}">
        <p14:creationId xmlns:p14="http://schemas.microsoft.com/office/powerpoint/2010/main" val="509740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29</a:t>
            </a:fld>
            <a:endParaRPr kumimoji="1" lang="ja-JP" altLang="en-US"/>
          </a:p>
        </p:txBody>
      </p:sp>
    </p:spTree>
    <p:extLst>
      <p:ext uri="{BB962C8B-B14F-4D97-AF65-F5344CB8AC3E}">
        <p14:creationId xmlns:p14="http://schemas.microsoft.com/office/powerpoint/2010/main" val="561476785"/>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290</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0724-4224-F138-3987-07FFD9166C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ED33C5-96FC-2331-83E7-83DD30264D8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70DD3B6-7CEE-864E-3A8C-4FABB36FEF80}"/>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4C63630D-BE24-E817-1895-01C1DC8F840A}"/>
              </a:ext>
            </a:extLst>
          </p:cNvPr>
          <p:cNvSpPr>
            <a:spLocks noGrp="1"/>
          </p:cNvSpPr>
          <p:nvPr>
            <p:ph type="sldNum" sz="quarter" idx="5"/>
          </p:nvPr>
        </p:nvSpPr>
        <p:spPr/>
        <p:txBody>
          <a:bodyPr/>
          <a:lstStyle/>
          <a:p>
            <a:fld id="{7D95702B-A176-47F2-94B3-59C819DD5A0E}" type="slidenum">
              <a:rPr kumimoji="1" lang="ja-JP" altLang="en-US" smtClean="0"/>
              <a:t>291</a:t>
            </a:fld>
            <a:endParaRPr kumimoji="1" lang="ja-JP" altLang="en-US"/>
          </a:p>
        </p:txBody>
      </p:sp>
    </p:spTree>
    <p:extLst>
      <p:ext uri="{BB962C8B-B14F-4D97-AF65-F5344CB8AC3E}">
        <p14:creationId xmlns:p14="http://schemas.microsoft.com/office/powerpoint/2010/main" val="4051446020"/>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53BA3-738C-61A7-4EF5-0BB2A549CC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8B8496-700A-6465-CEFE-3324A801E34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7EDD54F-0B14-7D71-8C45-038D70D93A77}"/>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B92C4F51-9766-33A1-3B1F-D9C8455C3BC7}"/>
              </a:ext>
            </a:extLst>
          </p:cNvPr>
          <p:cNvSpPr>
            <a:spLocks noGrp="1"/>
          </p:cNvSpPr>
          <p:nvPr>
            <p:ph type="sldNum" sz="quarter" idx="5"/>
          </p:nvPr>
        </p:nvSpPr>
        <p:spPr/>
        <p:txBody>
          <a:bodyPr/>
          <a:lstStyle/>
          <a:p>
            <a:fld id="{7D95702B-A176-47F2-94B3-59C819DD5A0E}" type="slidenum">
              <a:rPr kumimoji="1" lang="ja-JP" altLang="en-US" smtClean="0"/>
              <a:t>292</a:t>
            </a:fld>
            <a:endParaRPr kumimoji="1" lang="ja-JP" altLang="en-US"/>
          </a:p>
        </p:txBody>
      </p:sp>
    </p:spTree>
    <p:extLst>
      <p:ext uri="{BB962C8B-B14F-4D97-AF65-F5344CB8AC3E}">
        <p14:creationId xmlns:p14="http://schemas.microsoft.com/office/powerpoint/2010/main" val="139066818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806C-A1CC-71B6-5CCF-CD7B8DEC9C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810364-6676-0508-640E-DD8DD5D1587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1D92F19-4207-CB1A-BEE3-5F36A5014430}"/>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3079D936-2927-DBFD-2B5A-3CB23613D830}"/>
              </a:ext>
            </a:extLst>
          </p:cNvPr>
          <p:cNvSpPr>
            <a:spLocks noGrp="1"/>
          </p:cNvSpPr>
          <p:nvPr>
            <p:ph type="sldNum" sz="quarter" idx="5"/>
          </p:nvPr>
        </p:nvSpPr>
        <p:spPr/>
        <p:txBody>
          <a:bodyPr/>
          <a:lstStyle/>
          <a:p>
            <a:fld id="{7D95702B-A176-47F2-94B3-59C819DD5A0E}" type="slidenum">
              <a:rPr kumimoji="1" lang="ja-JP" altLang="en-US" smtClean="0"/>
              <a:t>293</a:t>
            </a:fld>
            <a:endParaRPr kumimoji="1" lang="ja-JP" altLang="en-US"/>
          </a:p>
        </p:txBody>
      </p:sp>
    </p:spTree>
    <p:extLst>
      <p:ext uri="{BB962C8B-B14F-4D97-AF65-F5344CB8AC3E}">
        <p14:creationId xmlns:p14="http://schemas.microsoft.com/office/powerpoint/2010/main" val="3285093814"/>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50F32-C435-2EBD-8A5A-74CC99A824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BC1905-E076-F4C0-3384-0238821F5EA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E228C60-49A6-8525-93AA-732B59D226B3}"/>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DF517399-DBC2-BA71-7400-D7F4AA6EB0FF}"/>
              </a:ext>
            </a:extLst>
          </p:cNvPr>
          <p:cNvSpPr>
            <a:spLocks noGrp="1"/>
          </p:cNvSpPr>
          <p:nvPr>
            <p:ph type="sldNum" sz="quarter" idx="5"/>
          </p:nvPr>
        </p:nvSpPr>
        <p:spPr/>
        <p:txBody>
          <a:bodyPr/>
          <a:lstStyle/>
          <a:p>
            <a:fld id="{7D95702B-A176-47F2-94B3-59C819DD5A0E}" type="slidenum">
              <a:rPr kumimoji="1" lang="ja-JP" altLang="en-US" smtClean="0"/>
              <a:t>294</a:t>
            </a:fld>
            <a:endParaRPr kumimoji="1" lang="ja-JP" altLang="en-US"/>
          </a:p>
        </p:txBody>
      </p:sp>
    </p:spTree>
    <p:extLst>
      <p:ext uri="{BB962C8B-B14F-4D97-AF65-F5344CB8AC3E}">
        <p14:creationId xmlns:p14="http://schemas.microsoft.com/office/powerpoint/2010/main" val="244616985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D1A17-6F80-8420-E50B-76B4DAA03A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5857E9-C944-8A86-08D7-568105FC187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5395A84-4ABB-A895-03D3-E745C8E37F8A}"/>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4C7C1F81-26EF-C2C7-A042-B96B48E8014F}"/>
              </a:ext>
            </a:extLst>
          </p:cNvPr>
          <p:cNvSpPr>
            <a:spLocks noGrp="1"/>
          </p:cNvSpPr>
          <p:nvPr>
            <p:ph type="sldNum" sz="quarter" idx="5"/>
          </p:nvPr>
        </p:nvSpPr>
        <p:spPr/>
        <p:txBody>
          <a:bodyPr/>
          <a:lstStyle/>
          <a:p>
            <a:fld id="{7D95702B-A176-47F2-94B3-59C819DD5A0E}" type="slidenum">
              <a:rPr kumimoji="1" lang="ja-JP" altLang="en-US" smtClean="0"/>
              <a:t>295</a:t>
            </a:fld>
            <a:endParaRPr kumimoji="1" lang="ja-JP" altLang="en-US"/>
          </a:p>
        </p:txBody>
      </p:sp>
    </p:spTree>
    <p:extLst>
      <p:ext uri="{BB962C8B-B14F-4D97-AF65-F5344CB8AC3E}">
        <p14:creationId xmlns:p14="http://schemas.microsoft.com/office/powerpoint/2010/main" val="114039449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97EB2-2AE1-9E06-5BC0-FF28963326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463A20-5602-6C47-3768-456D3698910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A1F6F9E-7052-41AA-3CA4-FF4006191A06}"/>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5FB12AD3-BDB6-A151-51B8-2E5BA6B285BC}"/>
              </a:ext>
            </a:extLst>
          </p:cNvPr>
          <p:cNvSpPr>
            <a:spLocks noGrp="1"/>
          </p:cNvSpPr>
          <p:nvPr>
            <p:ph type="sldNum" sz="quarter" idx="5"/>
          </p:nvPr>
        </p:nvSpPr>
        <p:spPr/>
        <p:txBody>
          <a:bodyPr/>
          <a:lstStyle/>
          <a:p>
            <a:fld id="{7D95702B-A176-47F2-94B3-59C819DD5A0E}" type="slidenum">
              <a:rPr kumimoji="1" lang="ja-JP" altLang="en-US" smtClean="0"/>
              <a:t>296</a:t>
            </a:fld>
            <a:endParaRPr kumimoji="1" lang="ja-JP" altLang="en-US"/>
          </a:p>
        </p:txBody>
      </p:sp>
    </p:spTree>
    <p:extLst>
      <p:ext uri="{BB962C8B-B14F-4D97-AF65-F5344CB8AC3E}">
        <p14:creationId xmlns:p14="http://schemas.microsoft.com/office/powerpoint/2010/main" val="3117304415"/>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FC877-45F7-087E-8E4D-E40589E1A9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8D657E-65A1-70F9-E45C-8C1E1C1EF3E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AD5A074-CEDE-1530-24B3-1D2B1AF2DE52}"/>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E4EE8707-A0E1-E8C7-9D8E-F8BE6F145E14}"/>
              </a:ext>
            </a:extLst>
          </p:cNvPr>
          <p:cNvSpPr>
            <a:spLocks noGrp="1"/>
          </p:cNvSpPr>
          <p:nvPr>
            <p:ph type="sldNum" sz="quarter" idx="5"/>
          </p:nvPr>
        </p:nvSpPr>
        <p:spPr/>
        <p:txBody>
          <a:bodyPr/>
          <a:lstStyle/>
          <a:p>
            <a:fld id="{7D95702B-A176-47F2-94B3-59C819DD5A0E}" type="slidenum">
              <a:rPr kumimoji="1" lang="ja-JP" altLang="en-US" smtClean="0"/>
              <a:t>297</a:t>
            </a:fld>
            <a:endParaRPr kumimoji="1" lang="ja-JP" altLang="en-US"/>
          </a:p>
        </p:txBody>
      </p:sp>
    </p:spTree>
    <p:extLst>
      <p:ext uri="{BB962C8B-B14F-4D97-AF65-F5344CB8AC3E}">
        <p14:creationId xmlns:p14="http://schemas.microsoft.com/office/powerpoint/2010/main" val="1909456507"/>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0C3E2-F75A-630A-49A7-129F3C7D01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E8B8DB-40DF-C3AC-9AF7-9A9F39A183B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0DF6902-94B5-3F5B-6633-E93556C9248B}"/>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ED82CF5E-ED0A-A2B0-03BE-CBD14FAA24AD}"/>
              </a:ext>
            </a:extLst>
          </p:cNvPr>
          <p:cNvSpPr>
            <a:spLocks noGrp="1"/>
          </p:cNvSpPr>
          <p:nvPr>
            <p:ph type="sldNum" sz="quarter" idx="5"/>
          </p:nvPr>
        </p:nvSpPr>
        <p:spPr/>
        <p:txBody>
          <a:bodyPr/>
          <a:lstStyle/>
          <a:p>
            <a:fld id="{7D95702B-A176-47F2-94B3-59C819DD5A0E}" type="slidenum">
              <a:rPr kumimoji="1" lang="ja-JP" altLang="en-US" smtClean="0"/>
              <a:t>298</a:t>
            </a:fld>
            <a:endParaRPr kumimoji="1" lang="ja-JP" altLang="en-US"/>
          </a:p>
        </p:txBody>
      </p:sp>
    </p:spTree>
    <p:extLst>
      <p:ext uri="{BB962C8B-B14F-4D97-AF65-F5344CB8AC3E}">
        <p14:creationId xmlns:p14="http://schemas.microsoft.com/office/powerpoint/2010/main" val="51131224"/>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CFD69-8624-0E18-3C87-F8F2B4963E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E13430-58EB-5D3C-7394-DEF55D994AB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31CBC2A-9714-E3B4-2976-1D2B5BC55465}"/>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CCFD1236-666D-4EF4-E6EB-D9BFA41C68C8}"/>
              </a:ext>
            </a:extLst>
          </p:cNvPr>
          <p:cNvSpPr>
            <a:spLocks noGrp="1"/>
          </p:cNvSpPr>
          <p:nvPr>
            <p:ph type="sldNum" sz="quarter" idx="5"/>
          </p:nvPr>
        </p:nvSpPr>
        <p:spPr/>
        <p:txBody>
          <a:bodyPr/>
          <a:lstStyle/>
          <a:p>
            <a:fld id="{7D95702B-A176-47F2-94B3-59C819DD5A0E}" type="slidenum">
              <a:rPr kumimoji="1" lang="ja-JP" altLang="en-US" smtClean="0"/>
              <a:t>299</a:t>
            </a:fld>
            <a:endParaRPr kumimoji="1" lang="ja-JP" altLang="en-US"/>
          </a:p>
        </p:txBody>
      </p:sp>
    </p:spTree>
    <p:extLst>
      <p:ext uri="{BB962C8B-B14F-4D97-AF65-F5344CB8AC3E}">
        <p14:creationId xmlns:p14="http://schemas.microsoft.com/office/powerpoint/2010/main" val="293234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a:t>
            </a:fld>
            <a:endParaRPr kumimoji="1" lang="ja-JP" altLang="en-US"/>
          </a:p>
        </p:txBody>
      </p:sp>
    </p:spTree>
    <p:extLst>
      <p:ext uri="{BB962C8B-B14F-4D97-AF65-F5344CB8AC3E}">
        <p14:creationId xmlns:p14="http://schemas.microsoft.com/office/powerpoint/2010/main" val="2428110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30</a:t>
            </a:fld>
            <a:endParaRPr kumimoji="1" lang="ja-JP" altLang="en-US"/>
          </a:p>
        </p:txBody>
      </p:sp>
    </p:spTree>
    <p:extLst>
      <p:ext uri="{BB962C8B-B14F-4D97-AF65-F5344CB8AC3E}">
        <p14:creationId xmlns:p14="http://schemas.microsoft.com/office/powerpoint/2010/main" val="284034092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0ED81-27FF-C27C-0CBE-C11A5BA08F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025CFB-EA7E-04C3-1187-8D83B64D900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918829A-021E-DB66-F4D2-15A6A6D0999D}"/>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D59E487C-3C47-4254-D091-1FE1463AFBD1}"/>
              </a:ext>
            </a:extLst>
          </p:cNvPr>
          <p:cNvSpPr>
            <a:spLocks noGrp="1"/>
          </p:cNvSpPr>
          <p:nvPr>
            <p:ph type="sldNum" sz="quarter" idx="5"/>
          </p:nvPr>
        </p:nvSpPr>
        <p:spPr/>
        <p:txBody>
          <a:bodyPr/>
          <a:lstStyle/>
          <a:p>
            <a:fld id="{7D95702B-A176-47F2-94B3-59C819DD5A0E}" type="slidenum">
              <a:rPr kumimoji="1" lang="ja-JP" altLang="en-US" smtClean="0"/>
              <a:t>300</a:t>
            </a:fld>
            <a:endParaRPr kumimoji="1" lang="ja-JP" altLang="en-US"/>
          </a:p>
        </p:txBody>
      </p:sp>
    </p:spTree>
    <p:extLst>
      <p:ext uri="{BB962C8B-B14F-4D97-AF65-F5344CB8AC3E}">
        <p14:creationId xmlns:p14="http://schemas.microsoft.com/office/powerpoint/2010/main" val="347245179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1874-EE31-7E0A-F37F-9641404639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F6D02F-F864-8789-58B9-0BA3F8E5AAD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C0A71A3-A5F3-57A2-8C59-1A61E1A52218}"/>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C9DC14F8-4BF9-4418-6AF4-41283816738E}"/>
              </a:ext>
            </a:extLst>
          </p:cNvPr>
          <p:cNvSpPr>
            <a:spLocks noGrp="1"/>
          </p:cNvSpPr>
          <p:nvPr>
            <p:ph type="sldNum" sz="quarter" idx="5"/>
          </p:nvPr>
        </p:nvSpPr>
        <p:spPr/>
        <p:txBody>
          <a:bodyPr/>
          <a:lstStyle/>
          <a:p>
            <a:fld id="{7D95702B-A176-47F2-94B3-59C819DD5A0E}" type="slidenum">
              <a:rPr kumimoji="1" lang="ja-JP" altLang="en-US" smtClean="0"/>
              <a:t>301</a:t>
            </a:fld>
            <a:endParaRPr kumimoji="1" lang="ja-JP" altLang="en-US"/>
          </a:p>
        </p:txBody>
      </p:sp>
    </p:spTree>
    <p:extLst>
      <p:ext uri="{BB962C8B-B14F-4D97-AF65-F5344CB8AC3E}">
        <p14:creationId xmlns:p14="http://schemas.microsoft.com/office/powerpoint/2010/main" val="700940672"/>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5C85-AA47-485E-D6AA-320AB571489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6109B5-5375-40CD-4A68-6A919C205B6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DDFE984-3DC1-B398-8258-F8D40BEB34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a:extLst>
              <a:ext uri="{FF2B5EF4-FFF2-40B4-BE49-F238E27FC236}">
                <a16:creationId xmlns:a16="http://schemas.microsoft.com/office/drawing/2014/main" id="{5DCBB96D-16CD-4A5D-2FC4-E309B06ABDC0}"/>
              </a:ext>
            </a:extLst>
          </p:cNvPr>
          <p:cNvSpPr>
            <a:spLocks noGrp="1"/>
          </p:cNvSpPr>
          <p:nvPr>
            <p:ph type="sldNum" sz="quarter" idx="5"/>
          </p:nvPr>
        </p:nvSpPr>
        <p:spPr/>
        <p:txBody>
          <a:bodyPr/>
          <a:lstStyle/>
          <a:p>
            <a:fld id="{7D95702B-A176-47F2-94B3-59C819DD5A0E}" type="slidenum">
              <a:rPr kumimoji="1" lang="ja-JP" altLang="en-US" smtClean="0"/>
              <a:t>302</a:t>
            </a:fld>
            <a:endParaRPr kumimoji="1" lang="ja-JP" altLang="en-US"/>
          </a:p>
        </p:txBody>
      </p:sp>
    </p:spTree>
    <p:extLst>
      <p:ext uri="{BB962C8B-B14F-4D97-AF65-F5344CB8AC3E}">
        <p14:creationId xmlns:p14="http://schemas.microsoft.com/office/powerpoint/2010/main" val="204050492"/>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AC932-7BF5-C898-4E17-B906A27F76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3E2FBF-807B-B20A-9A79-F2D667D0C14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6F2142C-4EA8-E5E2-6C24-605EBE749CEF}"/>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B2C10911-24F4-6255-DCCB-7A6B95DAAB66}"/>
              </a:ext>
            </a:extLst>
          </p:cNvPr>
          <p:cNvSpPr>
            <a:spLocks noGrp="1"/>
          </p:cNvSpPr>
          <p:nvPr>
            <p:ph type="sldNum" sz="quarter" idx="5"/>
          </p:nvPr>
        </p:nvSpPr>
        <p:spPr/>
        <p:txBody>
          <a:bodyPr/>
          <a:lstStyle/>
          <a:p>
            <a:fld id="{7D95702B-A176-47F2-94B3-59C819DD5A0E}" type="slidenum">
              <a:rPr kumimoji="1" lang="ja-JP" altLang="en-US" smtClean="0"/>
              <a:t>303</a:t>
            </a:fld>
            <a:endParaRPr kumimoji="1" lang="ja-JP" altLang="en-US"/>
          </a:p>
        </p:txBody>
      </p:sp>
    </p:spTree>
    <p:extLst>
      <p:ext uri="{BB962C8B-B14F-4D97-AF65-F5344CB8AC3E}">
        <p14:creationId xmlns:p14="http://schemas.microsoft.com/office/powerpoint/2010/main" val="2518497818"/>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4B30-AC76-5FEE-7D67-A4E9663875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72FC60-8B6F-76E3-1663-E26F0613E48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A73B8AD-D1CE-D406-F7C2-87E1B0D57162}"/>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BA9255F8-C616-AC30-1DB7-30504C2929B8}"/>
              </a:ext>
            </a:extLst>
          </p:cNvPr>
          <p:cNvSpPr>
            <a:spLocks noGrp="1"/>
          </p:cNvSpPr>
          <p:nvPr>
            <p:ph type="sldNum" sz="quarter" idx="5"/>
          </p:nvPr>
        </p:nvSpPr>
        <p:spPr/>
        <p:txBody>
          <a:bodyPr/>
          <a:lstStyle/>
          <a:p>
            <a:fld id="{7D95702B-A176-47F2-94B3-59C819DD5A0E}" type="slidenum">
              <a:rPr kumimoji="1" lang="ja-JP" altLang="en-US" smtClean="0"/>
              <a:t>304</a:t>
            </a:fld>
            <a:endParaRPr kumimoji="1" lang="ja-JP" altLang="en-US"/>
          </a:p>
        </p:txBody>
      </p:sp>
    </p:spTree>
    <p:extLst>
      <p:ext uri="{BB962C8B-B14F-4D97-AF65-F5344CB8AC3E}">
        <p14:creationId xmlns:p14="http://schemas.microsoft.com/office/powerpoint/2010/main" val="3540268592"/>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7D4D-3468-7C6E-0DFC-21BA828922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E0BD3E-FA40-6C9B-C565-8F50F1FCEB4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0828A32-13CA-1BA0-D7E9-0B522FDF27C0}"/>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C9539DC2-8972-449E-4996-AE8E088BE215}"/>
              </a:ext>
            </a:extLst>
          </p:cNvPr>
          <p:cNvSpPr>
            <a:spLocks noGrp="1"/>
          </p:cNvSpPr>
          <p:nvPr>
            <p:ph type="sldNum" sz="quarter" idx="5"/>
          </p:nvPr>
        </p:nvSpPr>
        <p:spPr/>
        <p:txBody>
          <a:bodyPr/>
          <a:lstStyle/>
          <a:p>
            <a:fld id="{7D95702B-A176-47F2-94B3-59C819DD5A0E}" type="slidenum">
              <a:rPr kumimoji="1" lang="ja-JP" altLang="en-US" smtClean="0"/>
              <a:t>305</a:t>
            </a:fld>
            <a:endParaRPr kumimoji="1" lang="ja-JP" altLang="en-US"/>
          </a:p>
        </p:txBody>
      </p:sp>
    </p:spTree>
    <p:extLst>
      <p:ext uri="{BB962C8B-B14F-4D97-AF65-F5344CB8AC3E}">
        <p14:creationId xmlns:p14="http://schemas.microsoft.com/office/powerpoint/2010/main" val="2123755877"/>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FE18-50B3-4FCD-A8D5-355147FF1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72CD0F-2BF8-AB6E-042A-8D966E2FC12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AAE8D9C-3696-EF11-B4BB-E4E2B969A8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a:extLst>
              <a:ext uri="{FF2B5EF4-FFF2-40B4-BE49-F238E27FC236}">
                <a16:creationId xmlns:a16="http://schemas.microsoft.com/office/drawing/2014/main" id="{E92017A3-7D17-BEA2-27C4-6EF6B6774506}"/>
              </a:ext>
            </a:extLst>
          </p:cNvPr>
          <p:cNvSpPr>
            <a:spLocks noGrp="1"/>
          </p:cNvSpPr>
          <p:nvPr>
            <p:ph type="sldNum" sz="quarter" idx="5"/>
          </p:nvPr>
        </p:nvSpPr>
        <p:spPr/>
        <p:txBody>
          <a:bodyPr/>
          <a:lstStyle/>
          <a:p>
            <a:fld id="{7D95702B-A176-47F2-94B3-59C819DD5A0E}" type="slidenum">
              <a:rPr kumimoji="1" lang="ja-JP" altLang="en-US" smtClean="0"/>
              <a:t>306</a:t>
            </a:fld>
            <a:endParaRPr kumimoji="1" lang="ja-JP" altLang="en-US"/>
          </a:p>
        </p:txBody>
      </p:sp>
    </p:spTree>
    <p:extLst>
      <p:ext uri="{BB962C8B-B14F-4D97-AF65-F5344CB8AC3E}">
        <p14:creationId xmlns:p14="http://schemas.microsoft.com/office/powerpoint/2010/main" val="2386908770"/>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CE53-4D09-C016-E4D7-31B5215424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836979-2D38-02B8-5C70-D5C38E9F014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112A2BE-DE9B-2389-EC00-CEC4BF79D73D}"/>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593A038E-5A95-988E-6157-1E76EABE7F7C}"/>
              </a:ext>
            </a:extLst>
          </p:cNvPr>
          <p:cNvSpPr>
            <a:spLocks noGrp="1"/>
          </p:cNvSpPr>
          <p:nvPr>
            <p:ph type="sldNum" sz="quarter" idx="5"/>
          </p:nvPr>
        </p:nvSpPr>
        <p:spPr/>
        <p:txBody>
          <a:bodyPr/>
          <a:lstStyle/>
          <a:p>
            <a:fld id="{7D95702B-A176-47F2-94B3-59C819DD5A0E}" type="slidenum">
              <a:rPr kumimoji="1" lang="ja-JP" altLang="en-US" smtClean="0"/>
              <a:t>307</a:t>
            </a:fld>
            <a:endParaRPr kumimoji="1" lang="ja-JP" altLang="en-US"/>
          </a:p>
        </p:txBody>
      </p:sp>
    </p:spTree>
    <p:extLst>
      <p:ext uri="{BB962C8B-B14F-4D97-AF65-F5344CB8AC3E}">
        <p14:creationId xmlns:p14="http://schemas.microsoft.com/office/powerpoint/2010/main" val="3402470220"/>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308</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0724-4224-F138-3987-07FFD9166C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ED33C5-96FC-2331-83E7-83DD30264D8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70DD3B6-7CEE-864E-3A8C-4FABB36FEF80}"/>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4C63630D-BE24-E817-1895-01C1DC8F840A}"/>
              </a:ext>
            </a:extLst>
          </p:cNvPr>
          <p:cNvSpPr>
            <a:spLocks noGrp="1"/>
          </p:cNvSpPr>
          <p:nvPr>
            <p:ph type="sldNum" sz="quarter" idx="5"/>
          </p:nvPr>
        </p:nvSpPr>
        <p:spPr/>
        <p:txBody>
          <a:bodyPr/>
          <a:lstStyle/>
          <a:p>
            <a:fld id="{7D95702B-A176-47F2-94B3-59C819DD5A0E}" type="slidenum">
              <a:rPr kumimoji="1" lang="ja-JP" altLang="en-US" smtClean="0"/>
              <a:t>309</a:t>
            </a:fld>
            <a:endParaRPr kumimoji="1" lang="ja-JP" altLang="en-US"/>
          </a:p>
        </p:txBody>
      </p:sp>
    </p:spTree>
    <p:extLst>
      <p:ext uri="{BB962C8B-B14F-4D97-AF65-F5344CB8AC3E}">
        <p14:creationId xmlns:p14="http://schemas.microsoft.com/office/powerpoint/2010/main" val="4051446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indent="152400" algn="just">
              <a:lnSpc>
                <a:spcPts val="2000"/>
              </a:lnSpc>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31</a:t>
            </a:fld>
            <a:endParaRPr kumimoji="1" lang="ja-JP" altLang="en-US"/>
          </a:p>
        </p:txBody>
      </p:sp>
    </p:spTree>
    <p:extLst>
      <p:ext uri="{BB962C8B-B14F-4D97-AF65-F5344CB8AC3E}">
        <p14:creationId xmlns:p14="http://schemas.microsoft.com/office/powerpoint/2010/main" val="2082714700"/>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BADF7-2210-20BA-16FE-683F4DC52F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5312DD-02B1-56FC-E09F-27A0FE6F798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6335F2F-55AF-F75C-1FA0-5CAD075561C8}"/>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28812DEA-3E09-4ED4-7126-F3229F53D9ED}"/>
              </a:ext>
            </a:extLst>
          </p:cNvPr>
          <p:cNvSpPr>
            <a:spLocks noGrp="1"/>
          </p:cNvSpPr>
          <p:nvPr>
            <p:ph type="sldNum" sz="quarter" idx="5"/>
          </p:nvPr>
        </p:nvSpPr>
        <p:spPr/>
        <p:txBody>
          <a:bodyPr/>
          <a:lstStyle/>
          <a:p>
            <a:fld id="{7D95702B-A176-47F2-94B3-59C819DD5A0E}" type="slidenum">
              <a:rPr kumimoji="1" lang="ja-JP" altLang="en-US" smtClean="0"/>
              <a:t>310</a:t>
            </a:fld>
            <a:endParaRPr kumimoji="1" lang="ja-JP" altLang="en-US"/>
          </a:p>
        </p:txBody>
      </p:sp>
    </p:spTree>
    <p:extLst>
      <p:ext uri="{BB962C8B-B14F-4D97-AF65-F5344CB8AC3E}">
        <p14:creationId xmlns:p14="http://schemas.microsoft.com/office/powerpoint/2010/main" val="1972073403"/>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28DC-F89F-D7AE-E9BF-D0178728A9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C5EF60-63D0-942B-F53D-DE3BB86DAF4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614EA63-F477-836C-A670-77C2E80C7B2A}"/>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4BFD90A3-8F9A-E015-89D8-55A5E0ECA2E0}"/>
              </a:ext>
            </a:extLst>
          </p:cNvPr>
          <p:cNvSpPr>
            <a:spLocks noGrp="1"/>
          </p:cNvSpPr>
          <p:nvPr>
            <p:ph type="sldNum" sz="quarter" idx="5"/>
          </p:nvPr>
        </p:nvSpPr>
        <p:spPr/>
        <p:txBody>
          <a:bodyPr/>
          <a:lstStyle/>
          <a:p>
            <a:fld id="{7D95702B-A176-47F2-94B3-59C819DD5A0E}" type="slidenum">
              <a:rPr kumimoji="1" lang="ja-JP" altLang="en-US" smtClean="0"/>
              <a:t>311</a:t>
            </a:fld>
            <a:endParaRPr kumimoji="1" lang="ja-JP" altLang="en-US"/>
          </a:p>
        </p:txBody>
      </p:sp>
    </p:spTree>
    <p:extLst>
      <p:ext uri="{BB962C8B-B14F-4D97-AF65-F5344CB8AC3E}">
        <p14:creationId xmlns:p14="http://schemas.microsoft.com/office/powerpoint/2010/main" val="8532739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43BE8-EAE4-F977-6CFD-4982E9C464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9255AE-B0F5-196E-12A5-D91DA87B7DA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1EF644B-F608-EA7C-D6C6-A1785F9DDFF4}"/>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C9156EE4-482B-D64A-76CB-6BBF18B585D8}"/>
              </a:ext>
            </a:extLst>
          </p:cNvPr>
          <p:cNvSpPr>
            <a:spLocks noGrp="1"/>
          </p:cNvSpPr>
          <p:nvPr>
            <p:ph type="sldNum" sz="quarter" idx="5"/>
          </p:nvPr>
        </p:nvSpPr>
        <p:spPr/>
        <p:txBody>
          <a:bodyPr/>
          <a:lstStyle/>
          <a:p>
            <a:fld id="{7D95702B-A176-47F2-94B3-59C819DD5A0E}" type="slidenum">
              <a:rPr kumimoji="1" lang="ja-JP" altLang="en-US" smtClean="0"/>
              <a:t>312</a:t>
            </a:fld>
            <a:endParaRPr kumimoji="1" lang="ja-JP" altLang="en-US"/>
          </a:p>
        </p:txBody>
      </p:sp>
    </p:spTree>
    <p:extLst>
      <p:ext uri="{BB962C8B-B14F-4D97-AF65-F5344CB8AC3E}">
        <p14:creationId xmlns:p14="http://schemas.microsoft.com/office/powerpoint/2010/main" val="29291667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2E05-5840-ED3E-07DC-3B8BB8B38F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85FF68-E4F0-1373-895A-65E88C4F40F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8263D34-9B01-FED9-1E26-A13C21CF4608}"/>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77B2DD5A-5AF1-A11B-509B-EEB8F49124AE}"/>
              </a:ext>
            </a:extLst>
          </p:cNvPr>
          <p:cNvSpPr>
            <a:spLocks noGrp="1"/>
          </p:cNvSpPr>
          <p:nvPr>
            <p:ph type="sldNum" sz="quarter" idx="5"/>
          </p:nvPr>
        </p:nvSpPr>
        <p:spPr/>
        <p:txBody>
          <a:bodyPr/>
          <a:lstStyle/>
          <a:p>
            <a:fld id="{7D95702B-A176-47F2-94B3-59C819DD5A0E}" type="slidenum">
              <a:rPr kumimoji="1" lang="ja-JP" altLang="en-US" smtClean="0"/>
              <a:t>313</a:t>
            </a:fld>
            <a:endParaRPr kumimoji="1" lang="ja-JP" altLang="en-US"/>
          </a:p>
        </p:txBody>
      </p:sp>
    </p:spTree>
    <p:extLst>
      <p:ext uri="{BB962C8B-B14F-4D97-AF65-F5344CB8AC3E}">
        <p14:creationId xmlns:p14="http://schemas.microsoft.com/office/powerpoint/2010/main" val="16035369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8A4B4-0357-33BD-D49C-E1288EFB02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134ADB-2477-14F6-DED3-FB8F38737EE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B2CE433-D54B-A9B7-604E-9A9C71458EE6}"/>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3671DF38-1BE2-07C9-C43F-085562D5780B}"/>
              </a:ext>
            </a:extLst>
          </p:cNvPr>
          <p:cNvSpPr>
            <a:spLocks noGrp="1"/>
          </p:cNvSpPr>
          <p:nvPr>
            <p:ph type="sldNum" sz="quarter" idx="5"/>
          </p:nvPr>
        </p:nvSpPr>
        <p:spPr/>
        <p:txBody>
          <a:bodyPr/>
          <a:lstStyle/>
          <a:p>
            <a:fld id="{7D95702B-A176-47F2-94B3-59C819DD5A0E}" type="slidenum">
              <a:rPr kumimoji="1" lang="ja-JP" altLang="en-US" smtClean="0"/>
              <a:t>314</a:t>
            </a:fld>
            <a:endParaRPr kumimoji="1" lang="ja-JP" altLang="en-US"/>
          </a:p>
        </p:txBody>
      </p:sp>
    </p:spTree>
    <p:extLst>
      <p:ext uri="{BB962C8B-B14F-4D97-AF65-F5344CB8AC3E}">
        <p14:creationId xmlns:p14="http://schemas.microsoft.com/office/powerpoint/2010/main" val="4083656613"/>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CB73F-9317-BB99-CF67-AE93119C42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5D1D59-3208-5EB2-033D-7F878E2B5FF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EB6D18C-0F21-2ADA-8353-CE8369A4EF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a:extLst>
              <a:ext uri="{FF2B5EF4-FFF2-40B4-BE49-F238E27FC236}">
                <a16:creationId xmlns:a16="http://schemas.microsoft.com/office/drawing/2014/main" id="{DB60DA48-7BC0-8ACF-3D7B-2378B150AE14}"/>
              </a:ext>
            </a:extLst>
          </p:cNvPr>
          <p:cNvSpPr>
            <a:spLocks noGrp="1"/>
          </p:cNvSpPr>
          <p:nvPr>
            <p:ph type="sldNum" sz="quarter" idx="5"/>
          </p:nvPr>
        </p:nvSpPr>
        <p:spPr/>
        <p:txBody>
          <a:bodyPr/>
          <a:lstStyle/>
          <a:p>
            <a:fld id="{7D95702B-A176-47F2-94B3-59C819DD5A0E}" type="slidenum">
              <a:rPr kumimoji="1" lang="ja-JP" altLang="en-US" smtClean="0"/>
              <a:t>315</a:t>
            </a:fld>
            <a:endParaRPr kumimoji="1" lang="ja-JP" altLang="en-US"/>
          </a:p>
        </p:txBody>
      </p:sp>
    </p:spTree>
    <p:extLst>
      <p:ext uri="{BB962C8B-B14F-4D97-AF65-F5344CB8AC3E}">
        <p14:creationId xmlns:p14="http://schemas.microsoft.com/office/powerpoint/2010/main" val="348047459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6DCB1-D0E1-C571-AB6C-79FFE7A746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F3CE0F-71BF-DDFA-80C0-F0B7926E885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4FBCA6D-01DD-3BDA-FEF7-4BED7695E7A1}"/>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99365205-F5D4-F01A-19C8-75363AAC6DC4}"/>
              </a:ext>
            </a:extLst>
          </p:cNvPr>
          <p:cNvSpPr>
            <a:spLocks noGrp="1"/>
          </p:cNvSpPr>
          <p:nvPr>
            <p:ph type="sldNum" sz="quarter" idx="5"/>
          </p:nvPr>
        </p:nvSpPr>
        <p:spPr/>
        <p:txBody>
          <a:bodyPr/>
          <a:lstStyle/>
          <a:p>
            <a:fld id="{7D95702B-A176-47F2-94B3-59C819DD5A0E}" type="slidenum">
              <a:rPr kumimoji="1" lang="ja-JP" altLang="en-US" smtClean="0"/>
              <a:t>316</a:t>
            </a:fld>
            <a:endParaRPr kumimoji="1" lang="ja-JP" altLang="en-US"/>
          </a:p>
        </p:txBody>
      </p:sp>
    </p:spTree>
    <p:extLst>
      <p:ext uri="{BB962C8B-B14F-4D97-AF65-F5344CB8AC3E}">
        <p14:creationId xmlns:p14="http://schemas.microsoft.com/office/powerpoint/2010/main" val="236648894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1AA72-634B-CB2B-33CA-756683609B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687C790-E975-DCD3-3E2F-458106EF840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9190EB2-F098-16AF-559A-99A1751755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a:extLst>
              <a:ext uri="{FF2B5EF4-FFF2-40B4-BE49-F238E27FC236}">
                <a16:creationId xmlns:a16="http://schemas.microsoft.com/office/drawing/2014/main" id="{E9CDA267-CD6A-878F-B572-8A7803B8A335}"/>
              </a:ext>
            </a:extLst>
          </p:cNvPr>
          <p:cNvSpPr>
            <a:spLocks noGrp="1"/>
          </p:cNvSpPr>
          <p:nvPr>
            <p:ph type="sldNum" sz="quarter" idx="5"/>
          </p:nvPr>
        </p:nvSpPr>
        <p:spPr/>
        <p:txBody>
          <a:bodyPr/>
          <a:lstStyle/>
          <a:p>
            <a:fld id="{7D95702B-A176-47F2-94B3-59C819DD5A0E}" type="slidenum">
              <a:rPr kumimoji="1" lang="ja-JP" altLang="en-US" smtClean="0"/>
              <a:t>317</a:t>
            </a:fld>
            <a:endParaRPr kumimoji="1" lang="ja-JP" altLang="en-US"/>
          </a:p>
        </p:txBody>
      </p:sp>
    </p:spTree>
    <p:extLst>
      <p:ext uri="{BB962C8B-B14F-4D97-AF65-F5344CB8AC3E}">
        <p14:creationId xmlns:p14="http://schemas.microsoft.com/office/powerpoint/2010/main" val="3513695432"/>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B290A-4AD4-8728-780D-98CE3E1157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087A1D-63CF-426E-34F5-E70EFB0607E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57CC210-C8E6-3F11-9B77-56A81D80E5E9}"/>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113FD812-44B8-8ECF-CF4F-AB74C3EA7457}"/>
              </a:ext>
            </a:extLst>
          </p:cNvPr>
          <p:cNvSpPr>
            <a:spLocks noGrp="1"/>
          </p:cNvSpPr>
          <p:nvPr>
            <p:ph type="sldNum" sz="quarter" idx="5"/>
          </p:nvPr>
        </p:nvSpPr>
        <p:spPr/>
        <p:txBody>
          <a:bodyPr/>
          <a:lstStyle/>
          <a:p>
            <a:fld id="{7D95702B-A176-47F2-94B3-59C819DD5A0E}" type="slidenum">
              <a:rPr kumimoji="1" lang="ja-JP" altLang="en-US" smtClean="0"/>
              <a:t>318</a:t>
            </a:fld>
            <a:endParaRPr kumimoji="1" lang="ja-JP" altLang="en-US"/>
          </a:p>
        </p:txBody>
      </p:sp>
    </p:spTree>
    <p:extLst>
      <p:ext uri="{BB962C8B-B14F-4D97-AF65-F5344CB8AC3E}">
        <p14:creationId xmlns:p14="http://schemas.microsoft.com/office/powerpoint/2010/main" val="106202125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B15D-5817-0710-9546-52CA5560F1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FADE2D-DEEC-31DD-802D-9A77AA02821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43F24D8-8300-F373-6EE6-AE56220F2AEB}"/>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26B715D1-B8F7-98D3-0144-09D9A8F981BD}"/>
              </a:ext>
            </a:extLst>
          </p:cNvPr>
          <p:cNvSpPr>
            <a:spLocks noGrp="1"/>
          </p:cNvSpPr>
          <p:nvPr>
            <p:ph type="sldNum" sz="quarter" idx="5"/>
          </p:nvPr>
        </p:nvSpPr>
        <p:spPr/>
        <p:txBody>
          <a:bodyPr/>
          <a:lstStyle/>
          <a:p>
            <a:fld id="{7D95702B-A176-47F2-94B3-59C819DD5A0E}" type="slidenum">
              <a:rPr kumimoji="1" lang="ja-JP" altLang="en-US" smtClean="0"/>
              <a:t>319</a:t>
            </a:fld>
            <a:endParaRPr kumimoji="1" lang="ja-JP" altLang="en-US"/>
          </a:p>
        </p:txBody>
      </p:sp>
    </p:spTree>
    <p:extLst>
      <p:ext uri="{BB962C8B-B14F-4D97-AF65-F5344CB8AC3E}">
        <p14:creationId xmlns:p14="http://schemas.microsoft.com/office/powerpoint/2010/main" val="2960623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32</a:t>
            </a:fld>
            <a:endParaRPr kumimoji="1" lang="ja-JP" altLang="en-US"/>
          </a:p>
        </p:txBody>
      </p:sp>
    </p:spTree>
    <p:extLst>
      <p:ext uri="{BB962C8B-B14F-4D97-AF65-F5344CB8AC3E}">
        <p14:creationId xmlns:p14="http://schemas.microsoft.com/office/powerpoint/2010/main" val="24858590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1FD5-4DEF-8E13-240E-2F0EA7A915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F7C109-63A5-DC47-C3C3-C925C3FE7DE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4DD4AA4-1240-3AEE-FA83-4338E1BA8DDF}"/>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37F2B7B8-FD9D-C0B5-F153-59F6F5E1D422}"/>
              </a:ext>
            </a:extLst>
          </p:cNvPr>
          <p:cNvSpPr>
            <a:spLocks noGrp="1"/>
          </p:cNvSpPr>
          <p:nvPr>
            <p:ph type="sldNum" sz="quarter" idx="5"/>
          </p:nvPr>
        </p:nvSpPr>
        <p:spPr/>
        <p:txBody>
          <a:bodyPr/>
          <a:lstStyle/>
          <a:p>
            <a:fld id="{7D95702B-A176-47F2-94B3-59C819DD5A0E}" type="slidenum">
              <a:rPr kumimoji="1" lang="ja-JP" altLang="en-US" smtClean="0"/>
              <a:t>320</a:t>
            </a:fld>
            <a:endParaRPr kumimoji="1" lang="ja-JP" altLang="en-US"/>
          </a:p>
        </p:txBody>
      </p:sp>
    </p:spTree>
    <p:extLst>
      <p:ext uri="{BB962C8B-B14F-4D97-AF65-F5344CB8AC3E}">
        <p14:creationId xmlns:p14="http://schemas.microsoft.com/office/powerpoint/2010/main" val="2888351838"/>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03D13-1313-D8D1-CA59-71B5FEA7A3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55AAC2-6225-E681-76CA-F51BD212159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9310C65-C503-C5B8-AFCE-ABC21E246590}"/>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2C26C547-C564-30F1-93A7-FBDB8C615A53}"/>
              </a:ext>
            </a:extLst>
          </p:cNvPr>
          <p:cNvSpPr>
            <a:spLocks noGrp="1"/>
          </p:cNvSpPr>
          <p:nvPr>
            <p:ph type="sldNum" sz="quarter" idx="5"/>
          </p:nvPr>
        </p:nvSpPr>
        <p:spPr/>
        <p:txBody>
          <a:bodyPr/>
          <a:lstStyle/>
          <a:p>
            <a:fld id="{7D95702B-A176-47F2-94B3-59C819DD5A0E}" type="slidenum">
              <a:rPr kumimoji="1" lang="ja-JP" altLang="en-US" smtClean="0"/>
              <a:t>321</a:t>
            </a:fld>
            <a:endParaRPr kumimoji="1" lang="ja-JP" altLang="en-US"/>
          </a:p>
        </p:txBody>
      </p:sp>
    </p:spTree>
    <p:extLst>
      <p:ext uri="{BB962C8B-B14F-4D97-AF65-F5344CB8AC3E}">
        <p14:creationId xmlns:p14="http://schemas.microsoft.com/office/powerpoint/2010/main" val="1484993107"/>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D2CDA-8D32-4F9F-18FE-57F9781456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776592-A737-712C-F73D-51CAAFE00E7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8D3197E-EA42-657C-B162-60E223272932}"/>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3A59F9DF-CEFB-8961-250E-B94F23DB5050}"/>
              </a:ext>
            </a:extLst>
          </p:cNvPr>
          <p:cNvSpPr>
            <a:spLocks noGrp="1"/>
          </p:cNvSpPr>
          <p:nvPr>
            <p:ph type="sldNum" sz="quarter" idx="5"/>
          </p:nvPr>
        </p:nvSpPr>
        <p:spPr/>
        <p:txBody>
          <a:bodyPr/>
          <a:lstStyle/>
          <a:p>
            <a:fld id="{7D95702B-A176-47F2-94B3-59C819DD5A0E}" type="slidenum">
              <a:rPr kumimoji="1" lang="ja-JP" altLang="en-US" smtClean="0"/>
              <a:t>322</a:t>
            </a:fld>
            <a:endParaRPr kumimoji="1" lang="ja-JP" altLang="en-US"/>
          </a:p>
        </p:txBody>
      </p:sp>
    </p:spTree>
    <p:extLst>
      <p:ext uri="{BB962C8B-B14F-4D97-AF65-F5344CB8AC3E}">
        <p14:creationId xmlns:p14="http://schemas.microsoft.com/office/powerpoint/2010/main" val="74539155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5C9F-EDEA-DF73-5B7E-0D7267FD91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AF7E5E-F2EF-CDF6-353B-7892783B635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A44A88A-2C30-9CEC-BDA7-A7537AFD819F}"/>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84B6C636-F986-9CA9-7950-A4A16B3E43FC}"/>
              </a:ext>
            </a:extLst>
          </p:cNvPr>
          <p:cNvSpPr>
            <a:spLocks noGrp="1"/>
          </p:cNvSpPr>
          <p:nvPr>
            <p:ph type="sldNum" sz="quarter" idx="5"/>
          </p:nvPr>
        </p:nvSpPr>
        <p:spPr/>
        <p:txBody>
          <a:bodyPr/>
          <a:lstStyle/>
          <a:p>
            <a:fld id="{7D95702B-A176-47F2-94B3-59C819DD5A0E}" type="slidenum">
              <a:rPr kumimoji="1" lang="ja-JP" altLang="en-US" smtClean="0"/>
              <a:t>323</a:t>
            </a:fld>
            <a:endParaRPr kumimoji="1" lang="ja-JP" altLang="en-US"/>
          </a:p>
        </p:txBody>
      </p:sp>
    </p:spTree>
    <p:extLst>
      <p:ext uri="{BB962C8B-B14F-4D97-AF65-F5344CB8AC3E}">
        <p14:creationId xmlns:p14="http://schemas.microsoft.com/office/powerpoint/2010/main" val="3879762127"/>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D822-89B4-1F57-34EC-D0E9BE4785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1A5C73-F149-70FE-46A2-99B34B621C6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70ED105-DC22-FA7D-B3AD-41AF6C620632}"/>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BC20CF78-5DC1-A712-528E-8193F5FF766E}"/>
              </a:ext>
            </a:extLst>
          </p:cNvPr>
          <p:cNvSpPr>
            <a:spLocks noGrp="1"/>
          </p:cNvSpPr>
          <p:nvPr>
            <p:ph type="sldNum" sz="quarter" idx="5"/>
          </p:nvPr>
        </p:nvSpPr>
        <p:spPr/>
        <p:txBody>
          <a:bodyPr/>
          <a:lstStyle/>
          <a:p>
            <a:fld id="{7D95702B-A176-47F2-94B3-59C819DD5A0E}" type="slidenum">
              <a:rPr kumimoji="1" lang="ja-JP" altLang="en-US" smtClean="0"/>
              <a:t>324</a:t>
            </a:fld>
            <a:endParaRPr kumimoji="1" lang="ja-JP" altLang="en-US"/>
          </a:p>
        </p:txBody>
      </p:sp>
    </p:spTree>
    <p:extLst>
      <p:ext uri="{BB962C8B-B14F-4D97-AF65-F5344CB8AC3E}">
        <p14:creationId xmlns:p14="http://schemas.microsoft.com/office/powerpoint/2010/main" val="505882228"/>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82C7-8572-A2D8-761D-7405ECFAF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7DF580-90A4-1922-4786-42C5FAF4536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1CC45F5-EF70-9B14-0390-F133E9D18FC3}"/>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43ABF805-23A6-C535-A79D-07B775CD183F}"/>
              </a:ext>
            </a:extLst>
          </p:cNvPr>
          <p:cNvSpPr>
            <a:spLocks noGrp="1"/>
          </p:cNvSpPr>
          <p:nvPr>
            <p:ph type="sldNum" sz="quarter" idx="5"/>
          </p:nvPr>
        </p:nvSpPr>
        <p:spPr/>
        <p:txBody>
          <a:bodyPr/>
          <a:lstStyle/>
          <a:p>
            <a:fld id="{7D95702B-A176-47F2-94B3-59C819DD5A0E}" type="slidenum">
              <a:rPr kumimoji="1" lang="ja-JP" altLang="en-US" smtClean="0"/>
              <a:t>325</a:t>
            </a:fld>
            <a:endParaRPr kumimoji="1" lang="ja-JP" altLang="en-US"/>
          </a:p>
        </p:txBody>
      </p:sp>
    </p:spTree>
    <p:extLst>
      <p:ext uri="{BB962C8B-B14F-4D97-AF65-F5344CB8AC3E}">
        <p14:creationId xmlns:p14="http://schemas.microsoft.com/office/powerpoint/2010/main" val="3763618090"/>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1955-A8F2-DCBA-39EF-92FDA722DA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FBC40F-6535-6C58-DB1F-AD42509BE11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89BA84C-C891-73E4-B9C9-88425AEE8718}"/>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16D48028-E27E-5CAD-4003-D072E0DBE528}"/>
              </a:ext>
            </a:extLst>
          </p:cNvPr>
          <p:cNvSpPr>
            <a:spLocks noGrp="1"/>
          </p:cNvSpPr>
          <p:nvPr>
            <p:ph type="sldNum" sz="quarter" idx="5"/>
          </p:nvPr>
        </p:nvSpPr>
        <p:spPr/>
        <p:txBody>
          <a:bodyPr/>
          <a:lstStyle/>
          <a:p>
            <a:fld id="{7D95702B-A176-47F2-94B3-59C819DD5A0E}" type="slidenum">
              <a:rPr kumimoji="1" lang="ja-JP" altLang="en-US" smtClean="0"/>
              <a:t>326</a:t>
            </a:fld>
            <a:endParaRPr kumimoji="1" lang="ja-JP" altLang="en-US"/>
          </a:p>
        </p:txBody>
      </p:sp>
    </p:spTree>
    <p:extLst>
      <p:ext uri="{BB962C8B-B14F-4D97-AF65-F5344CB8AC3E}">
        <p14:creationId xmlns:p14="http://schemas.microsoft.com/office/powerpoint/2010/main" val="283090656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AB8DC-9EF6-5A5A-2AE0-48CC551582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CA55B2-5F29-C498-9664-FFD6A01054C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3D4F806-B335-BFE3-9072-3C6BABCD3423}"/>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231B92A1-6B6F-D6A5-4120-233E8C0CEE22}"/>
              </a:ext>
            </a:extLst>
          </p:cNvPr>
          <p:cNvSpPr>
            <a:spLocks noGrp="1"/>
          </p:cNvSpPr>
          <p:nvPr>
            <p:ph type="sldNum" sz="quarter" idx="5"/>
          </p:nvPr>
        </p:nvSpPr>
        <p:spPr/>
        <p:txBody>
          <a:bodyPr/>
          <a:lstStyle/>
          <a:p>
            <a:fld id="{7D95702B-A176-47F2-94B3-59C819DD5A0E}" type="slidenum">
              <a:rPr kumimoji="1" lang="ja-JP" altLang="en-US" smtClean="0"/>
              <a:t>327</a:t>
            </a:fld>
            <a:endParaRPr kumimoji="1" lang="ja-JP" altLang="en-US"/>
          </a:p>
        </p:txBody>
      </p:sp>
    </p:spTree>
    <p:extLst>
      <p:ext uri="{BB962C8B-B14F-4D97-AF65-F5344CB8AC3E}">
        <p14:creationId xmlns:p14="http://schemas.microsoft.com/office/powerpoint/2010/main" val="29426680"/>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545FA-4F03-3C5E-FC4E-A397F87C21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B0BF14-2402-2928-2D2A-057D5E33766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82B5C2A-2F85-DFD9-BA1F-EEB598A253E0}"/>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69FF6F3B-5C7D-07DE-4BF5-ADCF05F5619C}"/>
              </a:ext>
            </a:extLst>
          </p:cNvPr>
          <p:cNvSpPr>
            <a:spLocks noGrp="1"/>
          </p:cNvSpPr>
          <p:nvPr>
            <p:ph type="sldNum" sz="quarter" idx="5"/>
          </p:nvPr>
        </p:nvSpPr>
        <p:spPr/>
        <p:txBody>
          <a:bodyPr/>
          <a:lstStyle/>
          <a:p>
            <a:fld id="{7D95702B-A176-47F2-94B3-59C819DD5A0E}" type="slidenum">
              <a:rPr kumimoji="1" lang="ja-JP" altLang="en-US" smtClean="0"/>
              <a:t>328</a:t>
            </a:fld>
            <a:endParaRPr kumimoji="1" lang="ja-JP" altLang="en-US"/>
          </a:p>
        </p:txBody>
      </p:sp>
    </p:spTree>
    <p:extLst>
      <p:ext uri="{BB962C8B-B14F-4D97-AF65-F5344CB8AC3E}">
        <p14:creationId xmlns:p14="http://schemas.microsoft.com/office/powerpoint/2010/main" val="70277127"/>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ED0F0-9EB7-12F2-0177-7292F55B91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A32BF8-6FCC-F77D-216A-826B1ED1E25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1896C8F-858E-E8CA-72FB-09F7C1A893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a:extLst>
              <a:ext uri="{FF2B5EF4-FFF2-40B4-BE49-F238E27FC236}">
                <a16:creationId xmlns:a16="http://schemas.microsoft.com/office/drawing/2014/main" id="{4226CA34-1E74-A530-CEB7-2C33884874E6}"/>
              </a:ext>
            </a:extLst>
          </p:cNvPr>
          <p:cNvSpPr>
            <a:spLocks noGrp="1"/>
          </p:cNvSpPr>
          <p:nvPr>
            <p:ph type="sldNum" sz="quarter" idx="5"/>
          </p:nvPr>
        </p:nvSpPr>
        <p:spPr/>
        <p:txBody>
          <a:bodyPr/>
          <a:lstStyle/>
          <a:p>
            <a:fld id="{7D95702B-A176-47F2-94B3-59C819DD5A0E}" type="slidenum">
              <a:rPr kumimoji="1" lang="ja-JP" altLang="en-US" smtClean="0"/>
              <a:t>329</a:t>
            </a:fld>
            <a:endParaRPr kumimoji="1" lang="ja-JP" altLang="en-US"/>
          </a:p>
        </p:txBody>
      </p:sp>
    </p:spTree>
    <p:extLst>
      <p:ext uri="{BB962C8B-B14F-4D97-AF65-F5344CB8AC3E}">
        <p14:creationId xmlns:p14="http://schemas.microsoft.com/office/powerpoint/2010/main" val="3033310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33</a:t>
            </a:fld>
            <a:endParaRPr kumimoji="1" lang="ja-JP" altLang="en-US"/>
          </a:p>
        </p:txBody>
      </p:sp>
    </p:spTree>
    <p:extLst>
      <p:ext uri="{BB962C8B-B14F-4D97-AF65-F5344CB8AC3E}">
        <p14:creationId xmlns:p14="http://schemas.microsoft.com/office/powerpoint/2010/main" val="2367410393"/>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E9BB2-6BF0-7B13-FFFD-B23876B22C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722389-12E0-09F1-B41A-A99A13D96F0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31F0334-A99F-1770-CC2D-31795CEA72BF}"/>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4AB949C3-F829-4D89-4E15-43AC2F42C1BC}"/>
              </a:ext>
            </a:extLst>
          </p:cNvPr>
          <p:cNvSpPr>
            <a:spLocks noGrp="1"/>
          </p:cNvSpPr>
          <p:nvPr>
            <p:ph type="sldNum" sz="quarter" idx="5"/>
          </p:nvPr>
        </p:nvSpPr>
        <p:spPr/>
        <p:txBody>
          <a:bodyPr/>
          <a:lstStyle/>
          <a:p>
            <a:fld id="{7D95702B-A176-47F2-94B3-59C819DD5A0E}" type="slidenum">
              <a:rPr kumimoji="1" lang="ja-JP" altLang="en-US" smtClean="0"/>
              <a:t>330</a:t>
            </a:fld>
            <a:endParaRPr kumimoji="1" lang="ja-JP" altLang="en-US"/>
          </a:p>
        </p:txBody>
      </p:sp>
    </p:spTree>
    <p:extLst>
      <p:ext uri="{BB962C8B-B14F-4D97-AF65-F5344CB8AC3E}">
        <p14:creationId xmlns:p14="http://schemas.microsoft.com/office/powerpoint/2010/main" val="2706204029"/>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75AE2-313D-3036-A6AB-AB2A24CB8C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098E2-6669-B657-7A37-9C881B59024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541AFB4-DD9D-A6A9-66B9-6A2589376904}"/>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BF16D031-D3DE-C6E8-EA9B-62CDDD572524}"/>
              </a:ext>
            </a:extLst>
          </p:cNvPr>
          <p:cNvSpPr>
            <a:spLocks noGrp="1"/>
          </p:cNvSpPr>
          <p:nvPr>
            <p:ph type="sldNum" sz="quarter" idx="5"/>
          </p:nvPr>
        </p:nvSpPr>
        <p:spPr/>
        <p:txBody>
          <a:bodyPr/>
          <a:lstStyle/>
          <a:p>
            <a:fld id="{7D95702B-A176-47F2-94B3-59C819DD5A0E}" type="slidenum">
              <a:rPr kumimoji="1" lang="ja-JP" altLang="en-US" smtClean="0"/>
              <a:t>331</a:t>
            </a:fld>
            <a:endParaRPr kumimoji="1" lang="ja-JP" altLang="en-US"/>
          </a:p>
        </p:txBody>
      </p:sp>
    </p:spTree>
    <p:extLst>
      <p:ext uri="{BB962C8B-B14F-4D97-AF65-F5344CB8AC3E}">
        <p14:creationId xmlns:p14="http://schemas.microsoft.com/office/powerpoint/2010/main" val="68547782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D64A4-8B0C-FA43-1E3C-AF7E19819B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90FF3F-8973-084D-B839-437D11FD7F2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11AC398-AF88-9426-6C88-2B0B4DE05A60}"/>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33BD0985-2397-31BE-09C2-5066A65186FD}"/>
              </a:ext>
            </a:extLst>
          </p:cNvPr>
          <p:cNvSpPr>
            <a:spLocks noGrp="1"/>
          </p:cNvSpPr>
          <p:nvPr>
            <p:ph type="sldNum" sz="quarter" idx="5"/>
          </p:nvPr>
        </p:nvSpPr>
        <p:spPr/>
        <p:txBody>
          <a:bodyPr/>
          <a:lstStyle/>
          <a:p>
            <a:fld id="{7D95702B-A176-47F2-94B3-59C819DD5A0E}" type="slidenum">
              <a:rPr kumimoji="1" lang="ja-JP" altLang="en-US" smtClean="0"/>
              <a:t>332</a:t>
            </a:fld>
            <a:endParaRPr kumimoji="1" lang="ja-JP" altLang="en-US"/>
          </a:p>
        </p:txBody>
      </p:sp>
    </p:spTree>
    <p:extLst>
      <p:ext uri="{BB962C8B-B14F-4D97-AF65-F5344CB8AC3E}">
        <p14:creationId xmlns:p14="http://schemas.microsoft.com/office/powerpoint/2010/main" val="1817113976"/>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00F7-B4ED-F8EF-5E97-AB312F454C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B5412E-0CFA-ED46-EB2C-79D7F965EA5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C8BA145-4CB7-A8A1-BE22-97847F9F046D}"/>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2823B270-2C0F-3BEF-CC65-E642DDA74F93}"/>
              </a:ext>
            </a:extLst>
          </p:cNvPr>
          <p:cNvSpPr>
            <a:spLocks noGrp="1"/>
          </p:cNvSpPr>
          <p:nvPr>
            <p:ph type="sldNum" sz="quarter" idx="5"/>
          </p:nvPr>
        </p:nvSpPr>
        <p:spPr/>
        <p:txBody>
          <a:bodyPr/>
          <a:lstStyle/>
          <a:p>
            <a:fld id="{7D95702B-A176-47F2-94B3-59C819DD5A0E}" type="slidenum">
              <a:rPr kumimoji="1" lang="ja-JP" altLang="en-US" smtClean="0"/>
              <a:t>333</a:t>
            </a:fld>
            <a:endParaRPr kumimoji="1" lang="ja-JP" altLang="en-US"/>
          </a:p>
        </p:txBody>
      </p:sp>
    </p:spTree>
    <p:extLst>
      <p:ext uri="{BB962C8B-B14F-4D97-AF65-F5344CB8AC3E}">
        <p14:creationId xmlns:p14="http://schemas.microsoft.com/office/powerpoint/2010/main" val="30938792"/>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602D2-3A74-CCC0-E43F-4FEB4471D91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67697D-F027-FAF6-54DF-AF92807DAD1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CFEB67B-DE6D-4116-19CC-B4A22155FC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a:extLst>
              <a:ext uri="{FF2B5EF4-FFF2-40B4-BE49-F238E27FC236}">
                <a16:creationId xmlns:a16="http://schemas.microsoft.com/office/drawing/2014/main" id="{1561A398-314E-0D8B-2B8B-4198B2EE4D72}"/>
              </a:ext>
            </a:extLst>
          </p:cNvPr>
          <p:cNvSpPr>
            <a:spLocks noGrp="1"/>
          </p:cNvSpPr>
          <p:nvPr>
            <p:ph type="sldNum" sz="quarter" idx="5"/>
          </p:nvPr>
        </p:nvSpPr>
        <p:spPr/>
        <p:txBody>
          <a:bodyPr/>
          <a:lstStyle/>
          <a:p>
            <a:fld id="{7D95702B-A176-47F2-94B3-59C819DD5A0E}" type="slidenum">
              <a:rPr kumimoji="1" lang="ja-JP" altLang="en-US" smtClean="0"/>
              <a:t>334</a:t>
            </a:fld>
            <a:endParaRPr kumimoji="1" lang="ja-JP" altLang="en-US"/>
          </a:p>
        </p:txBody>
      </p:sp>
    </p:spTree>
    <p:extLst>
      <p:ext uri="{BB962C8B-B14F-4D97-AF65-F5344CB8AC3E}">
        <p14:creationId xmlns:p14="http://schemas.microsoft.com/office/powerpoint/2010/main" val="2896819469"/>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3787-CFCC-7545-0508-6786806778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84001C-46DB-68AA-1FF5-B9CA5F855A3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1D73485-4F66-7814-DC5F-BE7E21FE7FE2}"/>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7958DF36-42AF-B5BC-F39F-AC187B51C602}"/>
              </a:ext>
            </a:extLst>
          </p:cNvPr>
          <p:cNvSpPr>
            <a:spLocks noGrp="1"/>
          </p:cNvSpPr>
          <p:nvPr>
            <p:ph type="sldNum" sz="quarter" idx="5"/>
          </p:nvPr>
        </p:nvSpPr>
        <p:spPr/>
        <p:txBody>
          <a:bodyPr/>
          <a:lstStyle/>
          <a:p>
            <a:fld id="{7D95702B-A176-47F2-94B3-59C819DD5A0E}" type="slidenum">
              <a:rPr kumimoji="1" lang="ja-JP" altLang="en-US" smtClean="0"/>
              <a:t>335</a:t>
            </a:fld>
            <a:endParaRPr kumimoji="1" lang="ja-JP" altLang="en-US"/>
          </a:p>
        </p:txBody>
      </p:sp>
    </p:spTree>
    <p:extLst>
      <p:ext uri="{BB962C8B-B14F-4D97-AF65-F5344CB8AC3E}">
        <p14:creationId xmlns:p14="http://schemas.microsoft.com/office/powerpoint/2010/main" val="461698552"/>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95551-B5B8-62DF-67BA-5786B65556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683F7A-D7A5-81E7-49F5-E1B93E9E3AB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C4C33A2-56DE-0779-D83A-A0F0E5E2DB24}"/>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C8FDC701-6E81-D95B-5524-D980CDE3F4EC}"/>
              </a:ext>
            </a:extLst>
          </p:cNvPr>
          <p:cNvSpPr>
            <a:spLocks noGrp="1"/>
          </p:cNvSpPr>
          <p:nvPr>
            <p:ph type="sldNum" sz="quarter" idx="5"/>
          </p:nvPr>
        </p:nvSpPr>
        <p:spPr/>
        <p:txBody>
          <a:bodyPr/>
          <a:lstStyle/>
          <a:p>
            <a:fld id="{7D95702B-A176-47F2-94B3-59C819DD5A0E}" type="slidenum">
              <a:rPr kumimoji="1" lang="ja-JP" altLang="en-US" smtClean="0"/>
              <a:t>336</a:t>
            </a:fld>
            <a:endParaRPr kumimoji="1" lang="ja-JP" altLang="en-US"/>
          </a:p>
        </p:txBody>
      </p:sp>
    </p:spTree>
    <p:extLst>
      <p:ext uri="{BB962C8B-B14F-4D97-AF65-F5344CB8AC3E}">
        <p14:creationId xmlns:p14="http://schemas.microsoft.com/office/powerpoint/2010/main" val="3013975315"/>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42891-031C-F023-8E8A-56F04B4351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32FF57-98CD-FA6D-51CC-65BE5A0EEEE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20D0994-2284-33DD-08D6-80BEACFE5277}"/>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7C102359-E074-503B-E21D-FFC98C3412BD}"/>
              </a:ext>
            </a:extLst>
          </p:cNvPr>
          <p:cNvSpPr>
            <a:spLocks noGrp="1"/>
          </p:cNvSpPr>
          <p:nvPr>
            <p:ph type="sldNum" sz="quarter" idx="5"/>
          </p:nvPr>
        </p:nvSpPr>
        <p:spPr/>
        <p:txBody>
          <a:bodyPr/>
          <a:lstStyle/>
          <a:p>
            <a:fld id="{7D95702B-A176-47F2-94B3-59C819DD5A0E}" type="slidenum">
              <a:rPr kumimoji="1" lang="ja-JP" altLang="en-US" smtClean="0"/>
              <a:t>337</a:t>
            </a:fld>
            <a:endParaRPr kumimoji="1" lang="ja-JP" altLang="en-US"/>
          </a:p>
        </p:txBody>
      </p:sp>
    </p:spTree>
    <p:extLst>
      <p:ext uri="{BB962C8B-B14F-4D97-AF65-F5344CB8AC3E}">
        <p14:creationId xmlns:p14="http://schemas.microsoft.com/office/powerpoint/2010/main" val="170262561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F3E22-9047-E86E-49C2-AED3F0D236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BC8BE3-9334-AB6A-49F9-90B4954C456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A79F883-0036-1766-0AF1-030E6BCCE9B5}"/>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92D07746-F5C5-814E-1B14-F1C804D6F2DC}"/>
              </a:ext>
            </a:extLst>
          </p:cNvPr>
          <p:cNvSpPr>
            <a:spLocks noGrp="1"/>
          </p:cNvSpPr>
          <p:nvPr>
            <p:ph type="sldNum" sz="quarter" idx="5"/>
          </p:nvPr>
        </p:nvSpPr>
        <p:spPr/>
        <p:txBody>
          <a:bodyPr/>
          <a:lstStyle/>
          <a:p>
            <a:fld id="{7D95702B-A176-47F2-94B3-59C819DD5A0E}" type="slidenum">
              <a:rPr kumimoji="1" lang="ja-JP" altLang="en-US" smtClean="0"/>
              <a:t>338</a:t>
            </a:fld>
            <a:endParaRPr kumimoji="1" lang="ja-JP" altLang="en-US"/>
          </a:p>
        </p:txBody>
      </p:sp>
    </p:spTree>
    <p:extLst>
      <p:ext uri="{BB962C8B-B14F-4D97-AF65-F5344CB8AC3E}">
        <p14:creationId xmlns:p14="http://schemas.microsoft.com/office/powerpoint/2010/main" val="2067596505"/>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BA2DE-D041-677B-97D9-7777F6B645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7A52C0-D211-46DD-42F0-4BD68B7F01C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1A0CD92-0B75-E07D-73B8-49D4A9DBFB58}"/>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7518995A-77BB-B166-28AA-838FF47CB1BF}"/>
              </a:ext>
            </a:extLst>
          </p:cNvPr>
          <p:cNvSpPr>
            <a:spLocks noGrp="1"/>
          </p:cNvSpPr>
          <p:nvPr>
            <p:ph type="sldNum" sz="quarter" idx="5"/>
          </p:nvPr>
        </p:nvSpPr>
        <p:spPr/>
        <p:txBody>
          <a:bodyPr/>
          <a:lstStyle/>
          <a:p>
            <a:fld id="{7D95702B-A176-47F2-94B3-59C819DD5A0E}" type="slidenum">
              <a:rPr kumimoji="1" lang="ja-JP" altLang="en-US" smtClean="0"/>
              <a:t>339</a:t>
            </a:fld>
            <a:endParaRPr kumimoji="1" lang="ja-JP" altLang="en-US"/>
          </a:p>
        </p:txBody>
      </p:sp>
    </p:spTree>
    <p:extLst>
      <p:ext uri="{BB962C8B-B14F-4D97-AF65-F5344CB8AC3E}">
        <p14:creationId xmlns:p14="http://schemas.microsoft.com/office/powerpoint/2010/main" val="3007419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34</a:t>
            </a:fld>
            <a:endParaRPr kumimoji="1" lang="ja-JP" altLang="en-US"/>
          </a:p>
        </p:txBody>
      </p:sp>
    </p:spTree>
    <p:extLst>
      <p:ext uri="{BB962C8B-B14F-4D97-AF65-F5344CB8AC3E}">
        <p14:creationId xmlns:p14="http://schemas.microsoft.com/office/powerpoint/2010/main" val="183228566"/>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09453-7154-F6CF-9674-53BEB46AEF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C4CB1D-CA04-832C-E9A8-FEC7CE41894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E1E479D-7B93-DD8B-CCED-EE528044A30D}"/>
              </a:ext>
            </a:extLst>
          </p:cNvPr>
          <p:cNvSpPr>
            <a:spLocks noGrp="1"/>
          </p:cNvSpPr>
          <p:nvPr>
            <p:ph type="body" idx="1"/>
          </p:nvPr>
        </p:nvSpPr>
        <p:spPr/>
        <p:txBody>
          <a:bodyPr/>
          <a:lstStyle/>
          <a:p>
            <a:pPr>
              <a:buFont typeface="Arial" panose="020B0604020202020204" pitchFamily="34" charset="0"/>
              <a:buChar char="•"/>
            </a:pPr>
            <a:endParaRPr lang="ja-JP" altLang="en-US"/>
          </a:p>
        </p:txBody>
      </p:sp>
      <p:sp>
        <p:nvSpPr>
          <p:cNvPr id="4" name="スライド番号プレースホルダー 3">
            <a:extLst>
              <a:ext uri="{FF2B5EF4-FFF2-40B4-BE49-F238E27FC236}">
                <a16:creationId xmlns:a16="http://schemas.microsoft.com/office/drawing/2014/main" id="{CF2B8FBC-56DA-36E2-4268-0F1E3D298C06}"/>
              </a:ext>
            </a:extLst>
          </p:cNvPr>
          <p:cNvSpPr>
            <a:spLocks noGrp="1"/>
          </p:cNvSpPr>
          <p:nvPr>
            <p:ph type="sldNum" sz="quarter" idx="5"/>
          </p:nvPr>
        </p:nvSpPr>
        <p:spPr/>
        <p:txBody>
          <a:bodyPr/>
          <a:lstStyle/>
          <a:p>
            <a:fld id="{7D95702B-A176-47F2-94B3-59C819DD5A0E}" type="slidenum">
              <a:rPr kumimoji="1" lang="ja-JP" altLang="en-US" smtClean="0"/>
              <a:t>340</a:t>
            </a:fld>
            <a:endParaRPr kumimoji="1" lang="ja-JP" altLang="en-US"/>
          </a:p>
        </p:txBody>
      </p:sp>
    </p:spTree>
    <p:extLst>
      <p:ext uri="{BB962C8B-B14F-4D97-AF65-F5344CB8AC3E}">
        <p14:creationId xmlns:p14="http://schemas.microsoft.com/office/powerpoint/2010/main" val="2674529769"/>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B107-8F4E-844D-AB86-D5DA10C328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D8FD1D-A598-8CD3-568A-548D4E1530C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087942C-B70F-C438-9F93-FE14A9D097D3}"/>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04081538-A1F6-8C2A-0B27-4AA138FF5DBD}"/>
              </a:ext>
            </a:extLst>
          </p:cNvPr>
          <p:cNvSpPr>
            <a:spLocks noGrp="1"/>
          </p:cNvSpPr>
          <p:nvPr>
            <p:ph type="sldNum" sz="quarter" idx="5"/>
          </p:nvPr>
        </p:nvSpPr>
        <p:spPr/>
        <p:txBody>
          <a:bodyPr/>
          <a:lstStyle/>
          <a:p>
            <a:fld id="{7D95702B-A176-47F2-94B3-59C819DD5A0E}" type="slidenum">
              <a:rPr kumimoji="1" lang="ja-JP" altLang="en-US" smtClean="0"/>
              <a:t>341</a:t>
            </a:fld>
            <a:endParaRPr kumimoji="1" lang="ja-JP" altLang="en-US"/>
          </a:p>
        </p:txBody>
      </p:sp>
    </p:spTree>
    <p:extLst>
      <p:ext uri="{BB962C8B-B14F-4D97-AF65-F5344CB8AC3E}">
        <p14:creationId xmlns:p14="http://schemas.microsoft.com/office/powerpoint/2010/main" val="1280502522"/>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23E5-C214-293B-CC43-3D4CFA6A01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D6D16-4798-2AF1-40FF-C3A3ECF5E22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1225172-46EA-4E3F-CD26-17F6F79319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a:extLst>
              <a:ext uri="{FF2B5EF4-FFF2-40B4-BE49-F238E27FC236}">
                <a16:creationId xmlns:a16="http://schemas.microsoft.com/office/drawing/2014/main" id="{A51C4303-BBA8-3F94-3F80-A67B5615D966}"/>
              </a:ext>
            </a:extLst>
          </p:cNvPr>
          <p:cNvSpPr>
            <a:spLocks noGrp="1"/>
          </p:cNvSpPr>
          <p:nvPr>
            <p:ph type="sldNum" sz="quarter" idx="5"/>
          </p:nvPr>
        </p:nvSpPr>
        <p:spPr/>
        <p:txBody>
          <a:bodyPr/>
          <a:lstStyle/>
          <a:p>
            <a:fld id="{7D95702B-A176-47F2-94B3-59C819DD5A0E}" type="slidenum">
              <a:rPr kumimoji="1" lang="ja-JP" altLang="en-US" smtClean="0"/>
              <a:t>342</a:t>
            </a:fld>
            <a:endParaRPr kumimoji="1" lang="ja-JP" altLang="en-US"/>
          </a:p>
        </p:txBody>
      </p:sp>
    </p:spTree>
    <p:extLst>
      <p:ext uri="{BB962C8B-B14F-4D97-AF65-F5344CB8AC3E}">
        <p14:creationId xmlns:p14="http://schemas.microsoft.com/office/powerpoint/2010/main" val="2666302646"/>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1DB2A-9C51-5B12-E42A-6A41FECBC5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AF1737-C2F5-576C-C615-754770625D0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6A12B48-584E-DACC-5C5F-E75C5B2450DA}"/>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D6C99A51-558B-895B-7B25-75886CCC8787}"/>
              </a:ext>
            </a:extLst>
          </p:cNvPr>
          <p:cNvSpPr>
            <a:spLocks noGrp="1"/>
          </p:cNvSpPr>
          <p:nvPr>
            <p:ph type="sldNum" sz="quarter" idx="5"/>
          </p:nvPr>
        </p:nvSpPr>
        <p:spPr/>
        <p:txBody>
          <a:bodyPr/>
          <a:lstStyle/>
          <a:p>
            <a:fld id="{7D95702B-A176-47F2-94B3-59C819DD5A0E}" type="slidenum">
              <a:rPr kumimoji="1" lang="ja-JP" altLang="en-US" smtClean="0"/>
              <a:t>343</a:t>
            </a:fld>
            <a:endParaRPr kumimoji="1" lang="ja-JP" altLang="en-US"/>
          </a:p>
        </p:txBody>
      </p:sp>
    </p:spTree>
    <p:extLst>
      <p:ext uri="{BB962C8B-B14F-4D97-AF65-F5344CB8AC3E}">
        <p14:creationId xmlns:p14="http://schemas.microsoft.com/office/powerpoint/2010/main" val="213219647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27C0-3C24-F2FE-3DA5-A53BCCE243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FB8A0F-3205-79DD-9AF1-6587DD079A5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103E4FD-CFD5-A963-51DD-A7C576A373D2}"/>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80F0E907-4F74-A026-DBC6-2A83A9C4166E}"/>
              </a:ext>
            </a:extLst>
          </p:cNvPr>
          <p:cNvSpPr>
            <a:spLocks noGrp="1"/>
          </p:cNvSpPr>
          <p:nvPr>
            <p:ph type="sldNum" sz="quarter" idx="5"/>
          </p:nvPr>
        </p:nvSpPr>
        <p:spPr/>
        <p:txBody>
          <a:bodyPr/>
          <a:lstStyle/>
          <a:p>
            <a:fld id="{7D95702B-A176-47F2-94B3-59C819DD5A0E}" type="slidenum">
              <a:rPr kumimoji="1" lang="ja-JP" altLang="en-US" smtClean="0"/>
              <a:t>344</a:t>
            </a:fld>
            <a:endParaRPr kumimoji="1" lang="ja-JP" altLang="en-US"/>
          </a:p>
        </p:txBody>
      </p:sp>
    </p:spTree>
    <p:extLst>
      <p:ext uri="{BB962C8B-B14F-4D97-AF65-F5344CB8AC3E}">
        <p14:creationId xmlns:p14="http://schemas.microsoft.com/office/powerpoint/2010/main" val="3285318995"/>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9C6D3-30C8-323A-CDFF-809096E063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A0134B-ABDF-04E3-5213-2ADF2E7FC6F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35E6614-DC06-B985-6481-3AA86C517F96}"/>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49B87F1F-7052-C2C3-1635-1BBEC9F2D99E}"/>
              </a:ext>
            </a:extLst>
          </p:cNvPr>
          <p:cNvSpPr>
            <a:spLocks noGrp="1"/>
          </p:cNvSpPr>
          <p:nvPr>
            <p:ph type="sldNum" sz="quarter" idx="5"/>
          </p:nvPr>
        </p:nvSpPr>
        <p:spPr/>
        <p:txBody>
          <a:bodyPr/>
          <a:lstStyle/>
          <a:p>
            <a:fld id="{7D95702B-A176-47F2-94B3-59C819DD5A0E}" type="slidenum">
              <a:rPr kumimoji="1" lang="ja-JP" altLang="en-US" smtClean="0"/>
              <a:t>345</a:t>
            </a:fld>
            <a:endParaRPr kumimoji="1" lang="ja-JP" altLang="en-US"/>
          </a:p>
        </p:txBody>
      </p:sp>
    </p:spTree>
    <p:extLst>
      <p:ext uri="{BB962C8B-B14F-4D97-AF65-F5344CB8AC3E}">
        <p14:creationId xmlns:p14="http://schemas.microsoft.com/office/powerpoint/2010/main" val="4052235472"/>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2CD5-5D4D-BFE9-B2D4-2D3EE226D2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13B37D-1861-856E-5B6C-A331C2A952B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3C9799F-6B30-ECBD-1EE1-19B32EDA7A12}"/>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23900095-895A-27F8-8373-7EF62FA4FD04}"/>
              </a:ext>
            </a:extLst>
          </p:cNvPr>
          <p:cNvSpPr>
            <a:spLocks noGrp="1"/>
          </p:cNvSpPr>
          <p:nvPr>
            <p:ph type="sldNum" sz="quarter" idx="5"/>
          </p:nvPr>
        </p:nvSpPr>
        <p:spPr/>
        <p:txBody>
          <a:bodyPr/>
          <a:lstStyle/>
          <a:p>
            <a:fld id="{7D95702B-A176-47F2-94B3-59C819DD5A0E}" type="slidenum">
              <a:rPr kumimoji="1" lang="ja-JP" altLang="en-US" smtClean="0"/>
              <a:t>346</a:t>
            </a:fld>
            <a:endParaRPr kumimoji="1" lang="ja-JP" altLang="en-US"/>
          </a:p>
        </p:txBody>
      </p:sp>
    </p:spTree>
    <p:extLst>
      <p:ext uri="{BB962C8B-B14F-4D97-AF65-F5344CB8AC3E}">
        <p14:creationId xmlns:p14="http://schemas.microsoft.com/office/powerpoint/2010/main" val="701128113"/>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D07AA-69A5-2843-ACB5-46B8275F4F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9F1D2D-6AAE-1B1A-48C2-5F07B5BC8D3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C754C73-9897-2FA6-A0E0-2392359B6896}"/>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9C84B9D7-5A0C-285E-F18A-CEA428F4DF8C}"/>
              </a:ext>
            </a:extLst>
          </p:cNvPr>
          <p:cNvSpPr>
            <a:spLocks noGrp="1"/>
          </p:cNvSpPr>
          <p:nvPr>
            <p:ph type="sldNum" sz="quarter" idx="5"/>
          </p:nvPr>
        </p:nvSpPr>
        <p:spPr/>
        <p:txBody>
          <a:bodyPr/>
          <a:lstStyle/>
          <a:p>
            <a:fld id="{7D95702B-A176-47F2-94B3-59C819DD5A0E}" type="slidenum">
              <a:rPr kumimoji="1" lang="ja-JP" altLang="en-US" smtClean="0"/>
              <a:t>347</a:t>
            </a:fld>
            <a:endParaRPr kumimoji="1" lang="ja-JP" altLang="en-US"/>
          </a:p>
        </p:txBody>
      </p:sp>
    </p:spTree>
    <p:extLst>
      <p:ext uri="{BB962C8B-B14F-4D97-AF65-F5344CB8AC3E}">
        <p14:creationId xmlns:p14="http://schemas.microsoft.com/office/powerpoint/2010/main" val="2337807669"/>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8F322-67AF-CA0B-D620-F032DF9FE1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5FD7DB-0C1D-EF12-A97C-A3B41F5083A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76BB63C-7C56-BD9D-8A26-29D6918BF63F}"/>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EED8A0E9-0D7F-858B-48B2-CD8A2CD3224A}"/>
              </a:ext>
            </a:extLst>
          </p:cNvPr>
          <p:cNvSpPr>
            <a:spLocks noGrp="1"/>
          </p:cNvSpPr>
          <p:nvPr>
            <p:ph type="sldNum" sz="quarter" idx="5"/>
          </p:nvPr>
        </p:nvSpPr>
        <p:spPr/>
        <p:txBody>
          <a:bodyPr/>
          <a:lstStyle/>
          <a:p>
            <a:fld id="{7D95702B-A176-47F2-94B3-59C819DD5A0E}" type="slidenum">
              <a:rPr kumimoji="1" lang="ja-JP" altLang="en-US" smtClean="0"/>
              <a:t>348</a:t>
            </a:fld>
            <a:endParaRPr kumimoji="1" lang="ja-JP" altLang="en-US"/>
          </a:p>
        </p:txBody>
      </p:sp>
    </p:spTree>
    <p:extLst>
      <p:ext uri="{BB962C8B-B14F-4D97-AF65-F5344CB8AC3E}">
        <p14:creationId xmlns:p14="http://schemas.microsoft.com/office/powerpoint/2010/main" val="187525866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DCD8D-7991-3EED-FCB5-249D60F571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1872DD-F71A-CFB6-6942-159C95B9642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1A76F41-A654-A5A8-0E97-55BC7E22E70E}"/>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3058C782-1D09-DDB1-50C8-1D9F3097CDCA}"/>
              </a:ext>
            </a:extLst>
          </p:cNvPr>
          <p:cNvSpPr>
            <a:spLocks noGrp="1"/>
          </p:cNvSpPr>
          <p:nvPr>
            <p:ph type="sldNum" sz="quarter" idx="5"/>
          </p:nvPr>
        </p:nvSpPr>
        <p:spPr/>
        <p:txBody>
          <a:bodyPr/>
          <a:lstStyle/>
          <a:p>
            <a:fld id="{7D95702B-A176-47F2-94B3-59C819DD5A0E}" type="slidenum">
              <a:rPr kumimoji="1" lang="ja-JP" altLang="en-US" smtClean="0"/>
              <a:t>349</a:t>
            </a:fld>
            <a:endParaRPr kumimoji="1" lang="ja-JP" altLang="en-US"/>
          </a:p>
        </p:txBody>
      </p:sp>
    </p:spTree>
    <p:extLst>
      <p:ext uri="{BB962C8B-B14F-4D97-AF65-F5344CB8AC3E}">
        <p14:creationId xmlns:p14="http://schemas.microsoft.com/office/powerpoint/2010/main" val="154757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35</a:t>
            </a:fld>
            <a:endParaRPr kumimoji="1" lang="ja-JP" altLang="en-US"/>
          </a:p>
        </p:txBody>
      </p:sp>
    </p:spTree>
    <p:extLst>
      <p:ext uri="{BB962C8B-B14F-4D97-AF65-F5344CB8AC3E}">
        <p14:creationId xmlns:p14="http://schemas.microsoft.com/office/powerpoint/2010/main" val="3531445216"/>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1106B-FF35-C67E-301A-60F1F94A7D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4A38F8-8F09-8947-9EA1-48025FAA8E3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098584C-779B-0DE1-87AE-502B74E1ACF3}"/>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9DAA70F5-D888-C361-ED6E-E4E7D231ED42}"/>
              </a:ext>
            </a:extLst>
          </p:cNvPr>
          <p:cNvSpPr>
            <a:spLocks noGrp="1"/>
          </p:cNvSpPr>
          <p:nvPr>
            <p:ph type="sldNum" sz="quarter" idx="5"/>
          </p:nvPr>
        </p:nvSpPr>
        <p:spPr/>
        <p:txBody>
          <a:bodyPr/>
          <a:lstStyle/>
          <a:p>
            <a:fld id="{7D95702B-A176-47F2-94B3-59C819DD5A0E}" type="slidenum">
              <a:rPr kumimoji="1" lang="ja-JP" altLang="en-US" smtClean="0"/>
              <a:t>350</a:t>
            </a:fld>
            <a:endParaRPr kumimoji="1" lang="ja-JP" altLang="en-US"/>
          </a:p>
        </p:txBody>
      </p:sp>
    </p:spTree>
    <p:extLst>
      <p:ext uri="{BB962C8B-B14F-4D97-AF65-F5344CB8AC3E}">
        <p14:creationId xmlns:p14="http://schemas.microsoft.com/office/powerpoint/2010/main" val="2098741268"/>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65F05-1E7E-02BC-FE35-1865329008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535F3C4-115D-953A-C993-C8860282270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602D1CB-7209-5401-CEF2-E09866EF651A}"/>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9032D3A3-B83F-8B6F-8A13-8A06463671EE}"/>
              </a:ext>
            </a:extLst>
          </p:cNvPr>
          <p:cNvSpPr>
            <a:spLocks noGrp="1"/>
          </p:cNvSpPr>
          <p:nvPr>
            <p:ph type="sldNum" sz="quarter" idx="5"/>
          </p:nvPr>
        </p:nvSpPr>
        <p:spPr/>
        <p:txBody>
          <a:bodyPr/>
          <a:lstStyle/>
          <a:p>
            <a:fld id="{7D95702B-A176-47F2-94B3-59C819DD5A0E}" type="slidenum">
              <a:rPr kumimoji="1" lang="ja-JP" altLang="en-US" smtClean="0"/>
              <a:t>351</a:t>
            </a:fld>
            <a:endParaRPr kumimoji="1" lang="ja-JP" altLang="en-US"/>
          </a:p>
        </p:txBody>
      </p:sp>
    </p:spTree>
    <p:extLst>
      <p:ext uri="{BB962C8B-B14F-4D97-AF65-F5344CB8AC3E}">
        <p14:creationId xmlns:p14="http://schemas.microsoft.com/office/powerpoint/2010/main" val="2274653930"/>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8AEC4-597E-5BEA-3950-E2640F07CB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D88E37-5EDE-D910-28C9-8834879CA11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ECC9597-F5A7-F0F1-BB17-FAB6BCF932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a:extLst>
              <a:ext uri="{FF2B5EF4-FFF2-40B4-BE49-F238E27FC236}">
                <a16:creationId xmlns:a16="http://schemas.microsoft.com/office/drawing/2014/main" id="{29B0A609-529C-79E0-8ACB-2C208385ABED}"/>
              </a:ext>
            </a:extLst>
          </p:cNvPr>
          <p:cNvSpPr>
            <a:spLocks noGrp="1"/>
          </p:cNvSpPr>
          <p:nvPr>
            <p:ph type="sldNum" sz="quarter" idx="5"/>
          </p:nvPr>
        </p:nvSpPr>
        <p:spPr/>
        <p:txBody>
          <a:bodyPr/>
          <a:lstStyle/>
          <a:p>
            <a:fld id="{7D95702B-A176-47F2-94B3-59C819DD5A0E}" type="slidenum">
              <a:rPr kumimoji="1" lang="ja-JP" altLang="en-US" smtClean="0"/>
              <a:t>352</a:t>
            </a:fld>
            <a:endParaRPr kumimoji="1" lang="ja-JP" altLang="en-US"/>
          </a:p>
        </p:txBody>
      </p:sp>
    </p:spTree>
    <p:extLst>
      <p:ext uri="{BB962C8B-B14F-4D97-AF65-F5344CB8AC3E}">
        <p14:creationId xmlns:p14="http://schemas.microsoft.com/office/powerpoint/2010/main" val="1805610365"/>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9F4A-4788-7324-C3CF-9B0517FCE9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973FF6-4640-A04B-5D9D-4E35777EE7D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31F8ECD-173F-6495-6643-28069110693B}"/>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FC6516DA-8744-FEDD-49A2-7A713BE37E00}"/>
              </a:ext>
            </a:extLst>
          </p:cNvPr>
          <p:cNvSpPr>
            <a:spLocks noGrp="1"/>
          </p:cNvSpPr>
          <p:nvPr>
            <p:ph type="sldNum" sz="quarter" idx="5"/>
          </p:nvPr>
        </p:nvSpPr>
        <p:spPr/>
        <p:txBody>
          <a:bodyPr/>
          <a:lstStyle/>
          <a:p>
            <a:fld id="{7D95702B-A176-47F2-94B3-59C819DD5A0E}" type="slidenum">
              <a:rPr kumimoji="1" lang="ja-JP" altLang="en-US" smtClean="0"/>
              <a:t>353</a:t>
            </a:fld>
            <a:endParaRPr kumimoji="1" lang="ja-JP" altLang="en-US"/>
          </a:p>
        </p:txBody>
      </p:sp>
    </p:spTree>
    <p:extLst>
      <p:ext uri="{BB962C8B-B14F-4D97-AF65-F5344CB8AC3E}">
        <p14:creationId xmlns:p14="http://schemas.microsoft.com/office/powerpoint/2010/main" val="1409417511"/>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6A143-2153-10C2-C48C-64C034BA48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481301-59B3-9B6E-8598-DB0288540D9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5C9629D-CF6B-0F4E-38E6-FE02136B3AEE}"/>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0A8413B5-7AF8-FD2B-2539-9ADAA3F1B64C}"/>
              </a:ext>
            </a:extLst>
          </p:cNvPr>
          <p:cNvSpPr>
            <a:spLocks noGrp="1"/>
          </p:cNvSpPr>
          <p:nvPr>
            <p:ph type="sldNum" sz="quarter" idx="5"/>
          </p:nvPr>
        </p:nvSpPr>
        <p:spPr/>
        <p:txBody>
          <a:bodyPr/>
          <a:lstStyle/>
          <a:p>
            <a:fld id="{7D95702B-A176-47F2-94B3-59C819DD5A0E}" type="slidenum">
              <a:rPr kumimoji="1" lang="ja-JP" altLang="en-US" smtClean="0"/>
              <a:t>354</a:t>
            </a:fld>
            <a:endParaRPr kumimoji="1" lang="ja-JP" altLang="en-US"/>
          </a:p>
        </p:txBody>
      </p:sp>
    </p:spTree>
    <p:extLst>
      <p:ext uri="{BB962C8B-B14F-4D97-AF65-F5344CB8AC3E}">
        <p14:creationId xmlns:p14="http://schemas.microsoft.com/office/powerpoint/2010/main" val="67471402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EAC2D-935E-F698-A707-82A13B5D98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1B829D-3F9B-E160-1952-8B44CB3CE88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F0A5372-C910-E9AE-C6F4-F8CCEE6546A4}"/>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3CC80932-3E4D-12C0-4FDE-6A1314B68404}"/>
              </a:ext>
            </a:extLst>
          </p:cNvPr>
          <p:cNvSpPr>
            <a:spLocks noGrp="1"/>
          </p:cNvSpPr>
          <p:nvPr>
            <p:ph type="sldNum" sz="quarter" idx="5"/>
          </p:nvPr>
        </p:nvSpPr>
        <p:spPr/>
        <p:txBody>
          <a:bodyPr/>
          <a:lstStyle/>
          <a:p>
            <a:fld id="{7D95702B-A176-47F2-94B3-59C819DD5A0E}" type="slidenum">
              <a:rPr kumimoji="1" lang="ja-JP" altLang="en-US" smtClean="0"/>
              <a:t>355</a:t>
            </a:fld>
            <a:endParaRPr kumimoji="1" lang="ja-JP" altLang="en-US"/>
          </a:p>
        </p:txBody>
      </p:sp>
    </p:spTree>
    <p:extLst>
      <p:ext uri="{BB962C8B-B14F-4D97-AF65-F5344CB8AC3E}">
        <p14:creationId xmlns:p14="http://schemas.microsoft.com/office/powerpoint/2010/main" val="3894667675"/>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9F68-320F-0E52-A43A-9F041B6573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C3AA0B-9F09-1CA9-1E08-46FC761F9CA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2F8C36D-3402-BAEF-ED40-14F7EBAE04DD}"/>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5EF90A6F-8D40-B239-CCB6-1B878543F651}"/>
              </a:ext>
            </a:extLst>
          </p:cNvPr>
          <p:cNvSpPr>
            <a:spLocks noGrp="1"/>
          </p:cNvSpPr>
          <p:nvPr>
            <p:ph type="sldNum" sz="quarter" idx="5"/>
          </p:nvPr>
        </p:nvSpPr>
        <p:spPr/>
        <p:txBody>
          <a:bodyPr/>
          <a:lstStyle/>
          <a:p>
            <a:fld id="{7D95702B-A176-47F2-94B3-59C819DD5A0E}" type="slidenum">
              <a:rPr kumimoji="1" lang="ja-JP" altLang="en-US" smtClean="0"/>
              <a:t>356</a:t>
            </a:fld>
            <a:endParaRPr kumimoji="1" lang="ja-JP" altLang="en-US"/>
          </a:p>
        </p:txBody>
      </p:sp>
    </p:spTree>
    <p:extLst>
      <p:ext uri="{BB962C8B-B14F-4D97-AF65-F5344CB8AC3E}">
        <p14:creationId xmlns:p14="http://schemas.microsoft.com/office/powerpoint/2010/main" val="2604972140"/>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6B9AC-46E5-6AB0-EA25-D6F6EE8B13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81182F-B157-7594-1348-7362E089CB7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143FD6D-5506-BBE3-5436-3AD17B65B012}"/>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EB6DA21F-1E04-5CCB-2D31-A284C09F6B3C}"/>
              </a:ext>
            </a:extLst>
          </p:cNvPr>
          <p:cNvSpPr>
            <a:spLocks noGrp="1"/>
          </p:cNvSpPr>
          <p:nvPr>
            <p:ph type="sldNum" sz="quarter" idx="5"/>
          </p:nvPr>
        </p:nvSpPr>
        <p:spPr/>
        <p:txBody>
          <a:bodyPr/>
          <a:lstStyle/>
          <a:p>
            <a:fld id="{7D95702B-A176-47F2-94B3-59C819DD5A0E}" type="slidenum">
              <a:rPr kumimoji="1" lang="ja-JP" altLang="en-US" smtClean="0"/>
              <a:t>357</a:t>
            </a:fld>
            <a:endParaRPr kumimoji="1" lang="ja-JP" altLang="en-US"/>
          </a:p>
        </p:txBody>
      </p:sp>
    </p:spTree>
    <p:extLst>
      <p:ext uri="{BB962C8B-B14F-4D97-AF65-F5344CB8AC3E}">
        <p14:creationId xmlns:p14="http://schemas.microsoft.com/office/powerpoint/2010/main" val="2484500710"/>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ED14-93AF-4CC4-67A2-0EA8D0DE34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EB9096-AA89-E4AB-1B8C-9AA9C6B9019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860C942-4ED9-E1B3-2438-E23E3832F72C}"/>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2B443520-BA3F-4677-5462-B266F83F7A14}"/>
              </a:ext>
            </a:extLst>
          </p:cNvPr>
          <p:cNvSpPr>
            <a:spLocks noGrp="1"/>
          </p:cNvSpPr>
          <p:nvPr>
            <p:ph type="sldNum" sz="quarter" idx="5"/>
          </p:nvPr>
        </p:nvSpPr>
        <p:spPr/>
        <p:txBody>
          <a:bodyPr/>
          <a:lstStyle/>
          <a:p>
            <a:fld id="{7D95702B-A176-47F2-94B3-59C819DD5A0E}" type="slidenum">
              <a:rPr kumimoji="1" lang="ja-JP" altLang="en-US" smtClean="0"/>
              <a:t>358</a:t>
            </a:fld>
            <a:endParaRPr kumimoji="1" lang="ja-JP" altLang="en-US"/>
          </a:p>
        </p:txBody>
      </p:sp>
    </p:spTree>
    <p:extLst>
      <p:ext uri="{BB962C8B-B14F-4D97-AF65-F5344CB8AC3E}">
        <p14:creationId xmlns:p14="http://schemas.microsoft.com/office/powerpoint/2010/main" val="527649977"/>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0756-D7EA-1364-DA0A-8301E89038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EDF33D-21D3-237F-4B67-84BB63E2EA3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06385E8-14F7-7C02-E7DE-E9FA41094648}"/>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D45639EF-8066-EC6D-66C2-D7786E1D59B5}"/>
              </a:ext>
            </a:extLst>
          </p:cNvPr>
          <p:cNvSpPr>
            <a:spLocks noGrp="1"/>
          </p:cNvSpPr>
          <p:nvPr>
            <p:ph type="sldNum" sz="quarter" idx="5"/>
          </p:nvPr>
        </p:nvSpPr>
        <p:spPr/>
        <p:txBody>
          <a:bodyPr/>
          <a:lstStyle/>
          <a:p>
            <a:fld id="{7D95702B-A176-47F2-94B3-59C819DD5A0E}" type="slidenum">
              <a:rPr kumimoji="1" lang="ja-JP" altLang="en-US" smtClean="0"/>
              <a:t>359</a:t>
            </a:fld>
            <a:endParaRPr kumimoji="1" lang="ja-JP" altLang="en-US"/>
          </a:p>
        </p:txBody>
      </p:sp>
    </p:spTree>
    <p:extLst>
      <p:ext uri="{BB962C8B-B14F-4D97-AF65-F5344CB8AC3E}">
        <p14:creationId xmlns:p14="http://schemas.microsoft.com/office/powerpoint/2010/main" val="519107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36</a:t>
            </a:fld>
            <a:endParaRPr kumimoji="1" lang="ja-JP" altLang="en-US"/>
          </a:p>
        </p:txBody>
      </p:sp>
    </p:spTree>
    <p:extLst>
      <p:ext uri="{BB962C8B-B14F-4D97-AF65-F5344CB8AC3E}">
        <p14:creationId xmlns:p14="http://schemas.microsoft.com/office/powerpoint/2010/main" val="2133261148"/>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5A4E5-1E1D-9465-4278-727D3D287F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A5A641-4B5F-C7A2-1BFE-27EF5D45F81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778A059-617C-095A-222A-363E969A1E3F}"/>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5271A929-9984-4110-E2CB-8C3AE9972969}"/>
              </a:ext>
            </a:extLst>
          </p:cNvPr>
          <p:cNvSpPr>
            <a:spLocks noGrp="1"/>
          </p:cNvSpPr>
          <p:nvPr>
            <p:ph type="sldNum" sz="quarter" idx="5"/>
          </p:nvPr>
        </p:nvSpPr>
        <p:spPr/>
        <p:txBody>
          <a:bodyPr/>
          <a:lstStyle/>
          <a:p>
            <a:fld id="{7D95702B-A176-47F2-94B3-59C819DD5A0E}" type="slidenum">
              <a:rPr kumimoji="1" lang="ja-JP" altLang="en-US" smtClean="0"/>
              <a:t>360</a:t>
            </a:fld>
            <a:endParaRPr kumimoji="1" lang="ja-JP" altLang="en-US"/>
          </a:p>
        </p:txBody>
      </p:sp>
    </p:spTree>
    <p:extLst>
      <p:ext uri="{BB962C8B-B14F-4D97-AF65-F5344CB8AC3E}">
        <p14:creationId xmlns:p14="http://schemas.microsoft.com/office/powerpoint/2010/main" val="2659020995"/>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90A64-08C0-7068-379B-3FBE1CC662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E8483E-12E8-DE37-F3B7-E380E7A90FC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390B664-B7FA-5117-D0A0-04B34577DAC3}"/>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4605FA20-CD3A-D09F-0134-46C974D4CED7}"/>
              </a:ext>
            </a:extLst>
          </p:cNvPr>
          <p:cNvSpPr>
            <a:spLocks noGrp="1"/>
          </p:cNvSpPr>
          <p:nvPr>
            <p:ph type="sldNum" sz="quarter" idx="5"/>
          </p:nvPr>
        </p:nvSpPr>
        <p:spPr/>
        <p:txBody>
          <a:bodyPr/>
          <a:lstStyle/>
          <a:p>
            <a:fld id="{7D95702B-A176-47F2-94B3-59C819DD5A0E}" type="slidenum">
              <a:rPr kumimoji="1" lang="ja-JP" altLang="en-US" smtClean="0"/>
              <a:t>361</a:t>
            </a:fld>
            <a:endParaRPr kumimoji="1" lang="ja-JP" altLang="en-US"/>
          </a:p>
        </p:txBody>
      </p:sp>
    </p:spTree>
    <p:extLst>
      <p:ext uri="{BB962C8B-B14F-4D97-AF65-F5344CB8AC3E}">
        <p14:creationId xmlns:p14="http://schemas.microsoft.com/office/powerpoint/2010/main" val="2492091875"/>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C60FD-F6C1-3B91-6F37-1DAB97616D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94CC96-C41C-6E80-3B9C-2A9932FABB8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D6EDCCB-C9F2-AC56-EE0A-F5E7608969E7}"/>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04451880-F3F0-977D-A76E-0F6C123791D2}"/>
              </a:ext>
            </a:extLst>
          </p:cNvPr>
          <p:cNvSpPr>
            <a:spLocks noGrp="1"/>
          </p:cNvSpPr>
          <p:nvPr>
            <p:ph type="sldNum" sz="quarter" idx="5"/>
          </p:nvPr>
        </p:nvSpPr>
        <p:spPr/>
        <p:txBody>
          <a:bodyPr/>
          <a:lstStyle/>
          <a:p>
            <a:fld id="{7D95702B-A176-47F2-94B3-59C819DD5A0E}" type="slidenum">
              <a:rPr kumimoji="1" lang="ja-JP" altLang="en-US" smtClean="0"/>
              <a:t>362</a:t>
            </a:fld>
            <a:endParaRPr kumimoji="1" lang="ja-JP" altLang="en-US"/>
          </a:p>
        </p:txBody>
      </p:sp>
    </p:spTree>
    <p:extLst>
      <p:ext uri="{BB962C8B-B14F-4D97-AF65-F5344CB8AC3E}">
        <p14:creationId xmlns:p14="http://schemas.microsoft.com/office/powerpoint/2010/main" val="2423098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37</a:t>
            </a:fld>
            <a:endParaRPr kumimoji="1" lang="ja-JP" altLang="en-US"/>
          </a:p>
        </p:txBody>
      </p:sp>
    </p:spTree>
    <p:extLst>
      <p:ext uri="{BB962C8B-B14F-4D97-AF65-F5344CB8AC3E}">
        <p14:creationId xmlns:p14="http://schemas.microsoft.com/office/powerpoint/2010/main" val="2308524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38</a:t>
            </a:fld>
            <a:endParaRPr kumimoji="1" lang="ja-JP" altLang="en-US"/>
          </a:p>
        </p:txBody>
      </p:sp>
    </p:spTree>
    <p:extLst>
      <p:ext uri="{BB962C8B-B14F-4D97-AF65-F5344CB8AC3E}">
        <p14:creationId xmlns:p14="http://schemas.microsoft.com/office/powerpoint/2010/main" val="2152072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39</a:t>
            </a:fld>
            <a:endParaRPr kumimoji="1" lang="ja-JP" altLang="en-US"/>
          </a:p>
        </p:txBody>
      </p:sp>
    </p:spTree>
    <p:extLst>
      <p:ext uri="{BB962C8B-B14F-4D97-AF65-F5344CB8AC3E}">
        <p14:creationId xmlns:p14="http://schemas.microsoft.com/office/powerpoint/2010/main" val="333506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a:t>
            </a:fld>
            <a:endParaRPr kumimoji="1" lang="ja-JP" altLang="en-US"/>
          </a:p>
        </p:txBody>
      </p:sp>
    </p:spTree>
    <p:extLst>
      <p:ext uri="{BB962C8B-B14F-4D97-AF65-F5344CB8AC3E}">
        <p14:creationId xmlns:p14="http://schemas.microsoft.com/office/powerpoint/2010/main" val="2941288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40</a:t>
            </a:fld>
            <a:endParaRPr kumimoji="1" lang="ja-JP" altLang="en-US"/>
          </a:p>
        </p:txBody>
      </p:sp>
    </p:spTree>
    <p:extLst>
      <p:ext uri="{BB962C8B-B14F-4D97-AF65-F5344CB8AC3E}">
        <p14:creationId xmlns:p14="http://schemas.microsoft.com/office/powerpoint/2010/main" val="405386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41</a:t>
            </a:fld>
            <a:endParaRPr kumimoji="1" lang="ja-JP" altLang="en-US"/>
          </a:p>
        </p:txBody>
      </p:sp>
    </p:spTree>
    <p:extLst>
      <p:ext uri="{BB962C8B-B14F-4D97-AF65-F5344CB8AC3E}">
        <p14:creationId xmlns:p14="http://schemas.microsoft.com/office/powerpoint/2010/main" val="20625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42</a:t>
            </a:fld>
            <a:endParaRPr kumimoji="1" lang="ja-JP" altLang="en-US"/>
          </a:p>
        </p:txBody>
      </p:sp>
    </p:spTree>
    <p:extLst>
      <p:ext uri="{BB962C8B-B14F-4D97-AF65-F5344CB8AC3E}">
        <p14:creationId xmlns:p14="http://schemas.microsoft.com/office/powerpoint/2010/main" val="3174798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43</a:t>
            </a:fld>
            <a:endParaRPr kumimoji="1" lang="ja-JP" altLang="en-US"/>
          </a:p>
        </p:txBody>
      </p:sp>
    </p:spTree>
    <p:extLst>
      <p:ext uri="{BB962C8B-B14F-4D97-AF65-F5344CB8AC3E}">
        <p14:creationId xmlns:p14="http://schemas.microsoft.com/office/powerpoint/2010/main" val="4266179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44</a:t>
            </a:fld>
            <a:endParaRPr kumimoji="1" lang="ja-JP" altLang="en-US"/>
          </a:p>
        </p:txBody>
      </p:sp>
    </p:spTree>
    <p:extLst>
      <p:ext uri="{BB962C8B-B14F-4D97-AF65-F5344CB8AC3E}">
        <p14:creationId xmlns:p14="http://schemas.microsoft.com/office/powerpoint/2010/main" val="174407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45</a:t>
            </a:fld>
            <a:endParaRPr kumimoji="1" lang="ja-JP" altLang="en-US"/>
          </a:p>
        </p:txBody>
      </p:sp>
    </p:spTree>
    <p:extLst>
      <p:ext uri="{BB962C8B-B14F-4D97-AF65-F5344CB8AC3E}">
        <p14:creationId xmlns:p14="http://schemas.microsoft.com/office/powerpoint/2010/main" val="2079169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46</a:t>
            </a:fld>
            <a:endParaRPr kumimoji="1" lang="ja-JP" altLang="en-US"/>
          </a:p>
        </p:txBody>
      </p:sp>
    </p:spTree>
    <p:extLst>
      <p:ext uri="{BB962C8B-B14F-4D97-AF65-F5344CB8AC3E}">
        <p14:creationId xmlns:p14="http://schemas.microsoft.com/office/powerpoint/2010/main" val="3845051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47</a:t>
            </a:fld>
            <a:endParaRPr kumimoji="1" lang="ja-JP" altLang="en-US"/>
          </a:p>
        </p:txBody>
      </p:sp>
    </p:spTree>
    <p:extLst>
      <p:ext uri="{BB962C8B-B14F-4D97-AF65-F5344CB8AC3E}">
        <p14:creationId xmlns:p14="http://schemas.microsoft.com/office/powerpoint/2010/main" val="2570555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48</a:t>
            </a:fld>
            <a:endParaRPr kumimoji="1" lang="ja-JP" altLang="en-US"/>
          </a:p>
        </p:txBody>
      </p:sp>
    </p:spTree>
    <p:extLst>
      <p:ext uri="{BB962C8B-B14F-4D97-AF65-F5344CB8AC3E}">
        <p14:creationId xmlns:p14="http://schemas.microsoft.com/office/powerpoint/2010/main" val="2703922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49</a:t>
            </a:fld>
            <a:endParaRPr kumimoji="1" lang="ja-JP" altLang="en-US"/>
          </a:p>
        </p:txBody>
      </p:sp>
    </p:spTree>
    <p:extLst>
      <p:ext uri="{BB962C8B-B14F-4D97-AF65-F5344CB8AC3E}">
        <p14:creationId xmlns:p14="http://schemas.microsoft.com/office/powerpoint/2010/main" val="137126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a:t>
            </a:fld>
            <a:endParaRPr kumimoji="1" lang="ja-JP" altLang="en-US"/>
          </a:p>
        </p:txBody>
      </p:sp>
    </p:spTree>
    <p:extLst>
      <p:ext uri="{BB962C8B-B14F-4D97-AF65-F5344CB8AC3E}">
        <p14:creationId xmlns:p14="http://schemas.microsoft.com/office/powerpoint/2010/main" val="296901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50</a:t>
            </a:fld>
            <a:endParaRPr kumimoji="1" lang="ja-JP" altLang="en-US"/>
          </a:p>
        </p:txBody>
      </p:sp>
    </p:spTree>
    <p:extLst>
      <p:ext uri="{BB962C8B-B14F-4D97-AF65-F5344CB8AC3E}">
        <p14:creationId xmlns:p14="http://schemas.microsoft.com/office/powerpoint/2010/main" val="3311123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51</a:t>
            </a:fld>
            <a:endParaRPr kumimoji="1" lang="ja-JP" altLang="en-US"/>
          </a:p>
        </p:txBody>
      </p:sp>
    </p:spTree>
    <p:extLst>
      <p:ext uri="{BB962C8B-B14F-4D97-AF65-F5344CB8AC3E}">
        <p14:creationId xmlns:p14="http://schemas.microsoft.com/office/powerpoint/2010/main" val="334045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52</a:t>
            </a:fld>
            <a:endParaRPr kumimoji="1" lang="ja-JP" altLang="en-US"/>
          </a:p>
        </p:txBody>
      </p:sp>
    </p:spTree>
    <p:extLst>
      <p:ext uri="{BB962C8B-B14F-4D97-AF65-F5344CB8AC3E}">
        <p14:creationId xmlns:p14="http://schemas.microsoft.com/office/powerpoint/2010/main" val="262896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53</a:t>
            </a:fld>
            <a:endParaRPr kumimoji="1" lang="ja-JP" altLang="en-US"/>
          </a:p>
        </p:txBody>
      </p:sp>
    </p:spTree>
    <p:extLst>
      <p:ext uri="{BB962C8B-B14F-4D97-AF65-F5344CB8AC3E}">
        <p14:creationId xmlns:p14="http://schemas.microsoft.com/office/powerpoint/2010/main" val="1207590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54</a:t>
            </a:fld>
            <a:endParaRPr kumimoji="1" lang="ja-JP" altLang="en-US"/>
          </a:p>
        </p:txBody>
      </p:sp>
    </p:spTree>
    <p:extLst>
      <p:ext uri="{BB962C8B-B14F-4D97-AF65-F5344CB8AC3E}">
        <p14:creationId xmlns:p14="http://schemas.microsoft.com/office/powerpoint/2010/main" val="861855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55</a:t>
            </a:fld>
            <a:endParaRPr kumimoji="1" lang="ja-JP" altLang="en-US"/>
          </a:p>
        </p:txBody>
      </p:sp>
    </p:spTree>
    <p:extLst>
      <p:ext uri="{BB962C8B-B14F-4D97-AF65-F5344CB8AC3E}">
        <p14:creationId xmlns:p14="http://schemas.microsoft.com/office/powerpoint/2010/main" val="712761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56</a:t>
            </a:fld>
            <a:endParaRPr kumimoji="1" lang="ja-JP" altLang="en-US"/>
          </a:p>
        </p:txBody>
      </p:sp>
    </p:spTree>
    <p:extLst>
      <p:ext uri="{BB962C8B-B14F-4D97-AF65-F5344CB8AC3E}">
        <p14:creationId xmlns:p14="http://schemas.microsoft.com/office/powerpoint/2010/main" val="2191961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57</a:t>
            </a:fld>
            <a:endParaRPr kumimoji="1" lang="ja-JP" altLang="en-US"/>
          </a:p>
        </p:txBody>
      </p:sp>
    </p:spTree>
    <p:extLst>
      <p:ext uri="{BB962C8B-B14F-4D97-AF65-F5344CB8AC3E}">
        <p14:creationId xmlns:p14="http://schemas.microsoft.com/office/powerpoint/2010/main" val="3838605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58</a:t>
            </a:fld>
            <a:endParaRPr kumimoji="1" lang="ja-JP" altLang="en-US"/>
          </a:p>
        </p:txBody>
      </p:sp>
    </p:spTree>
    <p:extLst>
      <p:ext uri="{BB962C8B-B14F-4D97-AF65-F5344CB8AC3E}">
        <p14:creationId xmlns:p14="http://schemas.microsoft.com/office/powerpoint/2010/main" val="4294167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59</a:t>
            </a:fld>
            <a:endParaRPr kumimoji="1" lang="ja-JP" altLang="en-US"/>
          </a:p>
        </p:txBody>
      </p:sp>
    </p:spTree>
    <p:extLst>
      <p:ext uri="{BB962C8B-B14F-4D97-AF65-F5344CB8AC3E}">
        <p14:creationId xmlns:p14="http://schemas.microsoft.com/office/powerpoint/2010/main" val="114727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a:t>
            </a:fld>
            <a:endParaRPr kumimoji="1" lang="ja-JP" altLang="en-US"/>
          </a:p>
        </p:txBody>
      </p:sp>
    </p:spTree>
    <p:extLst>
      <p:ext uri="{BB962C8B-B14F-4D97-AF65-F5344CB8AC3E}">
        <p14:creationId xmlns:p14="http://schemas.microsoft.com/office/powerpoint/2010/main" val="4019243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60</a:t>
            </a:fld>
            <a:endParaRPr kumimoji="1" lang="ja-JP" altLang="en-US"/>
          </a:p>
        </p:txBody>
      </p:sp>
    </p:spTree>
    <p:extLst>
      <p:ext uri="{BB962C8B-B14F-4D97-AF65-F5344CB8AC3E}">
        <p14:creationId xmlns:p14="http://schemas.microsoft.com/office/powerpoint/2010/main" val="833861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61</a:t>
            </a:fld>
            <a:endParaRPr kumimoji="1" lang="ja-JP" altLang="en-US"/>
          </a:p>
        </p:txBody>
      </p:sp>
    </p:spTree>
    <p:extLst>
      <p:ext uri="{BB962C8B-B14F-4D97-AF65-F5344CB8AC3E}">
        <p14:creationId xmlns:p14="http://schemas.microsoft.com/office/powerpoint/2010/main" val="11146605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62</a:t>
            </a:fld>
            <a:endParaRPr kumimoji="1" lang="ja-JP" altLang="en-US"/>
          </a:p>
        </p:txBody>
      </p:sp>
    </p:spTree>
    <p:extLst>
      <p:ext uri="{BB962C8B-B14F-4D97-AF65-F5344CB8AC3E}">
        <p14:creationId xmlns:p14="http://schemas.microsoft.com/office/powerpoint/2010/main" val="18587350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63</a:t>
            </a:fld>
            <a:endParaRPr kumimoji="1" lang="ja-JP" altLang="en-US"/>
          </a:p>
        </p:txBody>
      </p:sp>
    </p:spTree>
    <p:extLst>
      <p:ext uri="{BB962C8B-B14F-4D97-AF65-F5344CB8AC3E}">
        <p14:creationId xmlns:p14="http://schemas.microsoft.com/office/powerpoint/2010/main" val="32383354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64</a:t>
            </a:fld>
            <a:endParaRPr kumimoji="1" lang="ja-JP" altLang="en-US"/>
          </a:p>
        </p:txBody>
      </p:sp>
    </p:spTree>
    <p:extLst>
      <p:ext uri="{BB962C8B-B14F-4D97-AF65-F5344CB8AC3E}">
        <p14:creationId xmlns:p14="http://schemas.microsoft.com/office/powerpoint/2010/main" val="18570339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65</a:t>
            </a:fld>
            <a:endParaRPr kumimoji="1" lang="ja-JP" altLang="en-US"/>
          </a:p>
        </p:txBody>
      </p:sp>
    </p:spTree>
    <p:extLst>
      <p:ext uri="{BB962C8B-B14F-4D97-AF65-F5344CB8AC3E}">
        <p14:creationId xmlns:p14="http://schemas.microsoft.com/office/powerpoint/2010/main" val="8088581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66</a:t>
            </a:fld>
            <a:endParaRPr kumimoji="1" lang="ja-JP" altLang="en-US"/>
          </a:p>
        </p:txBody>
      </p:sp>
    </p:spTree>
    <p:extLst>
      <p:ext uri="{BB962C8B-B14F-4D97-AF65-F5344CB8AC3E}">
        <p14:creationId xmlns:p14="http://schemas.microsoft.com/office/powerpoint/2010/main" val="1126392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67</a:t>
            </a:fld>
            <a:endParaRPr kumimoji="1" lang="ja-JP" altLang="en-US"/>
          </a:p>
        </p:txBody>
      </p:sp>
    </p:spTree>
    <p:extLst>
      <p:ext uri="{BB962C8B-B14F-4D97-AF65-F5344CB8AC3E}">
        <p14:creationId xmlns:p14="http://schemas.microsoft.com/office/powerpoint/2010/main" val="8303999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68</a:t>
            </a:fld>
            <a:endParaRPr kumimoji="1" lang="ja-JP" altLang="en-US"/>
          </a:p>
        </p:txBody>
      </p:sp>
    </p:spTree>
    <p:extLst>
      <p:ext uri="{BB962C8B-B14F-4D97-AF65-F5344CB8AC3E}">
        <p14:creationId xmlns:p14="http://schemas.microsoft.com/office/powerpoint/2010/main" val="2616250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69</a:t>
            </a:fld>
            <a:endParaRPr kumimoji="1" lang="ja-JP" altLang="en-US"/>
          </a:p>
        </p:txBody>
      </p:sp>
    </p:spTree>
    <p:extLst>
      <p:ext uri="{BB962C8B-B14F-4D97-AF65-F5344CB8AC3E}">
        <p14:creationId xmlns:p14="http://schemas.microsoft.com/office/powerpoint/2010/main" val="16352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70</a:t>
            </a:fld>
            <a:endParaRPr kumimoji="1" lang="ja-JP" altLang="en-US"/>
          </a:p>
        </p:txBody>
      </p:sp>
    </p:spTree>
    <p:extLst>
      <p:ext uri="{BB962C8B-B14F-4D97-AF65-F5344CB8AC3E}">
        <p14:creationId xmlns:p14="http://schemas.microsoft.com/office/powerpoint/2010/main" val="37811074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71</a:t>
            </a:fld>
            <a:endParaRPr kumimoji="1" lang="ja-JP" altLang="en-US"/>
          </a:p>
        </p:txBody>
      </p:sp>
    </p:spTree>
    <p:extLst>
      <p:ext uri="{BB962C8B-B14F-4D97-AF65-F5344CB8AC3E}">
        <p14:creationId xmlns:p14="http://schemas.microsoft.com/office/powerpoint/2010/main" val="1851154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72</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73</a:t>
            </a:fld>
            <a:endParaRPr kumimoji="1" lang="ja-JP" altLang="en-US"/>
          </a:p>
        </p:txBody>
      </p:sp>
    </p:spTree>
    <p:extLst>
      <p:ext uri="{BB962C8B-B14F-4D97-AF65-F5344CB8AC3E}">
        <p14:creationId xmlns:p14="http://schemas.microsoft.com/office/powerpoint/2010/main" val="3285745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74</a:t>
            </a:fld>
            <a:endParaRPr kumimoji="1" lang="ja-JP" altLang="en-US"/>
          </a:p>
        </p:txBody>
      </p:sp>
    </p:spTree>
    <p:extLst>
      <p:ext uri="{BB962C8B-B14F-4D97-AF65-F5344CB8AC3E}">
        <p14:creationId xmlns:p14="http://schemas.microsoft.com/office/powerpoint/2010/main" val="37214859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75</a:t>
            </a:fld>
            <a:endParaRPr kumimoji="1" lang="ja-JP" altLang="en-US"/>
          </a:p>
        </p:txBody>
      </p:sp>
    </p:spTree>
    <p:extLst>
      <p:ext uri="{BB962C8B-B14F-4D97-AF65-F5344CB8AC3E}">
        <p14:creationId xmlns:p14="http://schemas.microsoft.com/office/powerpoint/2010/main" val="33737964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76</a:t>
            </a:fld>
            <a:endParaRPr kumimoji="1" lang="ja-JP" altLang="en-US"/>
          </a:p>
        </p:txBody>
      </p:sp>
    </p:spTree>
    <p:extLst>
      <p:ext uri="{BB962C8B-B14F-4D97-AF65-F5344CB8AC3E}">
        <p14:creationId xmlns:p14="http://schemas.microsoft.com/office/powerpoint/2010/main" val="28434862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77</a:t>
            </a:fld>
            <a:endParaRPr kumimoji="1" lang="ja-JP" altLang="en-US"/>
          </a:p>
        </p:txBody>
      </p:sp>
    </p:spTree>
    <p:extLst>
      <p:ext uri="{BB962C8B-B14F-4D97-AF65-F5344CB8AC3E}">
        <p14:creationId xmlns:p14="http://schemas.microsoft.com/office/powerpoint/2010/main" val="2469932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78</a:t>
            </a:fld>
            <a:endParaRPr kumimoji="1" lang="ja-JP" altLang="en-US"/>
          </a:p>
        </p:txBody>
      </p:sp>
    </p:spTree>
    <p:extLst>
      <p:ext uri="{BB962C8B-B14F-4D97-AF65-F5344CB8AC3E}">
        <p14:creationId xmlns:p14="http://schemas.microsoft.com/office/powerpoint/2010/main" val="23295789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79</a:t>
            </a:fld>
            <a:endParaRPr kumimoji="1" lang="ja-JP" altLang="en-US"/>
          </a:p>
        </p:txBody>
      </p:sp>
    </p:spTree>
    <p:extLst>
      <p:ext uri="{BB962C8B-B14F-4D97-AF65-F5344CB8AC3E}">
        <p14:creationId xmlns:p14="http://schemas.microsoft.com/office/powerpoint/2010/main" val="1524270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a:t>
            </a:fld>
            <a:endParaRPr kumimoji="1" lang="ja-JP" altLang="en-US"/>
          </a:p>
        </p:txBody>
      </p:sp>
    </p:spTree>
    <p:extLst>
      <p:ext uri="{BB962C8B-B14F-4D97-AF65-F5344CB8AC3E}">
        <p14:creationId xmlns:p14="http://schemas.microsoft.com/office/powerpoint/2010/main" val="32857457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a:lnSpc>
                <a:spcPts val="2000"/>
              </a:lnSpc>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80</a:t>
            </a:fld>
            <a:endParaRPr kumimoji="1" lang="ja-JP" altLang="en-US"/>
          </a:p>
        </p:txBody>
      </p:sp>
    </p:spTree>
    <p:extLst>
      <p:ext uri="{BB962C8B-B14F-4D97-AF65-F5344CB8AC3E}">
        <p14:creationId xmlns:p14="http://schemas.microsoft.com/office/powerpoint/2010/main" val="15681082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81</a:t>
            </a:fld>
            <a:endParaRPr kumimoji="1" lang="ja-JP" altLang="en-US"/>
          </a:p>
        </p:txBody>
      </p:sp>
    </p:spTree>
    <p:extLst>
      <p:ext uri="{BB962C8B-B14F-4D97-AF65-F5344CB8AC3E}">
        <p14:creationId xmlns:p14="http://schemas.microsoft.com/office/powerpoint/2010/main" val="25309199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82</a:t>
            </a:fld>
            <a:endParaRPr kumimoji="1" lang="ja-JP" altLang="en-US"/>
          </a:p>
        </p:txBody>
      </p:sp>
    </p:spTree>
    <p:extLst>
      <p:ext uri="{BB962C8B-B14F-4D97-AF65-F5344CB8AC3E}">
        <p14:creationId xmlns:p14="http://schemas.microsoft.com/office/powerpoint/2010/main" val="9975373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83</a:t>
            </a:fld>
            <a:endParaRPr kumimoji="1" lang="ja-JP" altLang="en-US"/>
          </a:p>
        </p:txBody>
      </p:sp>
    </p:spTree>
    <p:extLst>
      <p:ext uri="{BB962C8B-B14F-4D97-AF65-F5344CB8AC3E}">
        <p14:creationId xmlns:p14="http://schemas.microsoft.com/office/powerpoint/2010/main" val="40864725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84</a:t>
            </a:fld>
            <a:endParaRPr kumimoji="1" lang="ja-JP" altLang="en-US"/>
          </a:p>
        </p:txBody>
      </p:sp>
    </p:spTree>
    <p:extLst>
      <p:ext uri="{BB962C8B-B14F-4D97-AF65-F5344CB8AC3E}">
        <p14:creationId xmlns:p14="http://schemas.microsoft.com/office/powerpoint/2010/main" val="37994350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85</a:t>
            </a:fld>
            <a:endParaRPr kumimoji="1" lang="ja-JP" altLang="en-US"/>
          </a:p>
        </p:txBody>
      </p:sp>
    </p:spTree>
    <p:extLst>
      <p:ext uri="{BB962C8B-B14F-4D97-AF65-F5344CB8AC3E}">
        <p14:creationId xmlns:p14="http://schemas.microsoft.com/office/powerpoint/2010/main" val="1168025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86</a:t>
            </a:fld>
            <a:endParaRPr kumimoji="1" lang="ja-JP" altLang="en-US"/>
          </a:p>
        </p:txBody>
      </p:sp>
    </p:spTree>
    <p:extLst>
      <p:ext uri="{BB962C8B-B14F-4D97-AF65-F5344CB8AC3E}">
        <p14:creationId xmlns:p14="http://schemas.microsoft.com/office/powerpoint/2010/main" val="3927352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87</a:t>
            </a:fld>
            <a:endParaRPr kumimoji="1" lang="ja-JP" altLang="en-US"/>
          </a:p>
        </p:txBody>
      </p:sp>
    </p:spTree>
    <p:extLst>
      <p:ext uri="{BB962C8B-B14F-4D97-AF65-F5344CB8AC3E}">
        <p14:creationId xmlns:p14="http://schemas.microsoft.com/office/powerpoint/2010/main" val="36776492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88</a:t>
            </a:fld>
            <a:endParaRPr kumimoji="1" lang="ja-JP" altLang="en-US"/>
          </a:p>
        </p:txBody>
      </p:sp>
    </p:spTree>
    <p:extLst>
      <p:ext uri="{BB962C8B-B14F-4D97-AF65-F5344CB8AC3E}">
        <p14:creationId xmlns:p14="http://schemas.microsoft.com/office/powerpoint/2010/main" val="12800556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a:lnSpc>
                <a:spcPts val="2000"/>
              </a:lnSpc>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89</a:t>
            </a:fld>
            <a:endParaRPr kumimoji="1" lang="ja-JP" altLang="en-US"/>
          </a:p>
        </p:txBody>
      </p:sp>
    </p:spTree>
    <p:extLst>
      <p:ext uri="{BB962C8B-B14F-4D97-AF65-F5344CB8AC3E}">
        <p14:creationId xmlns:p14="http://schemas.microsoft.com/office/powerpoint/2010/main" val="309146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a:t>
            </a:fld>
            <a:endParaRPr kumimoji="1" lang="ja-JP" altLang="en-US"/>
          </a:p>
        </p:txBody>
      </p:sp>
    </p:spTree>
    <p:extLst>
      <p:ext uri="{BB962C8B-B14F-4D97-AF65-F5344CB8AC3E}">
        <p14:creationId xmlns:p14="http://schemas.microsoft.com/office/powerpoint/2010/main" val="7699671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90</a:t>
            </a:fld>
            <a:endParaRPr kumimoji="1" lang="ja-JP" altLang="en-US"/>
          </a:p>
        </p:txBody>
      </p:sp>
    </p:spTree>
    <p:extLst>
      <p:ext uri="{BB962C8B-B14F-4D97-AF65-F5344CB8AC3E}">
        <p14:creationId xmlns:p14="http://schemas.microsoft.com/office/powerpoint/2010/main" val="20313248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91</a:t>
            </a:fld>
            <a:endParaRPr kumimoji="1" lang="ja-JP" altLang="en-US"/>
          </a:p>
        </p:txBody>
      </p:sp>
    </p:spTree>
    <p:extLst>
      <p:ext uri="{BB962C8B-B14F-4D97-AF65-F5344CB8AC3E}">
        <p14:creationId xmlns:p14="http://schemas.microsoft.com/office/powerpoint/2010/main" val="33317018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92</a:t>
            </a:fld>
            <a:endParaRPr kumimoji="1" lang="ja-JP" altLang="en-US"/>
          </a:p>
        </p:txBody>
      </p:sp>
    </p:spTree>
    <p:extLst>
      <p:ext uri="{BB962C8B-B14F-4D97-AF65-F5344CB8AC3E}">
        <p14:creationId xmlns:p14="http://schemas.microsoft.com/office/powerpoint/2010/main" val="3630885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93</a:t>
            </a:fld>
            <a:endParaRPr kumimoji="1" lang="ja-JP" altLang="en-US"/>
          </a:p>
        </p:txBody>
      </p:sp>
    </p:spTree>
    <p:extLst>
      <p:ext uri="{BB962C8B-B14F-4D97-AF65-F5344CB8AC3E}">
        <p14:creationId xmlns:p14="http://schemas.microsoft.com/office/powerpoint/2010/main" val="25314824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94</a:t>
            </a:fld>
            <a:endParaRPr kumimoji="1" lang="ja-JP" altLang="en-US"/>
          </a:p>
        </p:txBody>
      </p:sp>
    </p:spTree>
    <p:extLst>
      <p:ext uri="{BB962C8B-B14F-4D97-AF65-F5344CB8AC3E}">
        <p14:creationId xmlns:p14="http://schemas.microsoft.com/office/powerpoint/2010/main" val="21492829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95</a:t>
            </a:fld>
            <a:endParaRPr kumimoji="1" lang="ja-JP" altLang="en-US"/>
          </a:p>
        </p:txBody>
      </p:sp>
    </p:spTree>
    <p:extLst>
      <p:ext uri="{BB962C8B-B14F-4D97-AF65-F5344CB8AC3E}">
        <p14:creationId xmlns:p14="http://schemas.microsoft.com/office/powerpoint/2010/main" val="19261737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96</a:t>
            </a:fld>
            <a:endParaRPr kumimoji="1" lang="ja-JP" altLang="en-US"/>
          </a:p>
        </p:txBody>
      </p:sp>
    </p:spTree>
    <p:extLst>
      <p:ext uri="{BB962C8B-B14F-4D97-AF65-F5344CB8AC3E}">
        <p14:creationId xmlns:p14="http://schemas.microsoft.com/office/powerpoint/2010/main" val="9853144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a:lnSpc>
                <a:spcPts val="2000"/>
              </a:lnSpc>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97</a:t>
            </a:fld>
            <a:endParaRPr kumimoji="1" lang="ja-JP" altLang="en-US"/>
          </a:p>
        </p:txBody>
      </p:sp>
    </p:spTree>
    <p:extLst>
      <p:ext uri="{BB962C8B-B14F-4D97-AF65-F5344CB8AC3E}">
        <p14:creationId xmlns:p14="http://schemas.microsoft.com/office/powerpoint/2010/main" val="27416055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ts val="2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98</a:t>
            </a:fld>
            <a:endParaRPr kumimoji="1" lang="ja-JP" altLang="en-US"/>
          </a:p>
        </p:txBody>
      </p:sp>
    </p:spTree>
    <p:extLst>
      <p:ext uri="{BB962C8B-B14F-4D97-AF65-F5344CB8AC3E}">
        <p14:creationId xmlns:p14="http://schemas.microsoft.com/office/powerpoint/2010/main" val="23471045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99</a:t>
            </a:fld>
            <a:endParaRPr kumimoji="1" lang="ja-JP" altLang="en-US"/>
          </a:p>
        </p:txBody>
      </p:sp>
    </p:spTree>
    <p:extLst>
      <p:ext uri="{BB962C8B-B14F-4D97-AF65-F5344CB8AC3E}">
        <p14:creationId xmlns:p14="http://schemas.microsoft.com/office/powerpoint/2010/main" val="106316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12" name="テキスト プレースホルダー 11">
            <a:extLst>
              <a:ext uri="{FF2B5EF4-FFF2-40B4-BE49-F238E27FC236}">
                <a16:creationId xmlns:a16="http://schemas.microsoft.com/office/drawing/2014/main" id="{6A13D4F0-4AF7-B2C5-DA3E-46DFD5F40660}"/>
              </a:ext>
            </a:extLst>
          </p:cNvPr>
          <p:cNvSpPr>
            <a:spLocks noGrp="1"/>
          </p:cNvSpPr>
          <p:nvPr>
            <p:ph type="body" sz="quarter" idx="15" hasCustomPrompt="1"/>
          </p:nvPr>
        </p:nvSpPr>
        <p:spPr>
          <a:xfrm>
            <a:off x="1638723" y="2011369"/>
            <a:ext cx="14430529" cy="828675"/>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5" name="テキスト プレースホルダー 9">
            <a:extLst>
              <a:ext uri="{FF2B5EF4-FFF2-40B4-BE49-F238E27FC236}">
                <a16:creationId xmlns:a16="http://schemas.microsoft.com/office/drawing/2014/main" id="{ADA505EB-7453-45BB-E270-20439281D5A8}"/>
              </a:ext>
            </a:extLst>
          </p:cNvPr>
          <p:cNvSpPr>
            <a:spLocks noGrp="1"/>
          </p:cNvSpPr>
          <p:nvPr>
            <p:ph type="body" sz="quarter" idx="16" hasCustomPrompt="1"/>
          </p:nvPr>
        </p:nvSpPr>
        <p:spPr>
          <a:xfrm>
            <a:off x="1638723" y="2947176"/>
            <a:ext cx="14430529" cy="381000"/>
          </a:xfrm>
          <a:prstGeom prst="rect">
            <a:avLst/>
          </a:prstGeom>
        </p:spPr>
        <p:txBody>
          <a:bodyPr anchor="b"/>
          <a:lstStyle>
            <a:lvl1pPr>
              <a:defRPr sz="1600"/>
            </a:lvl1pPr>
          </a:lstStyle>
          <a:p>
            <a:pPr lvl="0"/>
            <a:r>
              <a:rPr kumimoji="1" lang="ja-JP" altLang="en-US"/>
              <a:t>見出し１</a:t>
            </a:r>
          </a:p>
        </p:txBody>
      </p:sp>
      <p:sp>
        <p:nvSpPr>
          <p:cNvPr id="17" name="コンテンツ プレースホルダー 16">
            <a:extLst>
              <a:ext uri="{FF2B5EF4-FFF2-40B4-BE49-F238E27FC236}">
                <a16:creationId xmlns:a16="http://schemas.microsoft.com/office/drawing/2014/main" id="{6F7BD121-679C-4CFF-A9A9-87DB6E2F794C}"/>
              </a:ext>
            </a:extLst>
          </p:cNvPr>
          <p:cNvSpPr>
            <a:spLocks noGrp="1"/>
          </p:cNvSpPr>
          <p:nvPr>
            <p:ph sz="quarter" idx="17"/>
          </p:nvPr>
        </p:nvSpPr>
        <p:spPr>
          <a:xfrm>
            <a:off x="11308505" y="3430551"/>
            <a:ext cx="4760746" cy="1429200"/>
          </a:xfrm>
          <a:prstGeom prst="rect">
            <a:avLst/>
          </a:prstGeom>
        </p:spPr>
        <p:txBody>
          <a:bodyPr/>
          <a:lstStyle/>
          <a:p>
            <a:pPr lvl="0"/>
            <a:endParaRPr kumimoji="1" lang="ja-JP" altLang="en-US"/>
          </a:p>
        </p:txBody>
      </p:sp>
      <p:sp>
        <p:nvSpPr>
          <p:cNvPr id="18" name="テキスト プレースホルダー 11">
            <a:extLst>
              <a:ext uri="{FF2B5EF4-FFF2-40B4-BE49-F238E27FC236}">
                <a16:creationId xmlns:a16="http://schemas.microsoft.com/office/drawing/2014/main" id="{82E481E0-10E8-CF6B-E41C-27B6B620BEE3}"/>
              </a:ext>
            </a:extLst>
          </p:cNvPr>
          <p:cNvSpPr>
            <a:spLocks noGrp="1"/>
          </p:cNvSpPr>
          <p:nvPr>
            <p:ph type="body" sz="quarter" idx="18" hasCustomPrompt="1"/>
          </p:nvPr>
        </p:nvSpPr>
        <p:spPr>
          <a:xfrm>
            <a:off x="1638721" y="3430551"/>
            <a:ext cx="9147488" cy="1429200"/>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9" name="テキスト プレースホルダー 9">
            <a:extLst>
              <a:ext uri="{FF2B5EF4-FFF2-40B4-BE49-F238E27FC236}">
                <a16:creationId xmlns:a16="http://schemas.microsoft.com/office/drawing/2014/main" id="{6DE05FFE-FAEE-385E-D896-95D42607864F}"/>
              </a:ext>
            </a:extLst>
          </p:cNvPr>
          <p:cNvSpPr>
            <a:spLocks noGrp="1"/>
          </p:cNvSpPr>
          <p:nvPr>
            <p:ph type="body" sz="quarter" idx="19" hasCustomPrompt="1"/>
          </p:nvPr>
        </p:nvSpPr>
        <p:spPr>
          <a:xfrm>
            <a:off x="1638723" y="4962126"/>
            <a:ext cx="14430529" cy="381000"/>
          </a:xfrm>
          <a:prstGeom prst="rect">
            <a:avLst/>
          </a:prstGeom>
        </p:spPr>
        <p:txBody>
          <a:bodyPr anchor="b"/>
          <a:lstStyle/>
          <a:p>
            <a:pPr lvl="0"/>
            <a:r>
              <a:rPr kumimoji="1" lang="ja-JP" altLang="en-US"/>
              <a:t>見出し１</a:t>
            </a:r>
          </a:p>
        </p:txBody>
      </p:sp>
      <p:sp>
        <p:nvSpPr>
          <p:cNvPr id="20" name="テキスト プレースホルダー 11">
            <a:extLst>
              <a:ext uri="{FF2B5EF4-FFF2-40B4-BE49-F238E27FC236}">
                <a16:creationId xmlns:a16="http://schemas.microsoft.com/office/drawing/2014/main" id="{62C4C618-A9BA-ACE4-C5FC-4F0D1711A6AE}"/>
              </a:ext>
            </a:extLst>
          </p:cNvPr>
          <p:cNvSpPr>
            <a:spLocks noGrp="1"/>
          </p:cNvSpPr>
          <p:nvPr>
            <p:ph type="body" sz="quarter" idx="20" hasCustomPrompt="1"/>
          </p:nvPr>
        </p:nvSpPr>
        <p:spPr>
          <a:xfrm>
            <a:off x="1638721" y="5445501"/>
            <a:ext cx="9147488" cy="1429200"/>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1" name="コンテンツ プレースホルダー 16">
            <a:extLst>
              <a:ext uri="{FF2B5EF4-FFF2-40B4-BE49-F238E27FC236}">
                <a16:creationId xmlns:a16="http://schemas.microsoft.com/office/drawing/2014/main" id="{F2423588-DBC7-447E-43F0-84280471C5DA}"/>
              </a:ext>
            </a:extLst>
          </p:cNvPr>
          <p:cNvSpPr>
            <a:spLocks noGrp="1"/>
          </p:cNvSpPr>
          <p:nvPr>
            <p:ph sz="quarter" idx="21"/>
          </p:nvPr>
        </p:nvSpPr>
        <p:spPr>
          <a:xfrm>
            <a:off x="11308505" y="5445924"/>
            <a:ext cx="4760746" cy="1429200"/>
          </a:xfrm>
          <a:prstGeom prst="rect">
            <a:avLst/>
          </a:prstGeom>
        </p:spPr>
        <p:txBody>
          <a:bodyPr/>
          <a:lstStyle/>
          <a:p>
            <a:pPr lvl="0"/>
            <a:endParaRPr kumimoji="1" lang="ja-JP" altLang="en-US"/>
          </a:p>
        </p:txBody>
      </p:sp>
      <p:sp>
        <p:nvSpPr>
          <p:cNvPr id="22" name="テキスト プレースホルダー 9">
            <a:extLst>
              <a:ext uri="{FF2B5EF4-FFF2-40B4-BE49-F238E27FC236}">
                <a16:creationId xmlns:a16="http://schemas.microsoft.com/office/drawing/2014/main" id="{F6AB700E-D42F-ADF0-D861-71573A664743}"/>
              </a:ext>
            </a:extLst>
          </p:cNvPr>
          <p:cNvSpPr>
            <a:spLocks noGrp="1"/>
          </p:cNvSpPr>
          <p:nvPr>
            <p:ph type="body" sz="quarter" idx="22" hasCustomPrompt="1"/>
          </p:nvPr>
        </p:nvSpPr>
        <p:spPr>
          <a:xfrm>
            <a:off x="1638723" y="6977076"/>
            <a:ext cx="14430529" cy="381000"/>
          </a:xfrm>
          <a:prstGeom prst="rect">
            <a:avLst/>
          </a:prstGeom>
        </p:spPr>
        <p:txBody>
          <a:bodyPr anchor="b"/>
          <a:lstStyle/>
          <a:p>
            <a:pPr lvl="0"/>
            <a:r>
              <a:rPr kumimoji="1" lang="ja-JP" altLang="en-US"/>
              <a:t>見出し１</a:t>
            </a:r>
          </a:p>
        </p:txBody>
      </p:sp>
      <p:sp>
        <p:nvSpPr>
          <p:cNvPr id="23" name="テキスト プレースホルダー 11">
            <a:extLst>
              <a:ext uri="{FF2B5EF4-FFF2-40B4-BE49-F238E27FC236}">
                <a16:creationId xmlns:a16="http://schemas.microsoft.com/office/drawing/2014/main" id="{EA6017F3-52BB-1C5E-107D-2BC2A4E58E8D}"/>
              </a:ext>
            </a:extLst>
          </p:cNvPr>
          <p:cNvSpPr>
            <a:spLocks noGrp="1"/>
          </p:cNvSpPr>
          <p:nvPr>
            <p:ph type="body" sz="quarter" idx="23" hasCustomPrompt="1"/>
          </p:nvPr>
        </p:nvSpPr>
        <p:spPr>
          <a:xfrm>
            <a:off x="1638721" y="7460028"/>
            <a:ext cx="9147488" cy="1429200"/>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4" name="コンテンツ プレースホルダー 16">
            <a:extLst>
              <a:ext uri="{FF2B5EF4-FFF2-40B4-BE49-F238E27FC236}">
                <a16:creationId xmlns:a16="http://schemas.microsoft.com/office/drawing/2014/main" id="{9D7D3D6E-2312-9438-12DC-C067E7B6C527}"/>
              </a:ext>
            </a:extLst>
          </p:cNvPr>
          <p:cNvSpPr>
            <a:spLocks noGrp="1"/>
          </p:cNvSpPr>
          <p:nvPr>
            <p:ph sz="quarter" idx="24"/>
          </p:nvPr>
        </p:nvSpPr>
        <p:spPr>
          <a:xfrm>
            <a:off x="11308505" y="7460028"/>
            <a:ext cx="4760746" cy="1429200"/>
          </a:xfrm>
          <a:prstGeom prst="rect">
            <a:avLst/>
          </a:prstGeom>
        </p:spPr>
        <p:txBody>
          <a:bodyPr/>
          <a:lstStyle/>
          <a:p>
            <a:pPr lvl="0"/>
            <a:endParaRPr kumimoji="1" lang="ja-JP" altLang="en-US"/>
          </a:p>
        </p:txBody>
      </p:sp>
    </p:spTree>
    <p:extLst>
      <p:ext uri="{BB962C8B-B14F-4D97-AF65-F5344CB8AC3E}">
        <p14:creationId xmlns:p14="http://schemas.microsoft.com/office/powerpoint/2010/main" val="249376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テキスト プレースホルダー 7">
            <a:extLst>
              <a:ext uri="{FF2B5EF4-FFF2-40B4-BE49-F238E27FC236}">
                <a16:creationId xmlns:a16="http://schemas.microsoft.com/office/drawing/2014/main" id="{034E295C-3DE9-D3F6-72AF-2EC6DCD28BDD}"/>
              </a:ext>
            </a:extLst>
          </p:cNvPr>
          <p:cNvSpPr>
            <a:spLocks noGrp="1"/>
          </p:cNvSpPr>
          <p:nvPr>
            <p:ph type="body" sz="quarter" idx="13" hasCustomPrompt="1"/>
          </p:nvPr>
        </p:nvSpPr>
        <p:spPr>
          <a:xfrm>
            <a:off x="1591085" y="790575"/>
            <a:ext cx="11373215" cy="419100"/>
          </a:xfrm>
          <a:prstGeom prst="rect">
            <a:avLst/>
          </a:prstGeom>
        </p:spPr>
        <p:txBody>
          <a:bodyPr anchor="b"/>
          <a:lstStyle>
            <a:lvl1pPr>
              <a:defRPr sz="1800" b="1">
                <a:latin typeface="メイリオ" panose="020B0604030504040204" pitchFamily="50" charset="-128"/>
                <a:ea typeface="メイリオ" panose="020B0604030504040204" pitchFamily="50" charset="-128"/>
              </a:defRPr>
            </a:lvl1pPr>
          </a:lstStyle>
          <a:p>
            <a:pPr lvl="0"/>
            <a:r>
              <a:rPr kumimoji="1" lang="ja-JP" altLang="en-US"/>
              <a:t>用語注釈・引用元・参考資料</a:t>
            </a:r>
          </a:p>
        </p:txBody>
      </p:sp>
    </p:spTree>
    <p:extLst>
      <p:ext uri="{BB962C8B-B14F-4D97-AF65-F5344CB8AC3E}">
        <p14:creationId xmlns:p14="http://schemas.microsoft.com/office/powerpoint/2010/main" val="982227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6823931" y="9431455"/>
            <a:ext cx="3962281" cy="351872"/>
          </a:xfrm>
          <a:prstGeom prst="rect">
            <a:avLst/>
          </a:prstGeom>
        </p:spPr>
        <p:txBody>
          <a:bodyPr lIns="0" tIns="0" rIns="0" bIns="0"/>
          <a:lstStyle>
            <a:lvl1pPr algn="r">
              <a:defRPr>
                <a:solidFill>
                  <a:schemeClr val="tx1">
                    <a:tint val="75000"/>
                  </a:schemeClr>
                </a:solidFill>
              </a:defRPr>
            </a:lvl1pPr>
          </a:lstStyle>
          <a:p>
            <a:endParaRPr/>
          </a:p>
        </p:txBody>
      </p:sp>
    </p:spTree>
    <p:extLst>
      <p:ext uri="{BB962C8B-B14F-4D97-AF65-F5344CB8AC3E}">
        <p14:creationId xmlns:p14="http://schemas.microsoft.com/office/powerpoint/2010/main" val="3080908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24" name="コンテンツ プレースホルダー 16">
            <a:extLst>
              <a:ext uri="{FF2B5EF4-FFF2-40B4-BE49-F238E27FC236}">
                <a16:creationId xmlns:a16="http://schemas.microsoft.com/office/drawing/2014/main" id="{9D7D3D6E-2312-9438-12DC-C067E7B6C527}"/>
              </a:ext>
            </a:extLst>
          </p:cNvPr>
          <p:cNvSpPr>
            <a:spLocks noGrp="1"/>
          </p:cNvSpPr>
          <p:nvPr>
            <p:ph sz="quarter" idx="24"/>
          </p:nvPr>
        </p:nvSpPr>
        <p:spPr>
          <a:xfrm>
            <a:off x="1638720" y="2073240"/>
            <a:ext cx="14430532" cy="6804060"/>
          </a:xfrm>
          <a:prstGeom prst="rect">
            <a:avLst/>
          </a:prstGeom>
        </p:spPr>
        <p:txBody>
          <a:bodyPr/>
          <a:lstStyle/>
          <a:p>
            <a:pPr lvl="0"/>
            <a:endParaRPr kumimoji="1" lang="ja-JP" altLang="en-US"/>
          </a:p>
        </p:txBody>
      </p:sp>
    </p:spTree>
    <p:extLst>
      <p:ext uri="{BB962C8B-B14F-4D97-AF65-F5344CB8AC3E}">
        <p14:creationId xmlns:p14="http://schemas.microsoft.com/office/powerpoint/2010/main" val="2879104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4" name="テキスト プレースホルダー 11">
            <a:extLst>
              <a:ext uri="{FF2B5EF4-FFF2-40B4-BE49-F238E27FC236}">
                <a16:creationId xmlns:a16="http://schemas.microsoft.com/office/drawing/2014/main" id="{7097390E-F54B-DF8A-8523-826E9C6BE51E}"/>
              </a:ext>
            </a:extLst>
          </p:cNvPr>
          <p:cNvSpPr>
            <a:spLocks noGrp="1"/>
          </p:cNvSpPr>
          <p:nvPr>
            <p:ph type="body" sz="quarter" idx="28" hasCustomPrompt="1"/>
          </p:nvPr>
        </p:nvSpPr>
        <p:spPr>
          <a:xfrm>
            <a:off x="1593603" y="4667923"/>
            <a:ext cx="14541827" cy="2405966"/>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5" name="テキスト プレースホルダー 11">
            <a:extLst>
              <a:ext uri="{FF2B5EF4-FFF2-40B4-BE49-F238E27FC236}">
                <a16:creationId xmlns:a16="http://schemas.microsoft.com/office/drawing/2014/main" id="{73970196-80CF-ED6D-F59A-285686B107F9}"/>
              </a:ext>
            </a:extLst>
          </p:cNvPr>
          <p:cNvSpPr>
            <a:spLocks noGrp="1"/>
          </p:cNvSpPr>
          <p:nvPr>
            <p:ph type="body" sz="quarter" idx="29" hasCustomPrompt="1"/>
          </p:nvPr>
        </p:nvSpPr>
        <p:spPr>
          <a:xfrm>
            <a:off x="1593603" y="2074283"/>
            <a:ext cx="14541827" cy="2405966"/>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7" name="テキスト プレースホルダー 11">
            <a:extLst>
              <a:ext uri="{FF2B5EF4-FFF2-40B4-BE49-F238E27FC236}">
                <a16:creationId xmlns:a16="http://schemas.microsoft.com/office/drawing/2014/main" id="{8DD60BD9-4CE4-A310-C1F5-F9B8CC27B44C}"/>
              </a:ext>
            </a:extLst>
          </p:cNvPr>
          <p:cNvSpPr>
            <a:spLocks noGrp="1"/>
          </p:cNvSpPr>
          <p:nvPr>
            <p:ph type="body" sz="quarter" idx="30" hasCustomPrompt="1"/>
          </p:nvPr>
        </p:nvSpPr>
        <p:spPr>
          <a:xfrm>
            <a:off x="1593603" y="7261563"/>
            <a:ext cx="14541827" cy="1177436"/>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 name="テキスト プレースホルダー 9">
            <a:extLst>
              <a:ext uri="{FF2B5EF4-FFF2-40B4-BE49-F238E27FC236}">
                <a16:creationId xmlns:a16="http://schemas.microsoft.com/office/drawing/2014/main" id="{888C3476-08D5-C0D3-9730-032F932660D1}"/>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Tree>
    <p:extLst>
      <p:ext uri="{BB962C8B-B14F-4D97-AF65-F5344CB8AC3E}">
        <p14:creationId xmlns:p14="http://schemas.microsoft.com/office/powerpoint/2010/main" val="3943958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18" name="テキスト プレースホルダー 11">
            <a:extLst>
              <a:ext uri="{FF2B5EF4-FFF2-40B4-BE49-F238E27FC236}">
                <a16:creationId xmlns:a16="http://schemas.microsoft.com/office/drawing/2014/main" id="{82E481E0-10E8-CF6B-E41C-27B6B620BEE3}"/>
              </a:ext>
            </a:extLst>
          </p:cNvPr>
          <p:cNvSpPr>
            <a:spLocks noGrp="1"/>
          </p:cNvSpPr>
          <p:nvPr>
            <p:ph type="body" sz="quarter" idx="18" hasCustomPrompt="1"/>
          </p:nvPr>
        </p:nvSpPr>
        <p:spPr>
          <a:xfrm>
            <a:off x="1638719" y="2013012"/>
            <a:ext cx="14422379" cy="671468"/>
          </a:xfrm>
          <a:prstGeom prst="rect">
            <a:avLst/>
          </a:prstGeom>
        </p:spPr>
        <p:txBody>
          <a:bodyPr anchor="ctr"/>
          <a:lstStyle>
            <a:lvl1pPr marL="0" rtl="0" eaLnBrk="1" fontAlgn="t" latinLnBrk="0" hangingPunct="1">
              <a:lnSpc>
                <a:spcPts val="1500"/>
              </a:lnSpc>
              <a:spcBef>
                <a:spcPts val="0"/>
              </a:spcBef>
              <a:spcAft>
                <a:spcPts val="0"/>
              </a:spcAft>
              <a:defRPr sz="1051" b="0">
                <a:latin typeface="メイリオ" panose="020B0604030504040204" pitchFamily="50" charset="-128"/>
                <a:ea typeface="メイリオ" panose="020B0604030504040204" pitchFamily="50" charset="-128"/>
              </a:defRPr>
            </a:lvl1pPr>
          </a:lstStyle>
          <a:p>
            <a:pPr marL="0" rtl="0" eaLnBrk="1" fontAlgn="t" latinLnBrk="0" hangingPunct="1">
              <a:spcBef>
                <a:spcPts val="0"/>
              </a:spcBef>
              <a:spcAft>
                <a:spcPts val="0"/>
              </a:spcAft>
            </a:pPr>
            <a:r>
              <a:rPr lang="en-US" altLang="ja-JP" sz="1051">
                <a:solidFill>
                  <a:srgbClr val="000000"/>
                </a:solidFill>
                <a:latin typeface="+mn-lt"/>
                <a:ea typeface="メイリオ" panose="020B0604030504040204" pitchFamily="50" charset="-128"/>
              </a:rPr>
              <a:t>1</a:t>
            </a:r>
            <a:r>
              <a:rPr lang="ja-JP" altLang="en-US" sz="1051">
                <a:solidFill>
                  <a:srgbClr val="000000"/>
                </a:solidFill>
                <a:latin typeface="+mn-lt"/>
                <a:ea typeface="メイリオ" panose="020B0604030504040204" pitchFamily="50" charset="-128"/>
              </a:rPr>
              <a:t>位</a:t>
            </a:r>
            <a:r>
              <a:rPr lang="en-US" altLang="ja-JP" sz="1051">
                <a:solidFill>
                  <a:srgbClr val="000000"/>
                </a:solidFill>
                <a:latin typeface="+mn-lt"/>
                <a:ea typeface="メイリオ" panose="020B0604030504040204" pitchFamily="50" charset="-128"/>
              </a:rPr>
              <a:t>. </a:t>
            </a:r>
            <a:r>
              <a:rPr lang="ja-JP" altLang="en-US" sz="1051">
                <a:solidFill>
                  <a:srgbClr val="000000"/>
                </a:solidFill>
                <a:latin typeface="+mn-lt"/>
                <a:ea typeface="メイリオ" panose="020B0604030504040204" pitchFamily="50" charset="-128"/>
              </a:rPr>
              <a:t>ランサムウェアによる被害</a:t>
            </a:r>
            <a:endParaRPr lang="en-US" altLang="ja-JP" sz="1051">
              <a:solidFill>
                <a:srgbClr val="000000"/>
              </a:solidFill>
              <a:latin typeface="+mn-lt"/>
              <a:ea typeface="メイリオ" panose="020B0604030504040204" pitchFamily="50" charset="-128"/>
            </a:endParaRPr>
          </a:p>
          <a:p>
            <a:pPr marL="0" rtl="0" eaLnBrk="1" fontAlgn="t" latinLnBrk="0" hangingPunct="1">
              <a:spcBef>
                <a:spcPts val="0"/>
              </a:spcBef>
              <a:spcAft>
                <a:spcPts val="0"/>
              </a:spcAft>
            </a:pPr>
            <a:r>
              <a:rPr lang="ja-JP" altLang="en-US" sz="1051" b="0">
                <a:solidFill>
                  <a:srgbClr val="374151"/>
                </a:solidFill>
                <a:latin typeface="+mn-lt"/>
              </a:rPr>
              <a:t>情報</a:t>
            </a:r>
            <a:r>
              <a:rPr lang="ja-JP" altLang="en-US" sz="1051" b="0" i="0">
                <a:solidFill>
                  <a:srgbClr val="374151"/>
                </a:solidFill>
                <a:effectLst/>
                <a:latin typeface="+mn-lt"/>
              </a:rPr>
              <a:t>が暗号化され、復旧と引き換えに金銭を要求</a:t>
            </a:r>
            <a:r>
              <a:rPr lang="ja-JP" altLang="en-US" sz="1051" b="0">
                <a:solidFill>
                  <a:srgbClr val="374151"/>
                </a:solidFill>
                <a:latin typeface="+mn-lt"/>
              </a:rPr>
              <a:t>されます。また金銭を支払わなければ、情報を公開すると脅迫する二重脅迫も確認されています。</a:t>
            </a:r>
            <a:endParaRPr lang="en-US" altLang="ja-JP" sz="1051" b="0">
              <a:solidFill>
                <a:srgbClr val="374151"/>
              </a:solidFill>
              <a:latin typeface="+mn-lt"/>
            </a:endParaRPr>
          </a:p>
        </p:txBody>
      </p:sp>
      <p:sp>
        <p:nvSpPr>
          <p:cNvPr id="4" name="テキスト プレースホルダー 11">
            <a:extLst>
              <a:ext uri="{FF2B5EF4-FFF2-40B4-BE49-F238E27FC236}">
                <a16:creationId xmlns:a16="http://schemas.microsoft.com/office/drawing/2014/main" id="{AFD2D06D-898F-E259-C006-086831EAE574}"/>
              </a:ext>
            </a:extLst>
          </p:cNvPr>
          <p:cNvSpPr>
            <a:spLocks noGrp="1"/>
          </p:cNvSpPr>
          <p:nvPr>
            <p:ph type="body" sz="quarter" idx="19" hasCustomPrompt="1"/>
          </p:nvPr>
        </p:nvSpPr>
        <p:spPr>
          <a:xfrm>
            <a:off x="1638713" y="3453149"/>
            <a:ext cx="14422379" cy="671468"/>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1" name="コンテンツ プレースホルダー 10">
            <a:extLst>
              <a:ext uri="{FF2B5EF4-FFF2-40B4-BE49-F238E27FC236}">
                <a16:creationId xmlns:a16="http://schemas.microsoft.com/office/drawing/2014/main" id="{B94BCFC8-7A11-6A44-0A4D-A0E904A819D7}"/>
              </a:ext>
            </a:extLst>
          </p:cNvPr>
          <p:cNvSpPr>
            <a:spLocks noGrp="1"/>
          </p:cNvSpPr>
          <p:nvPr>
            <p:ph sz="quarter" idx="20"/>
          </p:nvPr>
        </p:nvSpPr>
        <p:spPr>
          <a:xfrm>
            <a:off x="1638713" y="2745940"/>
            <a:ext cx="2895389" cy="624995"/>
          </a:xfrm>
          <a:prstGeom prst="rect">
            <a:avLst/>
          </a:prstGeom>
        </p:spPr>
        <p:txBody>
          <a:bodyPr/>
          <a:lstStyle>
            <a:lvl1pPr>
              <a:defRPr sz="1051" b="0">
                <a:latin typeface="+mn-ea"/>
                <a:ea typeface="+mn-ea"/>
              </a:defRPr>
            </a:lvl1pPr>
          </a:lstStyle>
          <a:p>
            <a:pPr lvl="0"/>
            <a:endParaRPr kumimoji="1" lang="ja-JP" altLang="en-US"/>
          </a:p>
        </p:txBody>
      </p:sp>
      <p:sp>
        <p:nvSpPr>
          <p:cNvPr id="13" name="テキスト プレースホルダー 11">
            <a:extLst>
              <a:ext uri="{FF2B5EF4-FFF2-40B4-BE49-F238E27FC236}">
                <a16:creationId xmlns:a16="http://schemas.microsoft.com/office/drawing/2014/main" id="{787EE42A-88E5-833D-5B9B-7DC8AAE2961A}"/>
              </a:ext>
            </a:extLst>
          </p:cNvPr>
          <p:cNvSpPr>
            <a:spLocks noGrp="1"/>
          </p:cNvSpPr>
          <p:nvPr>
            <p:ph type="body" sz="quarter" idx="21" hasCustomPrompt="1"/>
          </p:nvPr>
        </p:nvSpPr>
        <p:spPr>
          <a:xfrm>
            <a:off x="1638713" y="4917328"/>
            <a:ext cx="14422379" cy="671468"/>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4" name="テキスト プレースホルダー 11">
            <a:extLst>
              <a:ext uri="{FF2B5EF4-FFF2-40B4-BE49-F238E27FC236}">
                <a16:creationId xmlns:a16="http://schemas.microsoft.com/office/drawing/2014/main" id="{32015B7C-A3A5-CC21-8788-412F2D36C6C7}"/>
              </a:ext>
            </a:extLst>
          </p:cNvPr>
          <p:cNvSpPr>
            <a:spLocks noGrp="1"/>
          </p:cNvSpPr>
          <p:nvPr>
            <p:ph type="body" sz="quarter" idx="22" hasCustomPrompt="1"/>
          </p:nvPr>
        </p:nvSpPr>
        <p:spPr>
          <a:xfrm>
            <a:off x="1638713" y="6362884"/>
            <a:ext cx="14422379" cy="671468"/>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6" name="テキスト プレースホルダー 11">
            <a:extLst>
              <a:ext uri="{FF2B5EF4-FFF2-40B4-BE49-F238E27FC236}">
                <a16:creationId xmlns:a16="http://schemas.microsoft.com/office/drawing/2014/main" id="{3B5B3A0E-FD8E-BCE2-3569-6806FA5DFE4A}"/>
              </a:ext>
            </a:extLst>
          </p:cNvPr>
          <p:cNvSpPr>
            <a:spLocks noGrp="1"/>
          </p:cNvSpPr>
          <p:nvPr>
            <p:ph type="body" sz="quarter" idx="23" hasCustomPrompt="1"/>
          </p:nvPr>
        </p:nvSpPr>
        <p:spPr>
          <a:xfrm>
            <a:off x="1638713" y="7808440"/>
            <a:ext cx="14422379" cy="671468"/>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30" name="コンテンツ プレースホルダー 10">
            <a:extLst>
              <a:ext uri="{FF2B5EF4-FFF2-40B4-BE49-F238E27FC236}">
                <a16:creationId xmlns:a16="http://schemas.microsoft.com/office/drawing/2014/main" id="{4FDE20FF-DA9E-4CF7-1CDB-9DDD6E586F8E}"/>
              </a:ext>
            </a:extLst>
          </p:cNvPr>
          <p:cNvSpPr>
            <a:spLocks noGrp="1"/>
          </p:cNvSpPr>
          <p:nvPr>
            <p:ph sz="quarter" idx="24"/>
          </p:nvPr>
        </p:nvSpPr>
        <p:spPr>
          <a:xfrm>
            <a:off x="1638713" y="4210123"/>
            <a:ext cx="2895389" cy="624995"/>
          </a:xfrm>
          <a:prstGeom prst="rect">
            <a:avLst/>
          </a:prstGeom>
        </p:spPr>
        <p:txBody>
          <a:bodyPr/>
          <a:lstStyle>
            <a:lvl1pPr>
              <a:defRPr sz="1051" b="0">
                <a:latin typeface="+mn-ea"/>
                <a:ea typeface="+mn-ea"/>
              </a:defRPr>
            </a:lvl1pPr>
          </a:lstStyle>
          <a:p>
            <a:pPr lvl="0"/>
            <a:endParaRPr kumimoji="1" lang="ja-JP" altLang="en-US"/>
          </a:p>
        </p:txBody>
      </p:sp>
      <p:sp>
        <p:nvSpPr>
          <p:cNvPr id="31" name="コンテンツ プレースホルダー 10">
            <a:extLst>
              <a:ext uri="{FF2B5EF4-FFF2-40B4-BE49-F238E27FC236}">
                <a16:creationId xmlns:a16="http://schemas.microsoft.com/office/drawing/2014/main" id="{D1F4C611-F445-B954-271F-64637DA9927F}"/>
              </a:ext>
            </a:extLst>
          </p:cNvPr>
          <p:cNvSpPr>
            <a:spLocks noGrp="1"/>
          </p:cNvSpPr>
          <p:nvPr>
            <p:ph sz="quarter" idx="25"/>
          </p:nvPr>
        </p:nvSpPr>
        <p:spPr>
          <a:xfrm>
            <a:off x="1638713" y="5679047"/>
            <a:ext cx="2895389" cy="624995"/>
          </a:xfrm>
          <a:prstGeom prst="rect">
            <a:avLst/>
          </a:prstGeom>
        </p:spPr>
        <p:txBody>
          <a:bodyPr/>
          <a:lstStyle>
            <a:lvl1pPr>
              <a:defRPr sz="1051" b="0">
                <a:latin typeface="+mn-ea"/>
                <a:ea typeface="+mn-ea"/>
              </a:defRPr>
            </a:lvl1pPr>
          </a:lstStyle>
          <a:p>
            <a:pPr lvl="0"/>
            <a:endParaRPr kumimoji="1" lang="ja-JP" altLang="en-US"/>
          </a:p>
        </p:txBody>
      </p:sp>
      <p:sp>
        <p:nvSpPr>
          <p:cNvPr id="32" name="コンテンツ プレースホルダー 10">
            <a:extLst>
              <a:ext uri="{FF2B5EF4-FFF2-40B4-BE49-F238E27FC236}">
                <a16:creationId xmlns:a16="http://schemas.microsoft.com/office/drawing/2014/main" id="{494582E4-33BA-DA59-E157-0E48BF02F0C4}"/>
              </a:ext>
            </a:extLst>
          </p:cNvPr>
          <p:cNvSpPr>
            <a:spLocks noGrp="1"/>
          </p:cNvSpPr>
          <p:nvPr>
            <p:ph sz="quarter" idx="26"/>
          </p:nvPr>
        </p:nvSpPr>
        <p:spPr>
          <a:xfrm>
            <a:off x="1638713" y="7116507"/>
            <a:ext cx="2895389" cy="624995"/>
          </a:xfrm>
          <a:prstGeom prst="rect">
            <a:avLst/>
          </a:prstGeom>
        </p:spPr>
        <p:txBody>
          <a:bodyPr/>
          <a:lstStyle>
            <a:lvl1pPr>
              <a:defRPr sz="1051" b="0">
                <a:latin typeface="+mn-ea"/>
                <a:ea typeface="+mn-ea"/>
              </a:defRPr>
            </a:lvl1pPr>
          </a:lstStyle>
          <a:p>
            <a:pPr lvl="0"/>
            <a:endParaRPr kumimoji="1" lang="ja-JP" altLang="en-US"/>
          </a:p>
        </p:txBody>
      </p:sp>
      <p:sp>
        <p:nvSpPr>
          <p:cNvPr id="33" name="コンテンツ プレースホルダー 10">
            <a:extLst>
              <a:ext uri="{FF2B5EF4-FFF2-40B4-BE49-F238E27FC236}">
                <a16:creationId xmlns:a16="http://schemas.microsoft.com/office/drawing/2014/main" id="{E2C4D9AF-5E21-7D3E-4461-33DB3E564187}"/>
              </a:ext>
            </a:extLst>
          </p:cNvPr>
          <p:cNvSpPr>
            <a:spLocks noGrp="1"/>
          </p:cNvSpPr>
          <p:nvPr>
            <p:ph sz="quarter" idx="27"/>
          </p:nvPr>
        </p:nvSpPr>
        <p:spPr>
          <a:xfrm>
            <a:off x="1638713" y="8541010"/>
            <a:ext cx="2895389" cy="624995"/>
          </a:xfrm>
          <a:prstGeom prst="rect">
            <a:avLst/>
          </a:prstGeom>
        </p:spPr>
        <p:txBody>
          <a:bodyPr/>
          <a:lstStyle>
            <a:lvl1pPr>
              <a:defRPr sz="1051" b="0">
                <a:latin typeface="+mn-ea"/>
                <a:ea typeface="+mn-ea"/>
              </a:defRPr>
            </a:lvl1pPr>
          </a:lstStyle>
          <a:p>
            <a:pPr lvl="0"/>
            <a:endParaRPr kumimoji="1" lang="ja-JP" altLang="en-US"/>
          </a:p>
        </p:txBody>
      </p:sp>
    </p:spTree>
    <p:extLst>
      <p:ext uri="{BB962C8B-B14F-4D97-AF65-F5344CB8AC3E}">
        <p14:creationId xmlns:p14="http://schemas.microsoft.com/office/powerpoint/2010/main" val="3419924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06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01267" y="1621191"/>
            <a:ext cx="13207604" cy="3448756"/>
          </a:xfrm>
        </p:spPr>
        <p:txBody>
          <a:bodyPr anchor="b"/>
          <a:lstStyle>
            <a:lvl1pPr algn="ctr">
              <a:defRPr sz="8666"/>
            </a:lvl1pPr>
          </a:lstStyle>
          <a:p>
            <a:r>
              <a:rPr lang="ja-JP" altLang="en-US"/>
              <a:t>マスター タイトルの書式設定</a:t>
            </a:r>
            <a:endParaRPr lang="en-US"/>
          </a:p>
        </p:txBody>
      </p:sp>
      <p:sp>
        <p:nvSpPr>
          <p:cNvPr id="3" name="Subtitle 2"/>
          <p:cNvSpPr>
            <a:spLocks noGrp="1"/>
          </p:cNvSpPr>
          <p:nvPr>
            <p:ph type="subTitle" idx="1"/>
          </p:nvPr>
        </p:nvSpPr>
        <p:spPr>
          <a:xfrm>
            <a:off x="2201267" y="5202944"/>
            <a:ext cx="13207604"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1225025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5557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01525" y="2469622"/>
            <a:ext cx="15188744" cy="4120620"/>
          </a:xfrm>
        </p:spPr>
        <p:txBody>
          <a:bodyPr anchor="b"/>
          <a:lstStyle>
            <a:lvl1pPr>
              <a:defRPr sz="8666"/>
            </a:lvl1pPr>
          </a:lstStyle>
          <a:p>
            <a:r>
              <a:rPr lang="ja-JP" altLang="en-US"/>
              <a:t>マスター タイトルの書式設定</a:t>
            </a:r>
            <a:endParaRPr lang="en-US"/>
          </a:p>
        </p:txBody>
      </p:sp>
      <p:sp>
        <p:nvSpPr>
          <p:cNvPr id="3" name="Text Placeholder 2"/>
          <p:cNvSpPr>
            <a:spLocks noGrp="1"/>
          </p:cNvSpPr>
          <p:nvPr>
            <p:ph type="body" idx="1"/>
          </p:nvPr>
        </p:nvSpPr>
        <p:spPr>
          <a:xfrm>
            <a:off x="1201525" y="6629225"/>
            <a:ext cx="15188744"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07449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210697" y="2637014"/>
            <a:ext cx="7484309"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8915132" y="2637014"/>
            <a:ext cx="7484309"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116988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12" name="テキスト プレースホルダー 11">
            <a:extLst>
              <a:ext uri="{FF2B5EF4-FFF2-40B4-BE49-F238E27FC236}">
                <a16:creationId xmlns:a16="http://schemas.microsoft.com/office/drawing/2014/main" id="{6A13D4F0-4AF7-B2C5-DA3E-46DFD5F40660}"/>
              </a:ext>
            </a:extLst>
          </p:cNvPr>
          <p:cNvSpPr>
            <a:spLocks noGrp="1"/>
          </p:cNvSpPr>
          <p:nvPr>
            <p:ph type="body" sz="quarter" idx="15" hasCustomPrompt="1"/>
          </p:nvPr>
        </p:nvSpPr>
        <p:spPr>
          <a:xfrm>
            <a:off x="1638723" y="2011369"/>
            <a:ext cx="14430529" cy="828675"/>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5" name="テキスト プレースホルダー 9">
            <a:extLst>
              <a:ext uri="{FF2B5EF4-FFF2-40B4-BE49-F238E27FC236}">
                <a16:creationId xmlns:a16="http://schemas.microsoft.com/office/drawing/2014/main" id="{ADA505EB-7453-45BB-E270-20439281D5A8}"/>
              </a:ext>
            </a:extLst>
          </p:cNvPr>
          <p:cNvSpPr>
            <a:spLocks noGrp="1"/>
          </p:cNvSpPr>
          <p:nvPr>
            <p:ph type="body" sz="quarter" idx="16" hasCustomPrompt="1"/>
          </p:nvPr>
        </p:nvSpPr>
        <p:spPr>
          <a:xfrm>
            <a:off x="1638723" y="2947176"/>
            <a:ext cx="14430529" cy="381000"/>
          </a:xfrm>
          <a:prstGeom prst="rect">
            <a:avLst/>
          </a:prstGeom>
        </p:spPr>
        <p:txBody>
          <a:bodyPr anchor="b"/>
          <a:lstStyle>
            <a:lvl1pPr>
              <a:defRPr sz="1600"/>
            </a:lvl1pPr>
          </a:lstStyle>
          <a:p>
            <a:pPr lvl="0"/>
            <a:r>
              <a:rPr kumimoji="1" lang="ja-JP" altLang="en-US"/>
              <a:t>見出し１</a:t>
            </a:r>
          </a:p>
        </p:txBody>
      </p:sp>
      <p:sp>
        <p:nvSpPr>
          <p:cNvPr id="17" name="コンテンツ プレースホルダー 16">
            <a:extLst>
              <a:ext uri="{FF2B5EF4-FFF2-40B4-BE49-F238E27FC236}">
                <a16:creationId xmlns:a16="http://schemas.microsoft.com/office/drawing/2014/main" id="{6F7BD121-679C-4CFF-A9A9-87DB6E2F794C}"/>
              </a:ext>
            </a:extLst>
          </p:cNvPr>
          <p:cNvSpPr>
            <a:spLocks noGrp="1"/>
          </p:cNvSpPr>
          <p:nvPr>
            <p:ph sz="quarter" idx="17"/>
          </p:nvPr>
        </p:nvSpPr>
        <p:spPr>
          <a:xfrm>
            <a:off x="11308505" y="3430551"/>
            <a:ext cx="4760746" cy="1429200"/>
          </a:xfrm>
          <a:prstGeom prst="rect">
            <a:avLst/>
          </a:prstGeom>
        </p:spPr>
        <p:txBody>
          <a:bodyPr/>
          <a:lstStyle/>
          <a:p>
            <a:pPr lvl="0"/>
            <a:endParaRPr kumimoji="1" lang="ja-JP" altLang="en-US"/>
          </a:p>
        </p:txBody>
      </p:sp>
      <p:sp>
        <p:nvSpPr>
          <p:cNvPr id="18" name="テキスト プレースホルダー 11">
            <a:extLst>
              <a:ext uri="{FF2B5EF4-FFF2-40B4-BE49-F238E27FC236}">
                <a16:creationId xmlns:a16="http://schemas.microsoft.com/office/drawing/2014/main" id="{82E481E0-10E8-CF6B-E41C-27B6B620BEE3}"/>
              </a:ext>
            </a:extLst>
          </p:cNvPr>
          <p:cNvSpPr>
            <a:spLocks noGrp="1"/>
          </p:cNvSpPr>
          <p:nvPr>
            <p:ph type="body" sz="quarter" idx="18" hasCustomPrompt="1"/>
          </p:nvPr>
        </p:nvSpPr>
        <p:spPr>
          <a:xfrm>
            <a:off x="1638721" y="3430551"/>
            <a:ext cx="9147488" cy="1429200"/>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9" name="テキスト プレースホルダー 9">
            <a:extLst>
              <a:ext uri="{FF2B5EF4-FFF2-40B4-BE49-F238E27FC236}">
                <a16:creationId xmlns:a16="http://schemas.microsoft.com/office/drawing/2014/main" id="{6DE05FFE-FAEE-385E-D896-95D42607864F}"/>
              </a:ext>
            </a:extLst>
          </p:cNvPr>
          <p:cNvSpPr>
            <a:spLocks noGrp="1"/>
          </p:cNvSpPr>
          <p:nvPr>
            <p:ph type="body" sz="quarter" idx="19" hasCustomPrompt="1"/>
          </p:nvPr>
        </p:nvSpPr>
        <p:spPr>
          <a:xfrm>
            <a:off x="1638723" y="4962126"/>
            <a:ext cx="14430529" cy="381000"/>
          </a:xfrm>
          <a:prstGeom prst="rect">
            <a:avLst/>
          </a:prstGeom>
        </p:spPr>
        <p:txBody>
          <a:bodyPr anchor="b"/>
          <a:lstStyle/>
          <a:p>
            <a:pPr lvl="0"/>
            <a:r>
              <a:rPr kumimoji="1" lang="ja-JP" altLang="en-US"/>
              <a:t>見出し１</a:t>
            </a:r>
          </a:p>
        </p:txBody>
      </p:sp>
      <p:sp>
        <p:nvSpPr>
          <p:cNvPr id="20" name="テキスト プレースホルダー 11">
            <a:extLst>
              <a:ext uri="{FF2B5EF4-FFF2-40B4-BE49-F238E27FC236}">
                <a16:creationId xmlns:a16="http://schemas.microsoft.com/office/drawing/2014/main" id="{62C4C618-A9BA-ACE4-C5FC-4F0D1711A6AE}"/>
              </a:ext>
            </a:extLst>
          </p:cNvPr>
          <p:cNvSpPr>
            <a:spLocks noGrp="1"/>
          </p:cNvSpPr>
          <p:nvPr>
            <p:ph type="body" sz="quarter" idx="20" hasCustomPrompt="1"/>
          </p:nvPr>
        </p:nvSpPr>
        <p:spPr>
          <a:xfrm>
            <a:off x="1638721" y="5445501"/>
            <a:ext cx="9147488" cy="1429200"/>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1" name="コンテンツ プレースホルダー 16">
            <a:extLst>
              <a:ext uri="{FF2B5EF4-FFF2-40B4-BE49-F238E27FC236}">
                <a16:creationId xmlns:a16="http://schemas.microsoft.com/office/drawing/2014/main" id="{F2423588-DBC7-447E-43F0-84280471C5DA}"/>
              </a:ext>
            </a:extLst>
          </p:cNvPr>
          <p:cNvSpPr>
            <a:spLocks noGrp="1"/>
          </p:cNvSpPr>
          <p:nvPr>
            <p:ph sz="quarter" idx="21"/>
          </p:nvPr>
        </p:nvSpPr>
        <p:spPr>
          <a:xfrm>
            <a:off x="11308505" y="5445924"/>
            <a:ext cx="4760746" cy="1429200"/>
          </a:xfrm>
          <a:prstGeom prst="rect">
            <a:avLst/>
          </a:prstGeom>
        </p:spPr>
        <p:txBody>
          <a:bodyPr/>
          <a:lstStyle/>
          <a:p>
            <a:pPr lvl="0"/>
            <a:endParaRPr kumimoji="1" lang="ja-JP" altLang="en-US"/>
          </a:p>
        </p:txBody>
      </p:sp>
      <p:sp>
        <p:nvSpPr>
          <p:cNvPr id="22" name="テキスト プレースホルダー 9">
            <a:extLst>
              <a:ext uri="{FF2B5EF4-FFF2-40B4-BE49-F238E27FC236}">
                <a16:creationId xmlns:a16="http://schemas.microsoft.com/office/drawing/2014/main" id="{F6AB700E-D42F-ADF0-D861-71573A664743}"/>
              </a:ext>
            </a:extLst>
          </p:cNvPr>
          <p:cNvSpPr>
            <a:spLocks noGrp="1"/>
          </p:cNvSpPr>
          <p:nvPr>
            <p:ph type="body" sz="quarter" idx="22" hasCustomPrompt="1"/>
          </p:nvPr>
        </p:nvSpPr>
        <p:spPr>
          <a:xfrm>
            <a:off x="1638723" y="6977076"/>
            <a:ext cx="14430529" cy="381000"/>
          </a:xfrm>
          <a:prstGeom prst="rect">
            <a:avLst/>
          </a:prstGeom>
        </p:spPr>
        <p:txBody>
          <a:bodyPr anchor="b"/>
          <a:lstStyle/>
          <a:p>
            <a:pPr lvl="0"/>
            <a:r>
              <a:rPr kumimoji="1" lang="ja-JP" altLang="en-US"/>
              <a:t>見出し１</a:t>
            </a:r>
          </a:p>
        </p:txBody>
      </p:sp>
      <p:sp>
        <p:nvSpPr>
          <p:cNvPr id="23" name="テキスト プレースホルダー 11">
            <a:extLst>
              <a:ext uri="{FF2B5EF4-FFF2-40B4-BE49-F238E27FC236}">
                <a16:creationId xmlns:a16="http://schemas.microsoft.com/office/drawing/2014/main" id="{EA6017F3-52BB-1C5E-107D-2BC2A4E58E8D}"/>
              </a:ext>
            </a:extLst>
          </p:cNvPr>
          <p:cNvSpPr>
            <a:spLocks noGrp="1"/>
          </p:cNvSpPr>
          <p:nvPr>
            <p:ph type="body" sz="quarter" idx="23" hasCustomPrompt="1"/>
          </p:nvPr>
        </p:nvSpPr>
        <p:spPr>
          <a:xfrm>
            <a:off x="1638721" y="7460028"/>
            <a:ext cx="9147488" cy="1429200"/>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4" name="コンテンツ プレースホルダー 16">
            <a:extLst>
              <a:ext uri="{FF2B5EF4-FFF2-40B4-BE49-F238E27FC236}">
                <a16:creationId xmlns:a16="http://schemas.microsoft.com/office/drawing/2014/main" id="{9D7D3D6E-2312-9438-12DC-C067E7B6C527}"/>
              </a:ext>
            </a:extLst>
          </p:cNvPr>
          <p:cNvSpPr>
            <a:spLocks noGrp="1"/>
          </p:cNvSpPr>
          <p:nvPr>
            <p:ph sz="quarter" idx="24"/>
          </p:nvPr>
        </p:nvSpPr>
        <p:spPr>
          <a:xfrm>
            <a:off x="11308505" y="7460028"/>
            <a:ext cx="4760746" cy="1429200"/>
          </a:xfrm>
          <a:prstGeom prst="rect">
            <a:avLst/>
          </a:prstGeom>
        </p:spPr>
        <p:txBody>
          <a:bodyPr/>
          <a:lstStyle/>
          <a:p>
            <a:pPr lvl="0"/>
            <a:endParaRPr kumimoji="1" lang="ja-JP" altLang="en-US"/>
          </a:p>
        </p:txBody>
      </p:sp>
    </p:spTree>
    <p:extLst>
      <p:ext uri="{BB962C8B-B14F-4D97-AF65-F5344CB8AC3E}">
        <p14:creationId xmlns:p14="http://schemas.microsoft.com/office/powerpoint/2010/main" val="74098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12991" y="527404"/>
            <a:ext cx="15188744" cy="1914702"/>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1212991" y="2428347"/>
            <a:ext cx="744991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4" name="Content Placeholder 3"/>
          <p:cNvSpPr>
            <a:spLocks noGrp="1"/>
          </p:cNvSpPr>
          <p:nvPr>
            <p:ph sz="half" idx="2"/>
          </p:nvPr>
        </p:nvSpPr>
        <p:spPr>
          <a:xfrm>
            <a:off x="1212991" y="3618442"/>
            <a:ext cx="744991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8915133" y="2428347"/>
            <a:ext cx="7486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6" name="Content Placeholder 5"/>
          <p:cNvSpPr>
            <a:spLocks noGrp="1"/>
          </p:cNvSpPr>
          <p:nvPr>
            <p:ph sz="quarter" idx="4"/>
          </p:nvPr>
        </p:nvSpPr>
        <p:spPr>
          <a:xfrm>
            <a:off x="8915133" y="3618442"/>
            <a:ext cx="7486602"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64DE79-268F-4C1A-8933-263129D2AF90}"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434880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64DE79-268F-4C1A-8933-263129D2AF90}"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379153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427599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ja-JP" altLang="en-US"/>
              <a:t>マスター タイトルの書式設定</a:t>
            </a:r>
            <a:endParaRPr lang="en-US"/>
          </a:p>
        </p:txBody>
      </p:sp>
      <p:sp>
        <p:nvSpPr>
          <p:cNvPr id="3" name="Content Placeholder 2"/>
          <p:cNvSpPr>
            <a:spLocks noGrp="1"/>
          </p:cNvSpPr>
          <p:nvPr>
            <p:ph idx="1"/>
          </p:nvPr>
        </p:nvSpPr>
        <p:spPr>
          <a:xfrm>
            <a:off x="7486603" y="1426281"/>
            <a:ext cx="8915132"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697099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7486603" y="1426281"/>
            <a:ext cx="8915132" cy="7039681"/>
          </a:xfr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651848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90131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02255" y="527403"/>
            <a:ext cx="3797186" cy="839487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210697" y="527403"/>
            <a:ext cx="11171431"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2795823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328498F-B6A8-76DC-7ED5-14322A1C7EFE}"/>
              </a:ext>
            </a:extLst>
          </p:cNvPr>
          <p:cNvPicPr>
            <a:picLocks noChangeAspect="1"/>
          </p:cNvPicPr>
          <p:nvPr userDrawn="1"/>
        </p:nvPicPr>
        <p:blipFill>
          <a:blip r:embed="rId2"/>
          <a:stretch>
            <a:fillRect/>
          </a:stretch>
        </p:blipFill>
        <p:spPr>
          <a:xfrm>
            <a:off x="1842527" y="2492632"/>
            <a:ext cx="13812231" cy="6927765"/>
          </a:xfrm>
          <a:prstGeom prst="rect">
            <a:avLst/>
          </a:prstGeom>
        </p:spPr>
      </p:pic>
    </p:spTree>
    <p:extLst>
      <p:ext uri="{BB962C8B-B14F-4D97-AF65-F5344CB8AC3E}">
        <p14:creationId xmlns:p14="http://schemas.microsoft.com/office/powerpoint/2010/main" val="2166544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01267" y="1621191"/>
            <a:ext cx="13207604" cy="3448756"/>
          </a:xfrm>
        </p:spPr>
        <p:txBody>
          <a:bodyPr anchor="b"/>
          <a:lstStyle>
            <a:lvl1pPr algn="ctr">
              <a:defRPr sz="8666"/>
            </a:lvl1pPr>
          </a:lstStyle>
          <a:p>
            <a:r>
              <a:rPr lang="ja-JP" altLang="en-US"/>
              <a:t>マスター タイトルの書式設定</a:t>
            </a:r>
            <a:endParaRPr lang="en-US"/>
          </a:p>
        </p:txBody>
      </p:sp>
      <p:sp>
        <p:nvSpPr>
          <p:cNvPr id="3" name="Subtitle 2"/>
          <p:cNvSpPr>
            <a:spLocks noGrp="1"/>
          </p:cNvSpPr>
          <p:nvPr>
            <p:ph type="subTitle" idx="1"/>
          </p:nvPr>
        </p:nvSpPr>
        <p:spPr>
          <a:xfrm>
            <a:off x="2201267" y="5202944"/>
            <a:ext cx="13207604"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073665548"/>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5963903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12" name="テキスト プレースホルダー 11">
            <a:extLst>
              <a:ext uri="{FF2B5EF4-FFF2-40B4-BE49-F238E27FC236}">
                <a16:creationId xmlns:a16="http://schemas.microsoft.com/office/drawing/2014/main" id="{6A13D4F0-4AF7-B2C5-DA3E-46DFD5F40660}"/>
              </a:ext>
            </a:extLst>
          </p:cNvPr>
          <p:cNvSpPr>
            <a:spLocks noGrp="1"/>
          </p:cNvSpPr>
          <p:nvPr>
            <p:ph type="body" sz="quarter" idx="15" hasCustomPrompt="1"/>
          </p:nvPr>
        </p:nvSpPr>
        <p:spPr>
          <a:xfrm>
            <a:off x="1638712" y="2114154"/>
            <a:ext cx="14430527" cy="494402"/>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15" name="テキスト プレースホルダー 9">
            <a:extLst>
              <a:ext uri="{FF2B5EF4-FFF2-40B4-BE49-F238E27FC236}">
                <a16:creationId xmlns:a16="http://schemas.microsoft.com/office/drawing/2014/main" id="{ADA505EB-7453-45BB-E270-20439281D5A8}"/>
              </a:ext>
            </a:extLst>
          </p:cNvPr>
          <p:cNvSpPr>
            <a:spLocks noGrp="1"/>
          </p:cNvSpPr>
          <p:nvPr>
            <p:ph type="body" sz="quarter" idx="16" hasCustomPrompt="1"/>
          </p:nvPr>
        </p:nvSpPr>
        <p:spPr>
          <a:xfrm>
            <a:off x="1638708" y="2715254"/>
            <a:ext cx="14430529" cy="381000"/>
          </a:xfrm>
          <a:prstGeom prst="rect">
            <a:avLst/>
          </a:prstGeom>
        </p:spPr>
        <p:txBody>
          <a:bodyPr anchor="b"/>
          <a:lstStyle>
            <a:lvl1pPr>
              <a:defRPr sz="1600"/>
            </a:lvl1pPr>
          </a:lstStyle>
          <a:p>
            <a:pPr lvl="0"/>
            <a:r>
              <a:rPr kumimoji="1" lang="ja-JP" altLang="en-US"/>
              <a:t>見出し１</a:t>
            </a:r>
          </a:p>
        </p:txBody>
      </p:sp>
      <p:sp>
        <p:nvSpPr>
          <p:cNvPr id="17" name="コンテンツ プレースホルダー 16">
            <a:extLst>
              <a:ext uri="{FF2B5EF4-FFF2-40B4-BE49-F238E27FC236}">
                <a16:creationId xmlns:a16="http://schemas.microsoft.com/office/drawing/2014/main" id="{6F7BD121-679C-4CFF-A9A9-87DB6E2F794C}"/>
              </a:ext>
            </a:extLst>
          </p:cNvPr>
          <p:cNvSpPr>
            <a:spLocks noGrp="1"/>
          </p:cNvSpPr>
          <p:nvPr>
            <p:ph sz="quarter" idx="17"/>
          </p:nvPr>
        </p:nvSpPr>
        <p:spPr>
          <a:xfrm>
            <a:off x="1638711" y="3997893"/>
            <a:ext cx="14430529" cy="1689086"/>
          </a:xfrm>
          <a:prstGeom prst="rect">
            <a:avLst/>
          </a:prstGeom>
        </p:spPr>
        <p:txBody>
          <a:bodyPr/>
          <a:lstStyle/>
          <a:p>
            <a:pPr lvl="0"/>
            <a:endParaRPr kumimoji="1" lang="ja-JP" altLang="en-US"/>
          </a:p>
        </p:txBody>
      </p:sp>
      <p:sp>
        <p:nvSpPr>
          <p:cNvPr id="18" name="テキスト プレースホルダー 11">
            <a:extLst>
              <a:ext uri="{FF2B5EF4-FFF2-40B4-BE49-F238E27FC236}">
                <a16:creationId xmlns:a16="http://schemas.microsoft.com/office/drawing/2014/main" id="{82E481E0-10E8-CF6B-E41C-27B6B620BEE3}"/>
              </a:ext>
            </a:extLst>
          </p:cNvPr>
          <p:cNvSpPr>
            <a:spLocks noGrp="1"/>
          </p:cNvSpPr>
          <p:nvPr>
            <p:ph type="body" sz="quarter" idx="18" hasCustomPrompt="1"/>
          </p:nvPr>
        </p:nvSpPr>
        <p:spPr>
          <a:xfrm>
            <a:off x="1638708" y="3214632"/>
            <a:ext cx="14430529" cy="664885"/>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3" name="テキスト プレースホルダー 9">
            <a:extLst>
              <a:ext uri="{FF2B5EF4-FFF2-40B4-BE49-F238E27FC236}">
                <a16:creationId xmlns:a16="http://schemas.microsoft.com/office/drawing/2014/main" id="{39673019-DA38-C119-6D0B-3E8100B160B9}"/>
              </a:ext>
            </a:extLst>
          </p:cNvPr>
          <p:cNvSpPr>
            <a:spLocks noGrp="1"/>
          </p:cNvSpPr>
          <p:nvPr>
            <p:ph type="body" sz="quarter" idx="19" hasCustomPrompt="1"/>
          </p:nvPr>
        </p:nvSpPr>
        <p:spPr>
          <a:xfrm>
            <a:off x="1638707" y="5896604"/>
            <a:ext cx="14430529" cy="381000"/>
          </a:xfrm>
          <a:prstGeom prst="rect">
            <a:avLst/>
          </a:prstGeom>
        </p:spPr>
        <p:txBody>
          <a:bodyPr anchor="b"/>
          <a:lstStyle>
            <a:lvl1pPr>
              <a:defRPr sz="1600"/>
            </a:lvl1pPr>
          </a:lstStyle>
          <a:p>
            <a:pPr lvl="0"/>
            <a:r>
              <a:rPr kumimoji="1" lang="ja-JP" altLang="en-US"/>
              <a:t>見出し１</a:t>
            </a:r>
          </a:p>
        </p:txBody>
      </p:sp>
      <p:sp>
        <p:nvSpPr>
          <p:cNvPr id="4" name="コンテンツ プレースホルダー 16">
            <a:extLst>
              <a:ext uri="{FF2B5EF4-FFF2-40B4-BE49-F238E27FC236}">
                <a16:creationId xmlns:a16="http://schemas.microsoft.com/office/drawing/2014/main" id="{D2F92B2F-0A8A-76A1-11DA-D9A6C0A08EE0}"/>
              </a:ext>
            </a:extLst>
          </p:cNvPr>
          <p:cNvSpPr>
            <a:spLocks noGrp="1"/>
          </p:cNvSpPr>
          <p:nvPr>
            <p:ph sz="quarter" idx="20"/>
          </p:nvPr>
        </p:nvSpPr>
        <p:spPr>
          <a:xfrm>
            <a:off x="1638708" y="7179243"/>
            <a:ext cx="14430529" cy="1689086"/>
          </a:xfrm>
          <a:prstGeom prst="rect">
            <a:avLst/>
          </a:prstGeom>
        </p:spPr>
        <p:txBody>
          <a:bodyPr/>
          <a:lstStyle/>
          <a:p>
            <a:pPr lvl="0"/>
            <a:endParaRPr kumimoji="1" lang="ja-JP" altLang="en-US"/>
          </a:p>
        </p:txBody>
      </p:sp>
      <p:sp>
        <p:nvSpPr>
          <p:cNvPr id="5" name="テキスト プレースホルダー 11">
            <a:extLst>
              <a:ext uri="{FF2B5EF4-FFF2-40B4-BE49-F238E27FC236}">
                <a16:creationId xmlns:a16="http://schemas.microsoft.com/office/drawing/2014/main" id="{80F95224-2743-8179-2FE8-E1F296CCD3A1}"/>
              </a:ext>
            </a:extLst>
          </p:cNvPr>
          <p:cNvSpPr>
            <a:spLocks noGrp="1"/>
          </p:cNvSpPr>
          <p:nvPr>
            <p:ph type="body" sz="quarter" idx="21" hasCustomPrompt="1"/>
          </p:nvPr>
        </p:nvSpPr>
        <p:spPr>
          <a:xfrm>
            <a:off x="1638707" y="6395986"/>
            <a:ext cx="14430529" cy="664885"/>
          </a:xfrm>
          <a:prstGeom prst="rect">
            <a:avLst/>
          </a:prstGeom>
        </p:spPr>
        <p:txBody>
          <a:bodyPr anchor="ctr"/>
          <a:lstStyle>
            <a:lvl1pPr>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Tree>
    <p:extLst>
      <p:ext uri="{BB962C8B-B14F-4D97-AF65-F5344CB8AC3E}">
        <p14:creationId xmlns:p14="http://schemas.microsoft.com/office/powerpoint/2010/main" val="1367348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01525" y="2469622"/>
            <a:ext cx="15188744" cy="4120620"/>
          </a:xfrm>
        </p:spPr>
        <p:txBody>
          <a:bodyPr anchor="b"/>
          <a:lstStyle>
            <a:lvl1pPr>
              <a:defRPr sz="8666"/>
            </a:lvl1pPr>
          </a:lstStyle>
          <a:p>
            <a:r>
              <a:rPr lang="ja-JP" altLang="en-US"/>
              <a:t>マスター タイトルの書式設定</a:t>
            </a:r>
            <a:endParaRPr lang="en-US"/>
          </a:p>
        </p:txBody>
      </p:sp>
      <p:sp>
        <p:nvSpPr>
          <p:cNvPr id="3" name="Text Placeholder 2"/>
          <p:cNvSpPr>
            <a:spLocks noGrp="1"/>
          </p:cNvSpPr>
          <p:nvPr>
            <p:ph type="body" idx="1"/>
          </p:nvPr>
        </p:nvSpPr>
        <p:spPr>
          <a:xfrm>
            <a:off x="1201525" y="6629225"/>
            <a:ext cx="15188744"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52404674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210697" y="2637014"/>
            <a:ext cx="7484309"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8915132" y="2637014"/>
            <a:ext cx="7484309"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69506315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12991" y="527404"/>
            <a:ext cx="15188744" cy="1914702"/>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1212991" y="2428347"/>
            <a:ext cx="744991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4" name="Content Placeholder 3"/>
          <p:cNvSpPr>
            <a:spLocks noGrp="1"/>
          </p:cNvSpPr>
          <p:nvPr>
            <p:ph sz="half" idx="2"/>
          </p:nvPr>
        </p:nvSpPr>
        <p:spPr>
          <a:xfrm>
            <a:off x="1212991" y="3618442"/>
            <a:ext cx="744991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8915133" y="2428347"/>
            <a:ext cx="7486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6" name="Content Placeholder 5"/>
          <p:cNvSpPr>
            <a:spLocks noGrp="1"/>
          </p:cNvSpPr>
          <p:nvPr>
            <p:ph sz="quarter" idx="4"/>
          </p:nvPr>
        </p:nvSpPr>
        <p:spPr>
          <a:xfrm>
            <a:off x="8915133" y="3618442"/>
            <a:ext cx="7486602"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64DE79-268F-4C1A-8933-263129D2AF90}"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195938361"/>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64DE79-268F-4C1A-8933-263129D2AF90}"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156123257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179708075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ja-JP" altLang="en-US"/>
              <a:t>マスター タイトルの書式設定</a:t>
            </a:r>
            <a:endParaRPr lang="en-US"/>
          </a:p>
        </p:txBody>
      </p:sp>
      <p:sp>
        <p:nvSpPr>
          <p:cNvPr id="3" name="Content Placeholder 2"/>
          <p:cNvSpPr>
            <a:spLocks noGrp="1"/>
          </p:cNvSpPr>
          <p:nvPr>
            <p:ph idx="1"/>
          </p:nvPr>
        </p:nvSpPr>
        <p:spPr>
          <a:xfrm>
            <a:off x="7486603" y="1426281"/>
            <a:ext cx="8915132"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1589135653"/>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7486603" y="1426281"/>
            <a:ext cx="8915132" cy="7039681"/>
          </a:xfr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2780907048"/>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214589615"/>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02255" y="527403"/>
            <a:ext cx="3797186" cy="839487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210697" y="527403"/>
            <a:ext cx="11171431"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1175892368"/>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355F12A9-C39A-C259-519F-5F49C13257B5}"/>
              </a:ext>
            </a:extLst>
          </p:cNvPr>
          <p:cNvSpPr>
            <a:spLocks noGrp="1"/>
          </p:cNvSpPr>
          <p:nvPr>
            <p:ph type="body" sz="quarter" idx="13" hasCustomPrompt="1"/>
          </p:nvPr>
        </p:nvSpPr>
        <p:spPr>
          <a:xfrm>
            <a:off x="1591085" y="790575"/>
            <a:ext cx="11373215" cy="419100"/>
          </a:xfrm>
          <a:prstGeom prst="rect">
            <a:avLst/>
          </a:prstGeom>
        </p:spPr>
        <p:txBody>
          <a:bodyPr anchor="b"/>
          <a:lstStyle>
            <a:lvl1pPr>
              <a:defRPr sz="1800"/>
            </a:lvl1pPr>
          </a:lstStyle>
          <a:p>
            <a:pPr lvl="0"/>
            <a:r>
              <a:rPr kumimoji="1" lang="ja-JP" altLang="en-US"/>
              <a:t>用語注釈・引用元・参考資料</a:t>
            </a:r>
          </a:p>
        </p:txBody>
      </p:sp>
      <p:sp>
        <p:nvSpPr>
          <p:cNvPr id="2" name="テキスト プレースホルダー 11">
            <a:extLst>
              <a:ext uri="{FF2B5EF4-FFF2-40B4-BE49-F238E27FC236}">
                <a16:creationId xmlns:a16="http://schemas.microsoft.com/office/drawing/2014/main" id="{0B74361F-29CA-14D1-979C-D335D9022B6D}"/>
              </a:ext>
            </a:extLst>
          </p:cNvPr>
          <p:cNvSpPr>
            <a:spLocks noGrp="1"/>
          </p:cNvSpPr>
          <p:nvPr>
            <p:ph type="body" sz="quarter" idx="25" hasCustomPrompt="1"/>
          </p:nvPr>
        </p:nvSpPr>
        <p:spPr>
          <a:xfrm>
            <a:off x="1591081" y="1476375"/>
            <a:ext cx="14427978" cy="7429500"/>
          </a:xfrm>
          <a:prstGeom prst="rect">
            <a:avLst/>
          </a:prstGeom>
        </p:spPr>
        <p:txBody>
          <a:bodyPr anchor="t"/>
          <a:lstStyle>
            <a:lvl1pPr algn="l">
              <a:lnSpc>
                <a:spcPts val="1500"/>
              </a:lnSpc>
              <a:defRPr sz="1051" b="0">
                <a:latin typeface="+mn-lt"/>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3" name="スライド番号プレースホルダー 5">
            <a:extLst>
              <a:ext uri="{FF2B5EF4-FFF2-40B4-BE49-F238E27FC236}">
                <a16:creationId xmlns:a16="http://schemas.microsoft.com/office/drawing/2014/main" id="{893A5D2E-9B39-E8E2-6714-C0B819B9AC14}"/>
              </a:ext>
            </a:extLst>
          </p:cNvPr>
          <p:cNvSpPr>
            <a:spLocks noGrp="1"/>
          </p:cNvSpPr>
          <p:nvPr>
            <p:ph type="sldNum" sz="quarter" idx="4"/>
          </p:nvPr>
        </p:nvSpPr>
        <p:spPr>
          <a:xfrm>
            <a:off x="6823931" y="9431455"/>
            <a:ext cx="3962281" cy="351872"/>
          </a:xfrm>
          <a:prstGeom prst="rect">
            <a:avLst/>
          </a:prstGeom>
        </p:spPr>
        <p:txBody>
          <a:bodyPr vert="horz" lIns="91440" tIns="45720" rIns="91440" bIns="45720" rtlCol="0" anchor="ctr"/>
          <a:lstStyle>
            <a:lvl1pPr algn="ctr">
              <a:defRPr sz="1200">
                <a:solidFill>
                  <a:schemeClr val="tx1"/>
                </a:solidFill>
                <a:latin typeface="メイリオ" panose="020B0604030504040204" pitchFamily="50" charset="-128"/>
                <a:ea typeface="メイリオ" panose="020B0604030504040204" pitchFamily="50" charset="-128"/>
              </a:defRPr>
            </a:lvl1p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227345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24" name="コンテンツ プレースホルダー 16">
            <a:extLst>
              <a:ext uri="{FF2B5EF4-FFF2-40B4-BE49-F238E27FC236}">
                <a16:creationId xmlns:a16="http://schemas.microsoft.com/office/drawing/2014/main" id="{9D7D3D6E-2312-9438-12DC-C067E7B6C527}"/>
              </a:ext>
            </a:extLst>
          </p:cNvPr>
          <p:cNvSpPr>
            <a:spLocks noGrp="1"/>
          </p:cNvSpPr>
          <p:nvPr>
            <p:ph sz="quarter" idx="24"/>
          </p:nvPr>
        </p:nvSpPr>
        <p:spPr>
          <a:xfrm>
            <a:off x="8805069" y="2073241"/>
            <a:ext cx="7251952" cy="2628000"/>
          </a:xfrm>
          <a:prstGeom prst="rect">
            <a:avLst/>
          </a:prstGeom>
        </p:spPr>
        <p:txBody>
          <a:bodyPr/>
          <a:lstStyle/>
          <a:p>
            <a:pPr lvl="0"/>
            <a:endParaRPr kumimoji="1" lang="ja-JP" altLang="en-US"/>
          </a:p>
        </p:txBody>
      </p:sp>
      <p:sp>
        <p:nvSpPr>
          <p:cNvPr id="2" name="テキスト プレースホルダー 11">
            <a:extLst>
              <a:ext uri="{FF2B5EF4-FFF2-40B4-BE49-F238E27FC236}">
                <a16:creationId xmlns:a16="http://schemas.microsoft.com/office/drawing/2014/main" id="{7823F326-B44F-C8D3-214C-7494DD1A0A70}"/>
              </a:ext>
            </a:extLst>
          </p:cNvPr>
          <p:cNvSpPr>
            <a:spLocks noGrp="1"/>
          </p:cNvSpPr>
          <p:nvPr>
            <p:ph type="body" sz="quarter" idx="25" hasCustomPrompt="1"/>
          </p:nvPr>
        </p:nvSpPr>
        <p:spPr>
          <a:xfrm>
            <a:off x="1629043" y="4843347"/>
            <a:ext cx="14427978" cy="664885"/>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4" name="テキスト プレースホルダー 11">
            <a:extLst>
              <a:ext uri="{FF2B5EF4-FFF2-40B4-BE49-F238E27FC236}">
                <a16:creationId xmlns:a16="http://schemas.microsoft.com/office/drawing/2014/main" id="{9FDE6F91-9F39-307A-DC5F-D66844F169AC}"/>
              </a:ext>
            </a:extLst>
          </p:cNvPr>
          <p:cNvSpPr>
            <a:spLocks noGrp="1"/>
          </p:cNvSpPr>
          <p:nvPr>
            <p:ph type="body" sz="quarter" idx="27" hasCustomPrompt="1"/>
          </p:nvPr>
        </p:nvSpPr>
        <p:spPr>
          <a:xfrm>
            <a:off x="1629043" y="8414441"/>
            <a:ext cx="14427978" cy="527051"/>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3" name="テキスト プレースホルダー 11">
            <a:extLst>
              <a:ext uri="{FF2B5EF4-FFF2-40B4-BE49-F238E27FC236}">
                <a16:creationId xmlns:a16="http://schemas.microsoft.com/office/drawing/2014/main" id="{F38D5ECA-836A-8828-5F59-CF0FEFE7C355}"/>
              </a:ext>
            </a:extLst>
          </p:cNvPr>
          <p:cNvSpPr>
            <a:spLocks noGrp="1"/>
          </p:cNvSpPr>
          <p:nvPr>
            <p:ph type="body" sz="quarter" idx="29" hasCustomPrompt="1"/>
          </p:nvPr>
        </p:nvSpPr>
        <p:spPr>
          <a:xfrm>
            <a:off x="1626170" y="2091770"/>
            <a:ext cx="6662397" cy="2609475"/>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5" name="テキスト プレースホルダー 11">
            <a:extLst>
              <a:ext uri="{FF2B5EF4-FFF2-40B4-BE49-F238E27FC236}">
                <a16:creationId xmlns:a16="http://schemas.microsoft.com/office/drawing/2014/main" id="{2E4E2702-80C6-9E9D-60E4-97392CE89130}"/>
              </a:ext>
            </a:extLst>
          </p:cNvPr>
          <p:cNvSpPr>
            <a:spLocks noGrp="1"/>
          </p:cNvSpPr>
          <p:nvPr>
            <p:ph type="body" sz="quarter" idx="30" hasCustomPrompt="1"/>
          </p:nvPr>
        </p:nvSpPr>
        <p:spPr>
          <a:xfrm>
            <a:off x="9394626" y="5650341"/>
            <a:ext cx="6662397" cy="2609475"/>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7" name="コンテンツ プレースホルダー 16">
            <a:extLst>
              <a:ext uri="{FF2B5EF4-FFF2-40B4-BE49-F238E27FC236}">
                <a16:creationId xmlns:a16="http://schemas.microsoft.com/office/drawing/2014/main" id="{FEA5780F-3C04-4059-9DC1-472D36095D10}"/>
              </a:ext>
            </a:extLst>
          </p:cNvPr>
          <p:cNvSpPr>
            <a:spLocks noGrp="1"/>
          </p:cNvSpPr>
          <p:nvPr>
            <p:ph sz="quarter" idx="31"/>
          </p:nvPr>
        </p:nvSpPr>
        <p:spPr>
          <a:xfrm>
            <a:off x="1626170" y="5647332"/>
            <a:ext cx="7251952" cy="2628000"/>
          </a:xfrm>
          <a:prstGeom prst="rect">
            <a:avLst/>
          </a:prstGeom>
        </p:spPr>
        <p:txBody>
          <a:bodyPr/>
          <a:lstStyle/>
          <a:p>
            <a:pPr lvl="0"/>
            <a:endParaRPr kumimoji="1" lang="ja-JP" altLang="en-US"/>
          </a:p>
        </p:txBody>
      </p:sp>
    </p:spTree>
    <p:extLst>
      <p:ext uri="{BB962C8B-B14F-4D97-AF65-F5344CB8AC3E}">
        <p14:creationId xmlns:p14="http://schemas.microsoft.com/office/powerpoint/2010/main" val="1735088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6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24" name="コンテンツ プレースホルダー 16">
            <a:extLst>
              <a:ext uri="{FF2B5EF4-FFF2-40B4-BE49-F238E27FC236}">
                <a16:creationId xmlns:a16="http://schemas.microsoft.com/office/drawing/2014/main" id="{9D7D3D6E-2312-9438-12DC-C067E7B6C527}"/>
              </a:ext>
            </a:extLst>
          </p:cNvPr>
          <p:cNvSpPr>
            <a:spLocks noGrp="1"/>
          </p:cNvSpPr>
          <p:nvPr>
            <p:ph sz="quarter" idx="24"/>
          </p:nvPr>
        </p:nvSpPr>
        <p:spPr>
          <a:xfrm>
            <a:off x="8754552" y="2073247"/>
            <a:ext cx="7302471" cy="4312319"/>
          </a:xfrm>
          <a:prstGeom prst="rect">
            <a:avLst/>
          </a:prstGeom>
        </p:spPr>
        <p:txBody>
          <a:bodyPr/>
          <a:lstStyle/>
          <a:p>
            <a:pPr lvl="0"/>
            <a:endParaRPr kumimoji="1" lang="ja-JP" altLang="en-US"/>
          </a:p>
        </p:txBody>
      </p:sp>
      <p:sp>
        <p:nvSpPr>
          <p:cNvPr id="4" name="テキスト プレースホルダー 11">
            <a:extLst>
              <a:ext uri="{FF2B5EF4-FFF2-40B4-BE49-F238E27FC236}">
                <a16:creationId xmlns:a16="http://schemas.microsoft.com/office/drawing/2014/main" id="{9FDE6F91-9F39-307A-DC5F-D66844F169AC}"/>
              </a:ext>
            </a:extLst>
          </p:cNvPr>
          <p:cNvSpPr>
            <a:spLocks noGrp="1"/>
          </p:cNvSpPr>
          <p:nvPr>
            <p:ph type="body" sz="quarter" idx="27" hasCustomPrompt="1"/>
          </p:nvPr>
        </p:nvSpPr>
        <p:spPr>
          <a:xfrm>
            <a:off x="1591080" y="6530389"/>
            <a:ext cx="14478171" cy="2405966"/>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2" name="テキスト プレースホルダー 11">
            <a:extLst>
              <a:ext uri="{FF2B5EF4-FFF2-40B4-BE49-F238E27FC236}">
                <a16:creationId xmlns:a16="http://schemas.microsoft.com/office/drawing/2014/main" id="{F6C54BC0-D0EC-3342-C83A-D7FC6D5A7C71}"/>
              </a:ext>
            </a:extLst>
          </p:cNvPr>
          <p:cNvSpPr>
            <a:spLocks noGrp="1"/>
          </p:cNvSpPr>
          <p:nvPr>
            <p:ph type="body" sz="quarter" idx="28" hasCustomPrompt="1"/>
          </p:nvPr>
        </p:nvSpPr>
        <p:spPr>
          <a:xfrm>
            <a:off x="1638722" y="2073240"/>
            <a:ext cx="7115830" cy="4312318"/>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Tree>
    <p:extLst>
      <p:ext uri="{BB962C8B-B14F-4D97-AF65-F5344CB8AC3E}">
        <p14:creationId xmlns:p14="http://schemas.microsoft.com/office/powerpoint/2010/main" val="319635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5558A722-4745-9CBF-D85C-7C9F0DCF811D}"/>
              </a:ext>
            </a:extLst>
          </p:cNvPr>
          <p:cNvSpPr>
            <a:spLocks noGrp="1"/>
          </p:cNvSpPr>
          <p:nvPr>
            <p:ph type="body" sz="quarter" idx="14" hasCustomPrompt="1"/>
          </p:nvPr>
        </p:nvSpPr>
        <p:spPr>
          <a:xfrm>
            <a:off x="2886107" y="1457325"/>
            <a:ext cx="10125829" cy="381000"/>
          </a:xfrm>
          <a:prstGeom prst="rect">
            <a:avLst/>
          </a:prstGeom>
        </p:spPr>
        <p:txBody>
          <a:bodyPr anchor="b"/>
          <a:lstStyle/>
          <a:p>
            <a:pPr lvl="0"/>
            <a:r>
              <a:rPr kumimoji="1" lang="ja-JP" altLang="en-US"/>
              <a:t>サブタイトル</a:t>
            </a:r>
          </a:p>
        </p:txBody>
      </p:sp>
      <p:sp>
        <p:nvSpPr>
          <p:cNvPr id="24" name="コンテンツ プレースホルダー 16">
            <a:extLst>
              <a:ext uri="{FF2B5EF4-FFF2-40B4-BE49-F238E27FC236}">
                <a16:creationId xmlns:a16="http://schemas.microsoft.com/office/drawing/2014/main" id="{9D7D3D6E-2312-9438-12DC-C067E7B6C527}"/>
              </a:ext>
            </a:extLst>
          </p:cNvPr>
          <p:cNvSpPr>
            <a:spLocks noGrp="1"/>
          </p:cNvSpPr>
          <p:nvPr>
            <p:ph sz="quarter" idx="24"/>
          </p:nvPr>
        </p:nvSpPr>
        <p:spPr>
          <a:xfrm>
            <a:off x="1638720" y="2073240"/>
            <a:ext cx="14430532" cy="6804060"/>
          </a:xfrm>
          <a:prstGeom prst="rect">
            <a:avLst/>
          </a:prstGeom>
        </p:spPr>
        <p:txBody>
          <a:bodyPr/>
          <a:lstStyle/>
          <a:p>
            <a:pPr lvl="0"/>
            <a:endParaRPr kumimoji="1" lang="ja-JP" altLang="en-US"/>
          </a:p>
        </p:txBody>
      </p:sp>
    </p:spTree>
    <p:extLst>
      <p:ext uri="{BB962C8B-B14F-4D97-AF65-F5344CB8AC3E}">
        <p14:creationId xmlns:p14="http://schemas.microsoft.com/office/powerpoint/2010/main" val="46618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p:txBody>
          <a:bodyPr/>
          <a:lstStyle/>
          <a:p>
            <a:fld id="{5C9A7DF6-5BF3-4F5D-B76E-EB7D638CBFF7}" type="slidenum">
              <a:rPr kumimoji="1" lang="ja-JP" altLang="en-US" smtClean="0"/>
              <a:t>‹#›</a:t>
            </a:fld>
            <a:endParaRPr kumimoji="1" lang="ja-JP" altLang="en-US"/>
          </a:p>
        </p:txBody>
      </p:sp>
      <p:sp>
        <p:nvSpPr>
          <p:cNvPr id="8" name="テキスト プレースホルダー 7">
            <a:extLst>
              <a:ext uri="{FF2B5EF4-FFF2-40B4-BE49-F238E27FC236}">
                <a16:creationId xmlns:a16="http://schemas.microsoft.com/office/drawing/2014/main" id="{355F12A9-C39A-C259-519F-5F49C13257B5}"/>
              </a:ext>
            </a:extLst>
          </p:cNvPr>
          <p:cNvSpPr>
            <a:spLocks noGrp="1"/>
          </p:cNvSpPr>
          <p:nvPr>
            <p:ph type="body" sz="quarter" idx="13" hasCustomPrompt="1"/>
          </p:nvPr>
        </p:nvSpPr>
        <p:spPr>
          <a:xfrm>
            <a:off x="1591085" y="790575"/>
            <a:ext cx="11373215" cy="419100"/>
          </a:xfrm>
          <a:prstGeom prst="rect">
            <a:avLst/>
          </a:prstGeom>
        </p:spPr>
        <p:txBody>
          <a:bodyPr anchor="b"/>
          <a:lstStyle>
            <a:lvl1pPr>
              <a:defRPr sz="1800"/>
            </a:lvl1pPr>
          </a:lstStyle>
          <a:p>
            <a:pPr lvl="0"/>
            <a:r>
              <a:rPr kumimoji="1" lang="ja-JP" altLang="en-US"/>
              <a:t>用語注釈・引用元・参考資料</a:t>
            </a:r>
          </a:p>
        </p:txBody>
      </p:sp>
      <p:sp>
        <p:nvSpPr>
          <p:cNvPr id="2" name="テキスト プレースホルダー 11">
            <a:extLst>
              <a:ext uri="{FF2B5EF4-FFF2-40B4-BE49-F238E27FC236}">
                <a16:creationId xmlns:a16="http://schemas.microsoft.com/office/drawing/2014/main" id="{0B74361F-29CA-14D1-979C-D335D9022B6D}"/>
              </a:ext>
            </a:extLst>
          </p:cNvPr>
          <p:cNvSpPr>
            <a:spLocks noGrp="1"/>
          </p:cNvSpPr>
          <p:nvPr>
            <p:ph type="body" sz="quarter" idx="25" hasCustomPrompt="1"/>
          </p:nvPr>
        </p:nvSpPr>
        <p:spPr>
          <a:xfrm>
            <a:off x="1591081" y="1476375"/>
            <a:ext cx="14427978" cy="7429500"/>
          </a:xfrm>
          <a:prstGeom prst="rect">
            <a:avLst/>
          </a:prstGeom>
        </p:spPr>
        <p:txBody>
          <a:bodyPr anchor="t"/>
          <a:lstStyle>
            <a:lvl1pPr algn="l">
              <a:lnSpc>
                <a:spcPts val="1500"/>
              </a:lnSpc>
              <a:defRPr sz="1051" b="0">
                <a:latin typeface="+mn-lt"/>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Tree>
    <p:extLst>
      <p:ext uri="{BB962C8B-B14F-4D97-AF65-F5344CB8AC3E}">
        <p14:creationId xmlns:p14="http://schemas.microsoft.com/office/powerpoint/2010/main" val="1237914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58BD1B-883E-31ED-D7C6-FBF9A2598502}"/>
              </a:ext>
            </a:extLst>
          </p:cNvPr>
          <p:cNvSpPr>
            <a:spLocks noGrp="1"/>
          </p:cNvSpPr>
          <p:nvPr>
            <p:ph type="sldNum" sz="quarter" idx="12"/>
          </p:nvPr>
        </p:nvSpPr>
        <p:spPr>
          <a:xfrm>
            <a:off x="6823931" y="9431455"/>
            <a:ext cx="3962281" cy="351872"/>
          </a:xfrm>
        </p:spPr>
        <p:txBody>
          <a:bodyPr/>
          <a:lstStyle/>
          <a:p>
            <a:fld id="{5C9A7DF6-5BF3-4F5D-B76E-EB7D638CBFF7}" type="slidenum">
              <a:rPr kumimoji="1" lang="ja-JP" altLang="en-US" smtClean="0"/>
              <a:t>‹#›</a:t>
            </a:fld>
            <a:endParaRPr kumimoji="1" lang="ja-JP" altLang="en-US"/>
          </a:p>
        </p:txBody>
      </p:sp>
      <p:sp>
        <p:nvSpPr>
          <p:cNvPr id="8" name="テキスト プレースホルダー 7">
            <a:extLst>
              <a:ext uri="{FF2B5EF4-FFF2-40B4-BE49-F238E27FC236}">
                <a16:creationId xmlns:a16="http://schemas.microsoft.com/office/drawing/2014/main" id="{355F12A9-C39A-C259-519F-5F49C13257B5}"/>
              </a:ext>
            </a:extLst>
          </p:cNvPr>
          <p:cNvSpPr>
            <a:spLocks noGrp="1"/>
          </p:cNvSpPr>
          <p:nvPr>
            <p:ph type="body" sz="quarter" idx="13" hasCustomPrompt="1"/>
          </p:nvPr>
        </p:nvSpPr>
        <p:spPr>
          <a:xfrm>
            <a:off x="1638726" y="752475"/>
            <a:ext cx="11373215" cy="419100"/>
          </a:xfrm>
          <a:prstGeom prst="rect">
            <a:avLst/>
          </a:prstGeom>
        </p:spPr>
        <p:txBody>
          <a:bodyPr anchor="b"/>
          <a:lstStyle>
            <a:lvl1pPr>
              <a:defRPr sz="2400"/>
            </a:lvl1pPr>
          </a:lstStyle>
          <a:p>
            <a:pPr lvl="0"/>
            <a:r>
              <a:rPr kumimoji="1" lang="ja-JP" altLang="en-US"/>
              <a:t>コラム</a:t>
            </a:r>
          </a:p>
        </p:txBody>
      </p:sp>
      <p:sp>
        <p:nvSpPr>
          <p:cNvPr id="2" name="スクロール: 横 1">
            <a:extLst>
              <a:ext uri="{FF2B5EF4-FFF2-40B4-BE49-F238E27FC236}">
                <a16:creationId xmlns:a16="http://schemas.microsoft.com/office/drawing/2014/main" id="{87CC6AC4-672C-7583-A173-3C84AF7EFC50}"/>
              </a:ext>
            </a:extLst>
          </p:cNvPr>
          <p:cNvSpPr/>
          <p:nvPr userDrawn="1"/>
        </p:nvSpPr>
        <p:spPr>
          <a:xfrm>
            <a:off x="1646516" y="7119082"/>
            <a:ext cx="14340489" cy="1724026"/>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800"/>
          </a:p>
        </p:txBody>
      </p:sp>
      <p:sp>
        <p:nvSpPr>
          <p:cNvPr id="3" name="テキスト プレースホルダー 11">
            <a:extLst>
              <a:ext uri="{FF2B5EF4-FFF2-40B4-BE49-F238E27FC236}">
                <a16:creationId xmlns:a16="http://schemas.microsoft.com/office/drawing/2014/main" id="{B4DC91A2-2CB6-EA72-0525-6E33F0F630EB}"/>
              </a:ext>
            </a:extLst>
          </p:cNvPr>
          <p:cNvSpPr>
            <a:spLocks noGrp="1"/>
          </p:cNvSpPr>
          <p:nvPr>
            <p:ph type="body" sz="quarter" idx="28" hasCustomPrompt="1"/>
          </p:nvPr>
        </p:nvSpPr>
        <p:spPr>
          <a:xfrm>
            <a:off x="2722152" y="4514974"/>
            <a:ext cx="12189219" cy="2405966"/>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4" name="テキスト プレースホルダー 11">
            <a:extLst>
              <a:ext uri="{FF2B5EF4-FFF2-40B4-BE49-F238E27FC236}">
                <a16:creationId xmlns:a16="http://schemas.microsoft.com/office/drawing/2014/main" id="{EA81F46A-EF1A-D071-9EA7-902ED0FA52E8}"/>
              </a:ext>
            </a:extLst>
          </p:cNvPr>
          <p:cNvSpPr>
            <a:spLocks noGrp="1"/>
          </p:cNvSpPr>
          <p:nvPr>
            <p:ph type="body" sz="quarter" idx="29" hasCustomPrompt="1"/>
          </p:nvPr>
        </p:nvSpPr>
        <p:spPr>
          <a:xfrm>
            <a:off x="2722152" y="1730692"/>
            <a:ext cx="12189219" cy="2405966"/>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5" name="テキスト プレースホルダー 11">
            <a:extLst>
              <a:ext uri="{FF2B5EF4-FFF2-40B4-BE49-F238E27FC236}">
                <a16:creationId xmlns:a16="http://schemas.microsoft.com/office/drawing/2014/main" id="{5A81F51D-C391-4E08-6FE3-B03A4B6ABE83}"/>
              </a:ext>
            </a:extLst>
          </p:cNvPr>
          <p:cNvSpPr>
            <a:spLocks noGrp="1"/>
          </p:cNvSpPr>
          <p:nvPr>
            <p:ph type="body" sz="quarter" idx="30" hasCustomPrompt="1"/>
          </p:nvPr>
        </p:nvSpPr>
        <p:spPr>
          <a:xfrm>
            <a:off x="2722152" y="7401902"/>
            <a:ext cx="12189219" cy="1177436"/>
          </a:xfrm>
          <a:prstGeom prst="rect">
            <a:avLst/>
          </a:prstGeom>
        </p:spPr>
        <p:txBody>
          <a:bodyPr anchor="ctr"/>
          <a:lstStyle>
            <a:lvl1pPr algn="l">
              <a:lnSpc>
                <a:spcPts val="1500"/>
              </a:lnSpc>
              <a:defRPr sz="1051" b="0">
                <a:latin typeface="メイリオ" panose="020B0604030504040204" pitchFamily="50" charset="-128"/>
                <a:ea typeface="メイリオ" panose="020B0604030504040204" pitchFamily="50" charset="-128"/>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Tree>
    <p:extLst>
      <p:ext uri="{BB962C8B-B14F-4D97-AF65-F5344CB8AC3E}">
        <p14:creationId xmlns:p14="http://schemas.microsoft.com/office/powerpoint/2010/main" val="53229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B3452A3-F61C-2579-E548-97094E7FF5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1940018"/>
            <a:ext cx="17604000" cy="4519679"/>
          </a:xfrm>
          <a:prstGeom prst="rect">
            <a:avLst/>
          </a:prstGeom>
        </p:spPr>
      </p:pic>
    </p:spTree>
    <p:extLst>
      <p:ext uri="{BB962C8B-B14F-4D97-AF65-F5344CB8AC3E}">
        <p14:creationId xmlns:p14="http://schemas.microsoft.com/office/powerpoint/2010/main" val="7640482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7.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7D7C2144-8BD9-85B0-36ED-92620C6EB65B}"/>
              </a:ext>
            </a:extLst>
          </p:cNvPr>
          <p:cNvSpPr>
            <a:spLocks noGrp="1"/>
          </p:cNvSpPr>
          <p:nvPr>
            <p:ph type="sldNum" sz="quarter" idx="4"/>
          </p:nvPr>
        </p:nvSpPr>
        <p:spPr>
          <a:xfrm>
            <a:off x="6823931" y="9431455"/>
            <a:ext cx="3962281" cy="351872"/>
          </a:xfrm>
          <a:prstGeom prst="rect">
            <a:avLst/>
          </a:prstGeom>
        </p:spPr>
        <p:txBody>
          <a:bodyPr vert="horz" lIns="91440" tIns="45720" rIns="91440" bIns="45720" rtlCol="0" anchor="ctr"/>
          <a:lstStyle>
            <a:lvl1pPr algn="ctr">
              <a:defRPr sz="1200">
                <a:solidFill>
                  <a:schemeClr val="tx1"/>
                </a:solidFill>
              </a:defRPr>
            </a:lvl1pPr>
          </a:lstStyle>
          <a:p>
            <a:fld id="{5C9A7DF6-5BF3-4F5D-B76E-EB7D638CBFF7}" type="slidenum">
              <a:rPr kumimoji="1" lang="ja-JP" altLang="en-US" smtClean="0"/>
              <a:pPr/>
              <a:t>‹#›</a:t>
            </a:fld>
            <a:endParaRPr kumimoji="1" lang="ja-JP" altLang="en-US"/>
          </a:p>
        </p:txBody>
      </p:sp>
      <p:sp>
        <p:nvSpPr>
          <p:cNvPr id="8" name="object 41">
            <a:extLst>
              <a:ext uri="{FF2B5EF4-FFF2-40B4-BE49-F238E27FC236}">
                <a16:creationId xmlns:a16="http://schemas.microsoft.com/office/drawing/2014/main" id="{E7E9C548-8B27-89E6-B7D8-AC6A880773BD}"/>
              </a:ext>
            </a:extLst>
          </p:cNvPr>
          <p:cNvSpPr/>
          <p:nvPr userDrawn="1"/>
        </p:nvSpPr>
        <p:spPr>
          <a:xfrm>
            <a:off x="917916" y="509405"/>
            <a:ext cx="16670941" cy="230419"/>
          </a:xfrm>
          <a:custGeom>
            <a:avLst/>
            <a:gdLst/>
            <a:ahLst/>
            <a:cxnLst/>
            <a:rect l="l" t="t" r="r" b="b"/>
            <a:pathLst>
              <a:path w="7714615">
                <a:moveTo>
                  <a:pt x="0" y="0"/>
                </a:moveTo>
                <a:lnTo>
                  <a:pt x="7714437" y="0"/>
                </a:lnTo>
              </a:path>
            </a:pathLst>
          </a:custGeom>
          <a:ln w="25400">
            <a:solidFill>
              <a:srgbClr val="226BAB"/>
            </a:solidFill>
          </a:ln>
          <a:effectLst>
            <a:outerShdw blurRad="50800" dist="38100" dir="2700000" algn="tl" rotWithShape="0">
              <a:prstClr val="black">
                <a:alpha val="40000"/>
              </a:prstClr>
            </a:outerShdw>
          </a:effectLst>
        </p:spPr>
        <p:txBody>
          <a:bodyPr wrap="square" lIns="0" tIns="0" rIns="0" bIns="0" rtlCol="0"/>
          <a:lstStyle/>
          <a:p>
            <a:endParaRPr sz="1588"/>
          </a:p>
        </p:txBody>
      </p:sp>
      <p:sp>
        <p:nvSpPr>
          <p:cNvPr id="10" name="object 2">
            <a:extLst>
              <a:ext uri="{FF2B5EF4-FFF2-40B4-BE49-F238E27FC236}">
                <a16:creationId xmlns:a16="http://schemas.microsoft.com/office/drawing/2014/main" id="{B6D83B3A-0D22-1AF1-2E1F-129491E06B5B}"/>
              </a:ext>
            </a:extLst>
          </p:cNvPr>
          <p:cNvSpPr/>
          <p:nvPr userDrawn="1"/>
        </p:nvSpPr>
        <p:spPr>
          <a:xfrm>
            <a:off x="0" y="1"/>
            <a:ext cx="540000" cy="522194"/>
          </a:xfrm>
          <a:custGeom>
            <a:avLst/>
            <a:gdLst/>
            <a:ahLst/>
            <a:cxnLst/>
            <a:rect l="l" t="t" r="r" b="b"/>
            <a:pathLst>
              <a:path w="377825" h="433070">
                <a:moveTo>
                  <a:pt x="377698" y="0"/>
                </a:moveTo>
                <a:lnTo>
                  <a:pt x="0" y="0"/>
                </a:lnTo>
                <a:lnTo>
                  <a:pt x="0" y="432930"/>
                </a:lnTo>
                <a:lnTo>
                  <a:pt x="377698" y="432930"/>
                </a:lnTo>
                <a:lnTo>
                  <a:pt x="377698" y="0"/>
                </a:lnTo>
                <a:close/>
              </a:path>
            </a:pathLst>
          </a:custGeom>
          <a:solidFill>
            <a:srgbClr val="226BAB"/>
          </a:solidFill>
        </p:spPr>
        <p:txBody>
          <a:bodyPr wrap="square" lIns="0" tIns="0" rIns="0" bIns="0" rtlCol="0"/>
          <a:lstStyle/>
          <a:p>
            <a:endParaRPr sz="1588"/>
          </a:p>
        </p:txBody>
      </p:sp>
      <p:sp>
        <p:nvSpPr>
          <p:cNvPr id="11" name="object 3">
            <a:extLst>
              <a:ext uri="{FF2B5EF4-FFF2-40B4-BE49-F238E27FC236}">
                <a16:creationId xmlns:a16="http://schemas.microsoft.com/office/drawing/2014/main" id="{4264512B-F8C3-CEE7-8610-91D8FC6AF8D4}"/>
              </a:ext>
            </a:extLst>
          </p:cNvPr>
          <p:cNvSpPr/>
          <p:nvPr userDrawn="1"/>
        </p:nvSpPr>
        <p:spPr>
          <a:xfrm>
            <a:off x="1" y="726926"/>
            <a:ext cx="540000" cy="620246"/>
          </a:xfrm>
          <a:custGeom>
            <a:avLst/>
            <a:gdLst/>
            <a:ahLst/>
            <a:cxnLst/>
            <a:rect l="l" t="t" r="r" b="b"/>
            <a:pathLst>
              <a:path w="405130" h="702944">
                <a:moveTo>
                  <a:pt x="397573" y="0"/>
                </a:moveTo>
                <a:lnTo>
                  <a:pt x="7150" y="0"/>
                </a:lnTo>
                <a:lnTo>
                  <a:pt x="0" y="7162"/>
                </a:lnTo>
                <a:lnTo>
                  <a:pt x="0" y="695731"/>
                </a:lnTo>
                <a:lnTo>
                  <a:pt x="7150" y="702881"/>
                </a:lnTo>
                <a:lnTo>
                  <a:pt x="388747" y="702881"/>
                </a:lnTo>
                <a:lnTo>
                  <a:pt x="397573" y="702881"/>
                </a:lnTo>
                <a:lnTo>
                  <a:pt x="404723" y="695731"/>
                </a:lnTo>
                <a:lnTo>
                  <a:pt x="404723" y="7162"/>
                </a:lnTo>
                <a:lnTo>
                  <a:pt x="397573" y="0"/>
                </a:lnTo>
                <a:close/>
              </a:path>
            </a:pathLst>
          </a:custGeom>
          <a:solidFill>
            <a:srgbClr val="226BAB"/>
          </a:solidFill>
        </p:spPr>
        <p:txBody>
          <a:bodyPr vert="vert" wrap="square" lIns="0" tIns="0" rIns="0" bIns="0" rtlCol="0"/>
          <a:lstStyle/>
          <a:p>
            <a:pPr algn="ctr"/>
            <a:endParaRPr sz="1100">
              <a:solidFill>
                <a:schemeClr val="bg1"/>
              </a:solidFill>
              <a:latin typeface="メイリオ" panose="020B0604030504040204" pitchFamily="50" charset="-128"/>
              <a:ea typeface="メイリオ" panose="020B0604030504040204" pitchFamily="50" charset="-128"/>
            </a:endParaRPr>
          </a:p>
        </p:txBody>
      </p:sp>
      <p:grpSp>
        <p:nvGrpSpPr>
          <p:cNvPr id="16" name="object 8">
            <a:extLst>
              <a:ext uri="{FF2B5EF4-FFF2-40B4-BE49-F238E27FC236}">
                <a16:creationId xmlns:a16="http://schemas.microsoft.com/office/drawing/2014/main" id="{A555494A-2678-7F41-D2BA-D82A2FA71067}"/>
              </a:ext>
            </a:extLst>
          </p:cNvPr>
          <p:cNvGrpSpPr/>
          <p:nvPr userDrawn="1"/>
        </p:nvGrpSpPr>
        <p:grpSpPr>
          <a:xfrm>
            <a:off x="1600539" y="1946361"/>
            <a:ext cx="14409067" cy="42754"/>
            <a:chOff x="954307" y="1904415"/>
            <a:chExt cx="6159500" cy="15563"/>
          </a:xfrm>
        </p:grpSpPr>
        <p:sp>
          <p:nvSpPr>
            <p:cNvPr id="17" name="object 9">
              <a:extLst>
                <a:ext uri="{FF2B5EF4-FFF2-40B4-BE49-F238E27FC236}">
                  <a16:creationId xmlns:a16="http://schemas.microsoft.com/office/drawing/2014/main" id="{0AFB6ED0-300B-B850-480C-80E58F1DBDFE}"/>
                </a:ext>
              </a:extLst>
            </p:cNvPr>
            <p:cNvSpPr/>
            <p:nvPr/>
          </p:nvSpPr>
          <p:spPr>
            <a:xfrm>
              <a:off x="954307" y="1904415"/>
              <a:ext cx="6159500" cy="0"/>
            </a:xfrm>
            <a:custGeom>
              <a:avLst/>
              <a:gdLst/>
              <a:ahLst/>
              <a:cxnLst/>
              <a:rect l="l" t="t" r="r" b="b"/>
              <a:pathLst>
                <a:path w="6159500">
                  <a:moveTo>
                    <a:pt x="0" y="0"/>
                  </a:moveTo>
                  <a:lnTo>
                    <a:pt x="6159055" y="0"/>
                  </a:lnTo>
                </a:path>
              </a:pathLst>
            </a:custGeom>
            <a:ln w="12700">
              <a:solidFill>
                <a:srgbClr val="226BAB"/>
              </a:solidFill>
            </a:ln>
          </p:spPr>
          <p:txBody>
            <a:bodyPr wrap="square" lIns="0" tIns="0" rIns="0" bIns="0" rtlCol="0"/>
            <a:lstStyle/>
            <a:p>
              <a:endParaRPr sz="1588"/>
            </a:p>
          </p:txBody>
        </p:sp>
        <p:sp>
          <p:nvSpPr>
            <p:cNvPr id="18" name="object 10">
              <a:extLst>
                <a:ext uri="{FF2B5EF4-FFF2-40B4-BE49-F238E27FC236}">
                  <a16:creationId xmlns:a16="http://schemas.microsoft.com/office/drawing/2014/main" id="{F33E9803-779A-8C8D-C3B0-6485B3B68BEE}"/>
                </a:ext>
              </a:extLst>
            </p:cNvPr>
            <p:cNvSpPr/>
            <p:nvPr/>
          </p:nvSpPr>
          <p:spPr>
            <a:xfrm>
              <a:off x="954307" y="1919978"/>
              <a:ext cx="6159500" cy="0"/>
            </a:xfrm>
            <a:custGeom>
              <a:avLst/>
              <a:gdLst/>
              <a:ahLst/>
              <a:cxnLst/>
              <a:rect l="l" t="t" r="r" b="b"/>
              <a:pathLst>
                <a:path w="6159500">
                  <a:moveTo>
                    <a:pt x="0" y="0"/>
                  </a:moveTo>
                  <a:lnTo>
                    <a:pt x="6159055" y="0"/>
                  </a:lnTo>
                </a:path>
              </a:pathLst>
            </a:custGeom>
            <a:ln w="12700">
              <a:solidFill>
                <a:srgbClr val="226BAB"/>
              </a:solidFill>
            </a:ln>
          </p:spPr>
          <p:txBody>
            <a:bodyPr wrap="square" lIns="0" tIns="0" rIns="0" bIns="0" rtlCol="0"/>
            <a:lstStyle/>
            <a:p>
              <a:endParaRPr sz="1588"/>
            </a:p>
          </p:txBody>
        </p:sp>
      </p:grpSp>
      <p:sp>
        <p:nvSpPr>
          <p:cNvPr id="19" name="object 11">
            <a:extLst>
              <a:ext uri="{FF2B5EF4-FFF2-40B4-BE49-F238E27FC236}">
                <a16:creationId xmlns:a16="http://schemas.microsoft.com/office/drawing/2014/main" id="{F3E0B39F-DD36-BE60-F7A5-9FA62275B6EB}"/>
              </a:ext>
            </a:extLst>
          </p:cNvPr>
          <p:cNvSpPr/>
          <p:nvPr userDrawn="1"/>
        </p:nvSpPr>
        <p:spPr>
          <a:xfrm>
            <a:off x="1600539" y="9292082"/>
            <a:ext cx="14409067" cy="45719"/>
          </a:xfrm>
          <a:custGeom>
            <a:avLst/>
            <a:gdLst/>
            <a:ahLst/>
            <a:cxnLst/>
            <a:rect l="l" t="t" r="r" b="b"/>
            <a:pathLst>
              <a:path w="6167755">
                <a:moveTo>
                  <a:pt x="0" y="0"/>
                </a:moveTo>
                <a:lnTo>
                  <a:pt x="6167450" y="0"/>
                </a:lnTo>
              </a:path>
            </a:pathLst>
          </a:custGeom>
          <a:ln w="12700">
            <a:solidFill>
              <a:srgbClr val="222222"/>
            </a:solidFill>
          </a:ln>
        </p:spPr>
        <p:txBody>
          <a:bodyPr wrap="square" lIns="0" tIns="0" rIns="0" bIns="0" rtlCol="0"/>
          <a:lstStyle/>
          <a:p>
            <a:endParaRPr sz="1588"/>
          </a:p>
        </p:txBody>
      </p:sp>
      <p:sp>
        <p:nvSpPr>
          <p:cNvPr id="31" name="object 39">
            <a:extLst>
              <a:ext uri="{FF2B5EF4-FFF2-40B4-BE49-F238E27FC236}">
                <a16:creationId xmlns:a16="http://schemas.microsoft.com/office/drawing/2014/main" id="{628C3435-70FD-8CD9-302A-8425A4E96801}"/>
              </a:ext>
            </a:extLst>
          </p:cNvPr>
          <p:cNvSpPr txBox="1"/>
          <p:nvPr userDrawn="1"/>
        </p:nvSpPr>
        <p:spPr>
          <a:xfrm>
            <a:off x="13022759" y="7785828"/>
            <a:ext cx="966832" cy="205139"/>
          </a:xfrm>
          <a:prstGeom prst="rect">
            <a:avLst/>
          </a:prstGeom>
        </p:spPr>
        <p:txBody>
          <a:bodyPr vert="horz" wrap="square" lIns="0" tIns="11206" rIns="0" bIns="0" rtlCol="0">
            <a:spAutoFit/>
          </a:bodyPr>
          <a:lstStyle/>
          <a:p>
            <a:pPr marL="11206">
              <a:spcBef>
                <a:spcPts val="88"/>
              </a:spcBef>
            </a:pPr>
            <a:r>
              <a:rPr sz="1235" b="1" spc="199">
                <a:solidFill>
                  <a:srgbClr val="FFFFFF"/>
                </a:solidFill>
                <a:latin typeface="HiraginoSans-W5"/>
                <a:cs typeface="HiraginoSans-W5"/>
              </a:rPr>
              <a:t>図</a:t>
            </a:r>
            <a:r>
              <a:rPr sz="1235" spc="67">
                <a:solidFill>
                  <a:srgbClr val="FFFFFF"/>
                </a:solidFill>
                <a:latin typeface="AppleGothic"/>
                <a:cs typeface="AppleGothic"/>
              </a:rPr>
              <a:t>❸</a:t>
            </a:r>
            <a:endParaRPr sz="1235">
              <a:latin typeface="AppleGothic"/>
              <a:cs typeface="AppleGothic"/>
            </a:endParaRPr>
          </a:p>
        </p:txBody>
      </p:sp>
      <p:sp>
        <p:nvSpPr>
          <p:cNvPr id="33" name="object 49">
            <a:extLst>
              <a:ext uri="{FF2B5EF4-FFF2-40B4-BE49-F238E27FC236}">
                <a16:creationId xmlns:a16="http://schemas.microsoft.com/office/drawing/2014/main" id="{8BCA607A-B46E-1CD3-041A-9585231D9365}"/>
              </a:ext>
            </a:extLst>
          </p:cNvPr>
          <p:cNvSpPr/>
          <p:nvPr userDrawn="1"/>
        </p:nvSpPr>
        <p:spPr>
          <a:xfrm>
            <a:off x="1" y="1665998"/>
            <a:ext cx="540000" cy="5220260"/>
          </a:xfrm>
          <a:custGeom>
            <a:avLst/>
            <a:gdLst/>
            <a:ahLst/>
            <a:cxnLst/>
            <a:rect l="l" t="t" r="r" b="b"/>
            <a:pathLst>
              <a:path w="416559" h="5916295">
                <a:moveTo>
                  <a:pt x="410019" y="0"/>
                </a:moveTo>
                <a:lnTo>
                  <a:pt x="6286" y="0"/>
                </a:lnTo>
                <a:lnTo>
                  <a:pt x="0" y="6286"/>
                </a:lnTo>
                <a:lnTo>
                  <a:pt x="0" y="5909843"/>
                </a:lnTo>
                <a:lnTo>
                  <a:pt x="6286" y="5916142"/>
                </a:lnTo>
                <a:lnTo>
                  <a:pt x="402259" y="5916142"/>
                </a:lnTo>
                <a:lnTo>
                  <a:pt x="410019" y="5916142"/>
                </a:lnTo>
                <a:lnTo>
                  <a:pt x="416318" y="5909843"/>
                </a:lnTo>
                <a:lnTo>
                  <a:pt x="416318" y="6286"/>
                </a:lnTo>
                <a:lnTo>
                  <a:pt x="410019" y="0"/>
                </a:lnTo>
                <a:close/>
              </a:path>
            </a:pathLst>
          </a:custGeom>
          <a:solidFill>
            <a:srgbClr val="B2B3B5"/>
          </a:solidFill>
        </p:spPr>
        <p:txBody>
          <a:bodyPr wrap="square" lIns="0" tIns="0" rIns="0" bIns="0" rtlCol="0"/>
          <a:lstStyle/>
          <a:p>
            <a:endParaRPr sz="1588"/>
          </a:p>
        </p:txBody>
      </p:sp>
      <p:sp>
        <p:nvSpPr>
          <p:cNvPr id="34" name="object 50">
            <a:extLst>
              <a:ext uri="{FF2B5EF4-FFF2-40B4-BE49-F238E27FC236}">
                <a16:creationId xmlns:a16="http://schemas.microsoft.com/office/drawing/2014/main" id="{406780EB-E59F-4514-29E3-B054E7FB647C}"/>
              </a:ext>
            </a:extLst>
          </p:cNvPr>
          <p:cNvSpPr/>
          <p:nvPr userDrawn="1"/>
        </p:nvSpPr>
        <p:spPr>
          <a:xfrm>
            <a:off x="1654302" y="1286510"/>
            <a:ext cx="11368456" cy="163474"/>
          </a:xfrm>
          <a:custGeom>
            <a:avLst/>
            <a:gdLst/>
            <a:ahLst/>
            <a:cxnLst/>
            <a:rect l="l" t="t" r="r" b="b"/>
            <a:pathLst>
              <a:path w="3078479">
                <a:moveTo>
                  <a:pt x="0" y="0"/>
                </a:moveTo>
                <a:lnTo>
                  <a:pt x="3078416" y="0"/>
                </a:lnTo>
              </a:path>
            </a:pathLst>
          </a:custGeom>
          <a:ln w="76200">
            <a:solidFill>
              <a:srgbClr val="B2B3B5"/>
            </a:solidFill>
          </a:ln>
        </p:spPr>
        <p:txBody>
          <a:bodyPr wrap="square" lIns="0" tIns="0" rIns="0" bIns="0" rtlCol="0"/>
          <a:lstStyle/>
          <a:p>
            <a:endParaRPr sz="1588"/>
          </a:p>
        </p:txBody>
      </p:sp>
      <p:grpSp>
        <p:nvGrpSpPr>
          <p:cNvPr id="2" name="object 4">
            <a:extLst>
              <a:ext uri="{FF2B5EF4-FFF2-40B4-BE49-F238E27FC236}">
                <a16:creationId xmlns:a16="http://schemas.microsoft.com/office/drawing/2014/main" id="{C7F33B71-BDA7-32C2-A003-F409B15D3638}"/>
              </a:ext>
            </a:extLst>
          </p:cNvPr>
          <p:cNvGrpSpPr/>
          <p:nvPr userDrawn="1"/>
        </p:nvGrpSpPr>
        <p:grpSpPr>
          <a:xfrm>
            <a:off x="1654307" y="1411897"/>
            <a:ext cx="555497" cy="539117"/>
            <a:chOff x="951527" y="1545770"/>
            <a:chExt cx="330835" cy="331470"/>
          </a:xfrm>
        </p:grpSpPr>
        <p:sp>
          <p:nvSpPr>
            <p:cNvPr id="3" name="object 5">
              <a:extLst>
                <a:ext uri="{FF2B5EF4-FFF2-40B4-BE49-F238E27FC236}">
                  <a16:creationId xmlns:a16="http://schemas.microsoft.com/office/drawing/2014/main" id="{D1FF12D8-8E0B-7E4A-F048-34002CF78CEF}"/>
                </a:ext>
              </a:extLst>
            </p:cNvPr>
            <p:cNvSpPr/>
            <p:nvPr/>
          </p:nvSpPr>
          <p:spPr>
            <a:xfrm>
              <a:off x="975258" y="1569795"/>
              <a:ext cx="307340" cy="307340"/>
            </a:xfrm>
            <a:custGeom>
              <a:avLst/>
              <a:gdLst/>
              <a:ahLst/>
              <a:cxnLst/>
              <a:rect l="l" t="t" r="r" b="b"/>
              <a:pathLst>
                <a:path w="307340" h="307339">
                  <a:moveTo>
                    <a:pt x="307073" y="0"/>
                  </a:moveTo>
                  <a:lnTo>
                    <a:pt x="0" y="0"/>
                  </a:lnTo>
                  <a:lnTo>
                    <a:pt x="0" y="283057"/>
                  </a:lnTo>
                  <a:lnTo>
                    <a:pt x="0" y="307073"/>
                  </a:lnTo>
                  <a:lnTo>
                    <a:pt x="307073" y="307073"/>
                  </a:lnTo>
                  <a:lnTo>
                    <a:pt x="307073" y="283057"/>
                  </a:lnTo>
                  <a:lnTo>
                    <a:pt x="307073" y="0"/>
                  </a:lnTo>
                  <a:close/>
                </a:path>
              </a:pathLst>
            </a:custGeom>
            <a:solidFill>
              <a:srgbClr val="D3D5D6"/>
            </a:solidFill>
          </p:spPr>
          <p:txBody>
            <a:bodyPr wrap="square" lIns="0" tIns="0" rIns="0" bIns="0" rtlCol="0"/>
            <a:lstStyle/>
            <a:p>
              <a:endParaRPr sz="1588"/>
            </a:p>
          </p:txBody>
        </p:sp>
        <p:sp>
          <p:nvSpPr>
            <p:cNvPr id="4" name="object 6">
              <a:extLst>
                <a:ext uri="{FF2B5EF4-FFF2-40B4-BE49-F238E27FC236}">
                  <a16:creationId xmlns:a16="http://schemas.microsoft.com/office/drawing/2014/main" id="{829C727A-014F-72DC-57F9-501EBA279616}"/>
                </a:ext>
              </a:extLst>
            </p:cNvPr>
            <p:cNvSpPr/>
            <p:nvPr/>
          </p:nvSpPr>
          <p:spPr>
            <a:xfrm>
              <a:off x="951527" y="1545770"/>
              <a:ext cx="307340" cy="307340"/>
            </a:xfrm>
            <a:custGeom>
              <a:avLst/>
              <a:gdLst/>
              <a:ahLst/>
              <a:cxnLst/>
              <a:rect l="l" t="t" r="r" b="b"/>
              <a:pathLst>
                <a:path w="307340" h="307339">
                  <a:moveTo>
                    <a:pt x="303479" y="0"/>
                  </a:moveTo>
                  <a:lnTo>
                    <a:pt x="3594" y="0"/>
                  </a:lnTo>
                  <a:lnTo>
                    <a:pt x="0" y="3594"/>
                  </a:lnTo>
                  <a:lnTo>
                    <a:pt x="0" y="303479"/>
                  </a:lnTo>
                  <a:lnTo>
                    <a:pt x="3594" y="307073"/>
                  </a:lnTo>
                  <a:lnTo>
                    <a:pt x="299046" y="307073"/>
                  </a:lnTo>
                  <a:lnTo>
                    <a:pt x="303479" y="307073"/>
                  </a:lnTo>
                  <a:lnTo>
                    <a:pt x="307073" y="303479"/>
                  </a:lnTo>
                  <a:lnTo>
                    <a:pt x="307073" y="3594"/>
                  </a:lnTo>
                  <a:lnTo>
                    <a:pt x="303479" y="0"/>
                  </a:lnTo>
                  <a:close/>
                </a:path>
              </a:pathLst>
            </a:custGeom>
            <a:solidFill>
              <a:srgbClr val="226BAC"/>
            </a:solidFill>
          </p:spPr>
          <p:txBody>
            <a:bodyPr wrap="square" lIns="0" tIns="0" rIns="0" bIns="0" rtlCol="0"/>
            <a:lstStyle/>
            <a:p>
              <a:endParaRPr sz="1588"/>
            </a:p>
          </p:txBody>
        </p:sp>
      </p:grpSp>
      <p:sp>
        <p:nvSpPr>
          <p:cNvPr id="5" name="object 40">
            <a:extLst>
              <a:ext uri="{FF2B5EF4-FFF2-40B4-BE49-F238E27FC236}">
                <a16:creationId xmlns:a16="http://schemas.microsoft.com/office/drawing/2014/main" id="{4402FB23-9654-15BB-FFBF-FA8D8634EC70}"/>
              </a:ext>
            </a:extLst>
          </p:cNvPr>
          <p:cNvSpPr txBox="1"/>
          <p:nvPr userDrawn="1"/>
        </p:nvSpPr>
        <p:spPr>
          <a:xfrm>
            <a:off x="1027412" y="187798"/>
            <a:ext cx="15983765" cy="220912"/>
          </a:xfrm>
          <a:prstGeom prst="rect">
            <a:avLst/>
          </a:prstGeom>
        </p:spPr>
        <p:txBody>
          <a:bodyPr vert="horz" wrap="square" lIns="0" tIns="11206" rIns="0" bIns="0" rtlCol="0">
            <a:spAutoFit/>
          </a:bodyPr>
          <a:lstStyle/>
          <a:p>
            <a:pPr marL="11206">
              <a:lnSpc>
                <a:spcPts val="1500"/>
              </a:lnSpc>
            </a:pPr>
            <a:r>
              <a:rPr lang="ja-JP" altLang="en-US" sz="16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6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26841351"/>
      </p:ext>
    </p:extLst>
  </p:cSld>
  <p:clrMap bg1="lt1" tx1="dk1" bg2="lt2" tx2="dk2" accent1="accent1" accent2="accent2" accent3="accent3" accent4="accent4" accent5="accent5" accent6="accent6" hlink="hlink" folHlink="folHlink"/>
  <p:sldLayoutIdLst>
    <p:sldLayoutId id="2147483724" r:id="rId1"/>
    <p:sldLayoutId id="2147483685" r:id="rId2"/>
    <p:sldLayoutId id="2147483699" r:id="rId3"/>
    <p:sldLayoutId id="2147483700" r:id="rId4"/>
    <p:sldLayoutId id="2147483704" r:id="rId5"/>
    <p:sldLayoutId id="2147483710" r:id="rId6"/>
  </p:sldLayoutIdLst>
  <p:hf hdr="0" dt="0"/>
  <p:txStyles>
    <p:titleStyle>
      <a:lvl1pPr algn="l" defTabSz="914354" rtl="0" eaLnBrk="1" latinLnBrk="0" hangingPunct="1">
        <a:lnSpc>
          <a:spcPct val="90000"/>
        </a:lnSpc>
        <a:spcBef>
          <a:spcPct val="0"/>
        </a:spcBef>
        <a:buNone/>
        <a:defRPr kumimoji="1" sz="2400" b="1"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3"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7D7C2144-8BD9-85B0-36ED-92620C6EB65B}"/>
              </a:ext>
            </a:extLst>
          </p:cNvPr>
          <p:cNvSpPr>
            <a:spLocks noGrp="1"/>
          </p:cNvSpPr>
          <p:nvPr>
            <p:ph type="sldNum" sz="quarter" idx="4"/>
          </p:nvPr>
        </p:nvSpPr>
        <p:spPr>
          <a:xfrm>
            <a:off x="6823931" y="9431455"/>
            <a:ext cx="3962281" cy="351872"/>
          </a:xfrm>
          <a:prstGeom prst="rect">
            <a:avLst/>
          </a:prstGeom>
        </p:spPr>
        <p:txBody>
          <a:bodyPr vert="horz" lIns="91440" tIns="45720" rIns="91440" bIns="45720" rtlCol="0" anchor="ctr"/>
          <a:lstStyle>
            <a:lvl1pPr algn="ctr">
              <a:defRPr sz="1200">
                <a:solidFill>
                  <a:schemeClr val="tx1"/>
                </a:solidFill>
              </a:defRPr>
            </a:lvl1pPr>
          </a:lstStyle>
          <a:p>
            <a:fld id="{5C9A7DF6-5BF3-4F5D-B76E-EB7D638CBFF7}" type="slidenum">
              <a:rPr kumimoji="1" lang="ja-JP" altLang="en-US" smtClean="0"/>
              <a:pPr/>
              <a:t>‹#›</a:t>
            </a:fld>
            <a:endParaRPr kumimoji="1" lang="ja-JP" altLang="en-US"/>
          </a:p>
        </p:txBody>
      </p:sp>
      <p:sp>
        <p:nvSpPr>
          <p:cNvPr id="8" name="object 41">
            <a:extLst>
              <a:ext uri="{FF2B5EF4-FFF2-40B4-BE49-F238E27FC236}">
                <a16:creationId xmlns:a16="http://schemas.microsoft.com/office/drawing/2014/main" id="{E7E9C548-8B27-89E6-B7D8-AC6A880773BD}"/>
              </a:ext>
            </a:extLst>
          </p:cNvPr>
          <p:cNvSpPr/>
          <p:nvPr userDrawn="1"/>
        </p:nvSpPr>
        <p:spPr>
          <a:xfrm>
            <a:off x="917916" y="509405"/>
            <a:ext cx="16670941" cy="230419"/>
          </a:xfrm>
          <a:custGeom>
            <a:avLst/>
            <a:gdLst/>
            <a:ahLst/>
            <a:cxnLst/>
            <a:rect l="l" t="t" r="r" b="b"/>
            <a:pathLst>
              <a:path w="7714615">
                <a:moveTo>
                  <a:pt x="0" y="0"/>
                </a:moveTo>
                <a:lnTo>
                  <a:pt x="7714437" y="0"/>
                </a:lnTo>
              </a:path>
            </a:pathLst>
          </a:custGeom>
          <a:ln w="25400">
            <a:solidFill>
              <a:srgbClr val="226BAB"/>
            </a:solidFill>
          </a:ln>
          <a:effectLst>
            <a:outerShdw blurRad="50800" dist="38100" dir="2700000" algn="tl" rotWithShape="0">
              <a:prstClr val="black">
                <a:alpha val="40000"/>
              </a:prstClr>
            </a:outerShdw>
          </a:effectLst>
        </p:spPr>
        <p:txBody>
          <a:bodyPr wrap="square" lIns="0" tIns="0" rIns="0" bIns="0" rtlCol="0"/>
          <a:lstStyle/>
          <a:p>
            <a:endParaRPr sz="1588"/>
          </a:p>
        </p:txBody>
      </p:sp>
      <p:sp>
        <p:nvSpPr>
          <p:cNvPr id="10" name="object 2">
            <a:extLst>
              <a:ext uri="{FF2B5EF4-FFF2-40B4-BE49-F238E27FC236}">
                <a16:creationId xmlns:a16="http://schemas.microsoft.com/office/drawing/2014/main" id="{B6D83B3A-0D22-1AF1-2E1F-129491E06B5B}"/>
              </a:ext>
            </a:extLst>
          </p:cNvPr>
          <p:cNvSpPr/>
          <p:nvPr userDrawn="1"/>
        </p:nvSpPr>
        <p:spPr>
          <a:xfrm>
            <a:off x="0" y="1"/>
            <a:ext cx="540000" cy="522194"/>
          </a:xfrm>
          <a:custGeom>
            <a:avLst/>
            <a:gdLst/>
            <a:ahLst/>
            <a:cxnLst/>
            <a:rect l="l" t="t" r="r" b="b"/>
            <a:pathLst>
              <a:path w="377825" h="433070">
                <a:moveTo>
                  <a:pt x="377698" y="0"/>
                </a:moveTo>
                <a:lnTo>
                  <a:pt x="0" y="0"/>
                </a:lnTo>
                <a:lnTo>
                  <a:pt x="0" y="432930"/>
                </a:lnTo>
                <a:lnTo>
                  <a:pt x="377698" y="432930"/>
                </a:lnTo>
                <a:lnTo>
                  <a:pt x="377698" y="0"/>
                </a:lnTo>
                <a:close/>
              </a:path>
            </a:pathLst>
          </a:custGeom>
          <a:solidFill>
            <a:srgbClr val="226BAB"/>
          </a:solidFill>
        </p:spPr>
        <p:txBody>
          <a:bodyPr wrap="square" lIns="0" tIns="0" rIns="0" bIns="0" rtlCol="0"/>
          <a:lstStyle/>
          <a:p>
            <a:endParaRPr sz="1588"/>
          </a:p>
        </p:txBody>
      </p:sp>
      <p:sp>
        <p:nvSpPr>
          <p:cNvPr id="11" name="object 3">
            <a:extLst>
              <a:ext uri="{FF2B5EF4-FFF2-40B4-BE49-F238E27FC236}">
                <a16:creationId xmlns:a16="http://schemas.microsoft.com/office/drawing/2014/main" id="{4264512B-F8C3-CEE7-8610-91D8FC6AF8D4}"/>
              </a:ext>
            </a:extLst>
          </p:cNvPr>
          <p:cNvSpPr/>
          <p:nvPr userDrawn="1"/>
        </p:nvSpPr>
        <p:spPr>
          <a:xfrm>
            <a:off x="1" y="726926"/>
            <a:ext cx="540000" cy="620246"/>
          </a:xfrm>
          <a:custGeom>
            <a:avLst/>
            <a:gdLst/>
            <a:ahLst/>
            <a:cxnLst/>
            <a:rect l="l" t="t" r="r" b="b"/>
            <a:pathLst>
              <a:path w="405130" h="702944">
                <a:moveTo>
                  <a:pt x="397573" y="0"/>
                </a:moveTo>
                <a:lnTo>
                  <a:pt x="7150" y="0"/>
                </a:lnTo>
                <a:lnTo>
                  <a:pt x="0" y="7162"/>
                </a:lnTo>
                <a:lnTo>
                  <a:pt x="0" y="695731"/>
                </a:lnTo>
                <a:lnTo>
                  <a:pt x="7150" y="702881"/>
                </a:lnTo>
                <a:lnTo>
                  <a:pt x="388747" y="702881"/>
                </a:lnTo>
                <a:lnTo>
                  <a:pt x="397573" y="702881"/>
                </a:lnTo>
                <a:lnTo>
                  <a:pt x="404723" y="695731"/>
                </a:lnTo>
                <a:lnTo>
                  <a:pt x="404723" y="7162"/>
                </a:lnTo>
                <a:lnTo>
                  <a:pt x="397573" y="0"/>
                </a:lnTo>
                <a:close/>
              </a:path>
            </a:pathLst>
          </a:custGeom>
          <a:solidFill>
            <a:srgbClr val="226BAB"/>
          </a:solidFill>
        </p:spPr>
        <p:txBody>
          <a:bodyPr vert="vert" wrap="square" lIns="0" tIns="0" rIns="0" bIns="0" rtlCol="0"/>
          <a:lstStyle/>
          <a:p>
            <a:pPr algn="ctr"/>
            <a:endParaRPr sz="1100">
              <a:solidFill>
                <a:schemeClr val="bg1"/>
              </a:solidFill>
              <a:latin typeface="メイリオ" panose="020B0604030504040204" pitchFamily="50" charset="-128"/>
              <a:ea typeface="メイリオ" panose="020B0604030504040204" pitchFamily="50" charset="-128"/>
            </a:endParaRPr>
          </a:p>
        </p:txBody>
      </p:sp>
      <p:sp>
        <p:nvSpPr>
          <p:cNvPr id="19" name="object 11">
            <a:extLst>
              <a:ext uri="{FF2B5EF4-FFF2-40B4-BE49-F238E27FC236}">
                <a16:creationId xmlns:a16="http://schemas.microsoft.com/office/drawing/2014/main" id="{F3E0B39F-DD36-BE60-F7A5-9FA62275B6EB}"/>
              </a:ext>
            </a:extLst>
          </p:cNvPr>
          <p:cNvSpPr/>
          <p:nvPr userDrawn="1"/>
        </p:nvSpPr>
        <p:spPr>
          <a:xfrm>
            <a:off x="1600539" y="9292082"/>
            <a:ext cx="14409067" cy="45719"/>
          </a:xfrm>
          <a:custGeom>
            <a:avLst/>
            <a:gdLst/>
            <a:ahLst/>
            <a:cxnLst/>
            <a:rect l="l" t="t" r="r" b="b"/>
            <a:pathLst>
              <a:path w="6167755">
                <a:moveTo>
                  <a:pt x="0" y="0"/>
                </a:moveTo>
                <a:lnTo>
                  <a:pt x="6167450" y="0"/>
                </a:lnTo>
              </a:path>
            </a:pathLst>
          </a:custGeom>
          <a:ln w="12700">
            <a:solidFill>
              <a:srgbClr val="222222"/>
            </a:solidFill>
          </a:ln>
        </p:spPr>
        <p:txBody>
          <a:bodyPr wrap="square" lIns="0" tIns="0" rIns="0" bIns="0" rtlCol="0"/>
          <a:lstStyle/>
          <a:p>
            <a:endParaRPr sz="1588"/>
          </a:p>
        </p:txBody>
      </p:sp>
      <p:sp>
        <p:nvSpPr>
          <p:cNvPr id="31" name="object 39">
            <a:extLst>
              <a:ext uri="{FF2B5EF4-FFF2-40B4-BE49-F238E27FC236}">
                <a16:creationId xmlns:a16="http://schemas.microsoft.com/office/drawing/2014/main" id="{628C3435-70FD-8CD9-302A-8425A4E96801}"/>
              </a:ext>
            </a:extLst>
          </p:cNvPr>
          <p:cNvSpPr txBox="1"/>
          <p:nvPr userDrawn="1"/>
        </p:nvSpPr>
        <p:spPr>
          <a:xfrm>
            <a:off x="13022759" y="7785828"/>
            <a:ext cx="966832" cy="205139"/>
          </a:xfrm>
          <a:prstGeom prst="rect">
            <a:avLst/>
          </a:prstGeom>
        </p:spPr>
        <p:txBody>
          <a:bodyPr vert="horz" wrap="square" lIns="0" tIns="11206" rIns="0" bIns="0" rtlCol="0">
            <a:spAutoFit/>
          </a:bodyPr>
          <a:lstStyle/>
          <a:p>
            <a:pPr marL="11206">
              <a:spcBef>
                <a:spcPts val="88"/>
              </a:spcBef>
            </a:pPr>
            <a:r>
              <a:rPr sz="1235" b="1" spc="199">
                <a:solidFill>
                  <a:srgbClr val="FFFFFF"/>
                </a:solidFill>
                <a:latin typeface="HiraginoSans-W5"/>
                <a:cs typeface="HiraginoSans-W5"/>
              </a:rPr>
              <a:t>図</a:t>
            </a:r>
            <a:r>
              <a:rPr sz="1235" spc="67">
                <a:solidFill>
                  <a:srgbClr val="FFFFFF"/>
                </a:solidFill>
                <a:latin typeface="AppleGothic"/>
                <a:cs typeface="AppleGothic"/>
              </a:rPr>
              <a:t>❸</a:t>
            </a:r>
            <a:endParaRPr sz="1235">
              <a:latin typeface="AppleGothic"/>
              <a:cs typeface="AppleGothic"/>
            </a:endParaRPr>
          </a:p>
        </p:txBody>
      </p:sp>
      <p:sp>
        <p:nvSpPr>
          <p:cNvPr id="33" name="object 49">
            <a:extLst>
              <a:ext uri="{FF2B5EF4-FFF2-40B4-BE49-F238E27FC236}">
                <a16:creationId xmlns:a16="http://schemas.microsoft.com/office/drawing/2014/main" id="{8BCA607A-B46E-1CD3-041A-9585231D9365}"/>
              </a:ext>
            </a:extLst>
          </p:cNvPr>
          <p:cNvSpPr/>
          <p:nvPr userDrawn="1"/>
        </p:nvSpPr>
        <p:spPr>
          <a:xfrm>
            <a:off x="1" y="1665998"/>
            <a:ext cx="540000" cy="5220260"/>
          </a:xfrm>
          <a:custGeom>
            <a:avLst/>
            <a:gdLst/>
            <a:ahLst/>
            <a:cxnLst/>
            <a:rect l="l" t="t" r="r" b="b"/>
            <a:pathLst>
              <a:path w="416559" h="5916295">
                <a:moveTo>
                  <a:pt x="410019" y="0"/>
                </a:moveTo>
                <a:lnTo>
                  <a:pt x="6286" y="0"/>
                </a:lnTo>
                <a:lnTo>
                  <a:pt x="0" y="6286"/>
                </a:lnTo>
                <a:lnTo>
                  <a:pt x="0" y="5909843"/>
                </a:lnTo>
                <a:lnTo>
                  <a:pt x="6286" y="5916142"/>
                </a:lnTo>
                <a:lnTo>
                  <a:pt x="402259" y="5916142"/>
                </a:lnTo>
                <a:lnTo>
                  <a:pt x="410019" y="5916142"/>
                </a:lnTo>
                <a:lnTo>
                  <a:pt x="416318" y="5909843"/>
                </a:lnTo>
                <a:lnTo>
                  <a:pt x="416318" y="6286"/>
                </a:lnTo>
                <a:lnTo>
                  <a:pt x="410019" y="0"/>
                </a:lnTo>
                <a:close/>
              </a:path>
            </a:pathLst>
          </a:custGeom>
          <a:solidFill>
            <a:srgbClr val="B2B3B5"/>
          </a:solidFill>
        </p:spPr>
        <p:txBody>
          <a:bodyPr wrap="square" lIns="0" tIns="0" rIns="0" bIns="0" rtlCol="0"/>
          <a:lstStyle/>
          <a:p>
            <a:endParaRPr sz="1588"/>
          </a:p>
        </p:txBody>
      </p:sp>
      <p:sp>
        <p:nvSpPr>
          <p:cNvPr id="34" name="object 50">
            <a:extLst>
              <a:ext uri="{FF2B5EF4-FFF2-40B4-BE49-F238E27FC236}">
                <a16:creationId xmlns:a16="http://schemas.microsoft.com/office/drawing/2014/main" id="{406780EB-E59F-4514-29E3-B054E7FB647C}"/>
              </a:ext>
            </a:extLst>
          </p:cNvPr>
          <p:cNvSpPr/>
          <p:nvPr userDrawn="1"/>
        </p:nvSpPr>
        <p:spPr>
          <a:xfrm>
            <a:off x="1654302" y="1286510"/>
            <a:ext cx="11368456" cy="163474"/>
          </a:xfrm>
          <a:custGeom>
            <a:avLst/>
            <a:gdLst/>
            <a:ahLst/>
            <a:cxnLst/>
            <a:rect l="l" t="t" r="r" b="b"/>
            <a:pathLst>
              <a:path w="3078479">
                <a:moveTo>
                  <a:pt x="0" y="0"/>
                </a:moveTo>
                <a:lnTo>
                  <a:pt x="3078416" y="0"/>
                </a:lnTo>
              </a:path>
            </a:pathLst>
          </a:custGeom>
          <a:ln w="76200">
            <a:solidFill>
              <a:srgbClr val="B2B3B5"/>
            </a:solidFill>
          </a:ln>
        </p:spPr>
        <p:txBody>
          <a:bodyPr wrap="square" lIns="0" tIns="0" rIns="0" bIns="0" rtlCol="0"/>
          <a:lstStyle/>
          <a:p>
            <a:endParaRPr sz="1588"/>
          </a:p>
        </p:txBody>
      </p:sp>
      <p:sp>
        <p:nvSpPr>
          <p:cNvPr id="2" name="object 40">
            <a:extLst>
              <a:ext uri="{FF2B5EF4-FFF2-40B4-BE49-F238E27FC236}">
                <a16:creationId xmlns:a16="http://schemas.microsoft.com/office/drawing/2014/main" id="{13181DFB-5F85-6017-2406-6C31FCB4611C}"/>
              </a:ext>
            </a:extLst>
          </p:cNvPr>
          <p:cNvSpPr txBox="1"/>
          <p:nvPr userDrawn="1"/>
        </p:nvSpPr>
        <p:spPr>
          <a:xfrm>
            <a:off x="1027412" y="151168"/>
            <a:ext cx="15983765" cy="220912"/>
          </a:xfrm>
          <a:prstGeom prst="rect">
            <a:avLst/>
          </a:prstGeom>
        </p:spPr>
        <p:txBody>
          <a:bodyPr vert="horz" wrap="square" lIns="0" tIns="11206" rIns="0" bIns="0" rtlCol="0">
            <a:spAutoFit/>
          </a:bodyPr>
          <a:lstStyle/>
          <a:p>
            <a:pPr marL="11206">
              <a:lnSpc>
                <a:spcPts val="1500"/>
              </a:lnSpc>
            </a:pPr>
            <a:r>
              <a:rPr sz="1600" b="1" spc="-35">
                <a:solidFill>
                  <a:srgbClr val="2474B5"/>
                </a:solidFill>
                <a:latin typeface="メイリオ" panose="020B0604030504040204" pitchFamily="50" charset="-128"/>
                <a:ea typeface="メイリオ" panose="020B0604030504040204" pitchFamily="50" charset="-128"/>
                <a:cs typeface="Hiragino Maru Gothic ProN"/>
              </a:rPr>
              <a:t>サイバーセキュリティを取り巻く環境及び中小企業に求められるサイバーセキュリティ対策</a:t>
            </a:r>
            <a:endParaRPr sz="16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566684253"/>
      </p:ext>
    </p:extLst>
  </p:cSld>
  <p:clrMap bg1="lt1" tx1="dk1" bg2="lt2" tx2="dk2" accent1="accent1" accent2="accent2" accent3="accent3" accent4="accent4" accent5="accent5" accent6="accent6" hlink="hlink" folHlink="folHlink"/>
  <p:sldLayoutIdLst>
    <p:sldLayoutId id="2147483716" r:id="rId1"/>
    <p:sldLayoutId id="2147483717" r:id="rId2"/>
  </p:sldLayoutIdLst>
  <p:hf hdr="0" dt="0"/>
  <p:txStyles>
    <p:titleStyle>
      <a:lvl1pPr algn="l" defTabSz="914354" rtl="0" eaLnBrk="1" latinLnBrk="0" hangingPunct="1">
        <a:lnSpc>
          <a:spcPct val="90000"/>
        </a:lnSpc>
        <a:spcBef>
          <a:spcPct val="0"/>
        </a:spcBef>
        <a:buNone/>
        <a:defRPr kumimoji="1" sz="2400" b="1"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3"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030713"/>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8" indent="-228588" algn="l" defTabSz="914354"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3"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bject 41">
            <a:extLst>
              <a:ext uri="{FF2B5EF4-FFF2-40B4-BE49-F238E27FC236}">
                <a16:creationId xmlns:a16="http://schemas.microsoft.com/office/drawing/2014/main" id="{E6C8B936-F88F-8E15-BD80-A769F1562C5B}"/>
              </a:ext>
            </a:extLst>
          </p:cNvPr>
          <p:cNvSpPr/>
          <p:nvPr userDrawn="1"/>
        </p:nvSpPr>
        <p:spPr>
          <a:xfrm>
            <a:off x="917916" y="509405"/>
            <a:ext cx="16670941" cy="230419"/>
          </a:xfrm>
          <a:custGeom>
            <a:avLst/>
            <a:gdLst/>
            <a:ahLst/>
            <a:cxnLst/>
            <a:rect l="l" t="t" r="r" b="b"/>
            <a:pathLst>
              <a:path w="7714615">
                <a:moveTo>
                  <a:pt x="0" y="0"/>
                </a:moveTo>
                <a:lnTo>
                  <a:pt x="7714437" y="0"/>
                </a:lnTo>
              </a:path>
            </a:pathLst>
          </a:custGeom>
          <a:ln w="25400">
            <a:solidFill>
              <a:srgbClr val="226BAB"/>
            </a:solidFill>
          </a:ln>
          <a:effectLst>
            <a:outerShdw blurRad="50800" dist="38100" dir="2700000" algn="tl" rotWithShape="0">
              <a:prstClr val="black">
                <a:alpha val="40000"/>
              </a:prstClr>
            </a:outerShdw>
          </a:effectLst>
        </p:spPr>
        <p:txBody>
          <a:bodyPr wrap="square" lIns="0" tIns="0" rIns="0" bIns="0" rtlCol="0"/>
          <a:lstStyle/>
          <a:p>
            <a:endParaRPr sz="1588"/>
          </a:p>
        </p:txBody>
      </p:sp>
      <p:sp>
        <p:nvSpPr>
          <p:cNvPr id="4" name="object 2">
            <a:extLst>
              <a:ext uri="{FF2B5EF4-FFF2-40B4-BE49-F238E27FC236}">
                <a16:creationId xmlns:a16="http://schemas.microsoft.com/office/drawing/2014/main" id="{7FE66E5A-37F8-D278-EAE4-4DFC1B1B51B1}"/>
              </a:ext>
            </a:extLst>
          </p:cNvPr>
          <p:cNvSpPr/>
          <p:nvPr userDrawn="1"/>
        </p:nvSpPr>
        <p:spPr>
          <a:xfrm>
            <a:off x="0" y="1"/>
            <a:ext cx="540000" cy="522194"/>
          </a:xfrm>
          <a:custGeom>
            <a:avLst/>
            <a:gdLst/>
            <a:ahLst/>
            <a:cxnLst/>
            <a:rect l="l" t="t" r="r" b="b"/>
            <a:pathLst>
              <a:path w="377825" h="433070">
                <a:moveTo>
                  <a:pt x="377698" y="0"/>
                </a:moveTo>
                <a:lnTo>
                  <a:pt x="0" y="0"/>
                </a:lnTo>
                <a:lnTo>
                  <a:pt x="0" y="432930"/>
                </a:lnTo>
                <a:lnTo>
                  <a:pt x="377698" y="432930"/>
                </a:lnTo>
                <a:lnTo>
                  <a:pt x="377698" y="0"/>
                </a:lnTo>
                <a:close/>
              </a:path>
            </a:pathLst>
          </a:custGeom>
          <a:solidFill>
            <a:srgbClr val="226BAB"/>
          </a:solidFill>
        </p:spPr>
        <p:txBody>
          <a:bodyPr wrap="square" lIns="0" tIns="0" rIns="0" bIns="0" rtlCol="0"/>
          <a:lstStyle/>
          <a:p>
            <a:endParaRPr sz="1588"/>
          </a:p>
        </p:txBody>
      </p:sp>
      <p:sp>
        <p:nvSpPr>
          <p:cNvPr id="5" name="object 3">
            <a:extLst>
              <a:ext uri="{FF2B5EF4-FFF2-40B4-BE49-F238E27FC236}">
                <a16:creationId xmlns:a16="http://schemas.microsoft.com/office/drawing/2014/main" id="{D01FF8A1-43C5-4755-1149-7513F8D2C5E3}"/>
              </a:ext>
            </a:extLst>
          </p:cNvPr>
          <p:cNvSpPr/>
          <p:nvPr userDrawn="1"/>
        </p:nvSpPr>
        <p:spPr>
          <a:xfrm>
            <a:off x="1" y="726926"/>
            <a:ext cx="540000" cy="620246"/>
          </a:xfrm>
          <a:custGeom>
            <a:avLst/>
            <a:gdLst/>
            <a:ahLst/>
            <a:cxnLst/>
            <a:rect l="l" t="t" r="r" b="b"/>
            <a:pathLst>
              <a:path w="405130" h="702944">
                <a:moveTo>
                  <a:pt x="397573" y="0"/>
                </a:moveTo>
                <a:lnTo>
                  <a:pt x="7150" y="0"/>
                </a:lnTo>
                <a:lnTo>
                  <a:pt x="0" y="7162"/>
                </a:lnTo>
                <a:lnTo>
                  <a:pt x="0" y="695731"/>
                </a:lnTo>
                <a:lnTo>
                  <a:pt x="7150" y="702881"/>
                </a:lnTo>
                <a:lnTo>
                  <a:pt x="388747" y="702881"/>
                </a:lnTo>
                <a:lnTo>
                  <a:pt x="397573" y="702881"/>
                </a:lnTo>
                <a:lnTo>
                  <a:pt x="404723" y="695731"/>
                </a:lnTo>
                <a:lnTo>
                  <a:pt x="404723" y="7162"/>
                </a:lnTo>
                <a:lnTo>
                  <a:pt x="397573" y="0"/>
                </a:lnTo>
                <a:close/>
              </a:path>
            </a:pathLst>
          </a:custGeom>
          <a:solidFill>
            <a:srgbClr val="226BAB"/>
          </a:solidFill>
        </p:spPr>
        <p:txBody>
          <a:bodyPr vert="vert" wrap="square" lIns="0" tIns="0" rIns="0" bIns="0" rtlCol="0"/>
          <a:lstStyle/>
          <a:p>
            <a:pPr algn="ctr"/>
            <a:endParaRPr sz="1100">
              <a:solidFill>
                <a:schemeClr val="bg1"/>
              </a:solidFill>
              <a:latin typeface="メイリオ" panose="020B0604030504040204" pitchFamily="50" charset="-128"/>
              <a:ea typeface="メイリオ" panose="020B0604030504040204" pitchFamily="50" charset="-128"/>
            </a:endParaRPr>
          </a:p>
        </p:txBody>
      </p:sp>
      <p:sp>
        <p:nvSpPr>
          <p:cNvPr id="6" name="object 11">
            <a:extLst>
              <a:ext uri="{FF2B5EF4-FFF2-40B4-BE49-F238E27FC236}">
                <a16:creationId xmlns:a16="http://schemas.microsoft.com/office/drawing/2014/main" id="{747461D3-20B1-98F8-9BBA-837043542424}"/>
              </a:ext>
            </a:extLst>
          </p:cNvPr>
          <p:cNvSpPr/>
          <p:nvPr userDrawn="1"/>
        </p:nvSpPr>
        <p:spPr>
          <a:xfrm>
            <a:off x="1600539" y="9292082"/>
            <a:ext cx="14409067" cy="45719"/>
          </a:xfrm>
          <a:custGeom>
            <a:avLst/>
            <a:gdLst/>
            <a:ahLst/>
            <a:cxnLst/>
            <a:rect l="l" t="t" r="r" b="b"/>
            <a:pathLst>
              <a:path w="6167755">
                <a:moveTo>
                  <a:pt x="0" y="0"/>
                </a:moveTo>
                <a:lnTo>
                  <a:pt x="6167450" y="0"/>
                </a:lnTo>
              </a:path>
            </a:pathLst>
          </a:custGeom>
          <a:ln w="12700">
            <a:solidFill>
              <a:srgbClr val="222222"/>
            </a:solidFill>
          </a:ln>
        </p:spPr>
        <p:txBody>
          <a:bodyPr wrap="square" lIns="0" tIns="0" rIns="0" bIns="0" rtlCol="0"/>
          <a:lstStyle/>
          <a:p>
            <a:endParaRPr sz="1588"/>
          </a:p>
        </p:txBody>
      </p:sp>
      <p:sp>
        <p:nvSpPr>
          <p:cNvPr id="7" name="object 40">
            <a:extLst>
              <a:ext uri="{FF2B5EF4-FFF2-40B4-BE49-F238E27FC236}">
                <a16:creationId xmlns:a16="http://schemas.microsoft.com/office/drawing/2014/main" id="{94521161-6E22-A516-9073-5C0A4F0A97F8}"/>
              </a:ext>
            </a:extLst>
          </p:cNvPr>
          <p:cNvSpPr txBox="1"/>
          <p:nvPr userDrawn="1"/>
        </p:nvSpPr>
        <p:spPr>
          <a:xfrm>
            <a:off x="1027412" y="138811"/>
            <a:ext cx="15983765" cy="220912"/>
          </a:xfrm>
          <a:prstGeom prst="rect">
            <a:avLst/>
          </a:prstGeom>
        </p:spPr>
        <p:txBody>
          <a:bodyPr vert="horz" wrap="square" lIns="0" tIns="11206" rIns="0" bIns="0" rtlCol="0">
            <a:spAutoFit/>
          </a:bodyPr>
          <a:lstStyle/>
          <a:p>
            <a:pPr marL="11206">
              <a:lnSpc>
                <a:spcPts val="1500"/>
              </a:lnSpc>
            </a:pPr>
            <a:r>
              <a:rPr sz="1600" b="1" spc="-35">
                <a:solidFill>
                  <a:srgbClr val="2474B5"/>
                </a:solidFill>
                <a:latin typeface="メイリオ" panose="020B0604030504040204" pitchFamily="50" charset="-128"/>
                <a:ea typeface="メイリオ" panose="020B0604030504040204" pitchFamily="50" charset="-128"/>
                <a:cs typeface="Hiragino Maru Gothic ProN"/>
              </a:rPr>
              <a:t>サイバーセキュリティを取り巻く環境及び中小企業に求められるサイバーセキュリティ対策</a:t>
            </a:r>
            <a:endParaRPr sz="1600" b="1">
              <a:latin typeface="メイリオ" panose="020B0604030504040204" pitchFamily="50" charset="-128"/>
              <a:ea typeface="メイリオ" panose="020B0604030504040204" pitchFamily="50" charset="-128"/>
              <a:cs typeface="Hiragino Maru Gothic ProN"/>
            </a:endParaRPr>
          </a:p>
        </p:txBody>
      </p:sp>
      <p:sp>
        <p:nvSpPr>
          <p:cNvPr id="8" name="object 49">
            <a:extLst>
              <a:ext uri="{FF2B5EF4-FFF2-40B4-BE49-F238E27FC236}">
                <a16:creationId xmlns:a16="http://schemas.microsoft.com/office/drawing/2014/main" id="{F492790E-CA38-0033-8B53-CAC1DEC60743}"/>
              </a:ext>
            </a:extLst>
          </p:cNvPr>
          <p:cNvSpPr/>
          <p:nvPr userDrawn="1"/>
        </p:nvSpPr>
        <p:spPr>
          <a:xfrm>
            <a:off x="1" y="1665998"/>
            <a:ext cx="540000" cy="5220260"/>
          </a:xfrm>
          <a:custGeom>
            <a:avLst/>
            <a:gdLst/>
            <a:ahLst/>
            <a:cxnLst/>
            <a:rect l="l" t="t" r="r" b="b"/>
            <a:pathLst>
              <a:path w="416559" h="5916295">
                <a:moveTo>
                  <a:pt x="410019" y="0"/>
                </a:moveTo>
                <a:lnTo>
                  <a:pt x="6286" y="0"/>
                </a:lnTo>
                <a:lnTo>
                  <a:pt x="0" y="6286"/>
                </a:lnTo>
                <a:lnTo>
                  <a:pt x="0" y="5909843"/>
                </a:lnTo>
                <a:lnTo>
                  <a:pt x="6286" y="5916142"/>
                </a:lnTo>
                <a:lnTo>
                  <a:pt x="402259" y="5916142"/>
                </a:lnTo>
                <a:lnTo>
                  <a:pt x="410019" y="5916142"/>
                </a:lnTo>
                <a:lnTo>
                  <a:pt x="416318" y="5909843"/>
                </a:lnTo>
                <a:lnTo>
                  <a:pt x="416318" y="6286"/>
                </a:lnTo>
                <a:lnTo>
                  <a:pt x="410019" y="0"/>
                </a:lnTo>
                <a:close/>
              </a:path>
            </a:pathLst>
          </a:custGeom>
          <a:solidFill>
            <a:srgbClr val="B2B3B5"/>
          </a:solidFill>
        </p:spPr>
        <p:txBody>
          <a:bodyPr wrap="square" lIns="0" tIns="0" rIns="0" bIns="0" rtlCol="0"/>
          <a:lstStyle/>
          <a:p>
            <a:endParaRPr sz="1588"/>
          </a:p>
        </p:txBody>
      </p:sp>
      <p:sp>
        <p:nvSpPr>
          <p:cNvPr id="9" name="object 50">
            <a:extLst>
              <a:ext uri="{FF2B5EF4-FFF2-40B4-BE49-F238E27FC236}">
                <a16:creationId xmlns:a16="http://schemas.microsoft.com/office/drawing/2014/main" id="{AD33BAF5-F822-FABE-51CB-18CF957DE340}"/>
              </a:ext>
            </a:extLst>
          </p:cNvPr>
          <p:cNvSpPr/>
          <p:nvPr userDrawn="1"/>
        </p:nvSpPr>
        <p:spPr>
          <a:xfrm>
            <a:off x="1654302" y="1286510"/>
            <a:ext cx="11368456" cy="163474"/>
          </a:xfrm>
          <a:custGeom>
            <a:avLst/>
            <a:gdLst/>
            <a:ahLst/>
            <a:cxnLst/>
            <a:rect l="l" t="t" r="r" b="b"/>
            <a:pathLst>
              <a:path w="3078479">
                <a:moveTo>
                  <a:pt x="0" y="0"/>
                </a:moveTo>
                <a:lnTo>
                  <a:pt x="3078416" y="0"/>
                </a:lnTo>
              </a:path>
            </a:pathLst>
          </a:custGeom>
          <a:ln w="76200">
            <a:solidFill>
              <a:srgbClr val="B2B3B5"/>
            </a:solidFill>
          </a:ln>
        </p:spPr>
        <p:txBody>
          <a:bodyPr wrap="square" lIns="0" tIns="0" rIns="0" bIns="0" rtlCol="0"/>
          <a:lstStyle/>
          <a:p>
            <a:endParaRPr sz="1588"/>
          </a:p>
        </p:txBody>
      </p:sp>
      <p:sp>
        <p:nvSpPr>
          <p:cNvPr id="10" name="スライド番号プレースホルダー 5">
            <a:extLst>
              <a:ext uri="{FF2B5EF4-FFF2-40B4-BE49-F238E27FC236}">
                <a16:creationId xmlns:a16="http://schemas.microsoft.com/office/drawing/2014/main" id="{1BA8D9ED-49D7-FEC7-BECB-BD65887BFA70}"/>
              </a:ext>
            </a:extLst>
          </p:cNvPr>
          <p:cNvSpPr>
            <a:spLocks noGrp="1"/>
          </p:cNvSpPr>
          <p:nvPr>
            <p:ph type="sldNum" sz="quarter" idx="4"/>
          </p:nvPr>
        </p:nvSpPr>
        <p:spPr>
          <a:xfrm>
            <a:off x="6823931" y="9431455"/>
            <a:ext cx="3962281" cy="351872"/>
          </a:xfrm>
          <a:prstGeom prst="rect">
            <a:avLst/>
          </a:prstGeom>
        </p:spPr>
        <p:txBody>
          <a:bodyPr vert="horz" lIns="91440" tIns="45720" rIns="91440" bIns="45720" rtlCol="0" anchor="ctr"/>
          <a:lstStyle>
            <a:lvl1pPr algn="ctr">
              <a:defRPr sz="1200">
                <a:solidFill>
                  <a:schemeClr val="tx1"/>
                </a:solidFill>
                <a:latin typeface="メイリオ" panose="020B0604030504040204" pitchFamily="50" charset="-128"/>
                <a:ea typeface="メイリオ" panose="020B0604030504040204" pitchFamily="50" charset="-128"/>
              </a:defRPr>
            </a:lvl1p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3221145586"/>
      </p:ext>
    </p:extLst>
  </p:cSld>
  <p:clrMap bg1="lt1" tx1="dk1" bg2="lt2" tx2="dk2" accent1="accent1" accent2="accent2" accent3="accent3" accent4="accent4" accent5="accent5" accent6="accent6" hlink="hlink" folHlink="folHlink"/>
  <p:sldLayoutIdLst>
    <p:sldLayoutId id="2147483726" r:id="rId1"/>
    <p:sldLayoutId id="2147483727" r:id="rId2"/>
  </p:sldLayoutIdLst>
  <p:txStyles>
    <p:title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8" indent="-228588" algn="l" defTabSz="914354"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3"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7D7C2144-8BD9-85B0-36ED-92620C6EB65B}"/>
              </a:ext>
            </a:extLst>
          </p:cNvPr>
          <p:cNvSpPr>
            <a:spLocks noGrp="1"/>
          </p:cNvSpPr>
          <p:nvPr>
            <p:ph type="sldNum" sz="quarter" idx="4"/>
          </p:nvPr>
        </p:nvSpPr>
        <p:spPr>
          <a:xfrm>
            <a:off x="6823931" y="9431455"/>
            <a:ext cx="3962281" cy="351872"/>
          </a:xfrm>
          <a:prstGeom prst="rect">
            <a:avLst/>
          </a:prstGeom>
        </p:spPr>
        <p:txBody>
          <a:bodyPr vert="horz" lIns="91440" tIns="45720" rIns="91440" bIns="45720" rtlCol="0" anchor="ctr"/>
          <a:lstStyle>
            <a:lvl1pPr algn="ctr">
              <a:defRPr sz="1200">
                <a:solidFill>
                  <a:schemeClr val="tx1"/>
                </a:solidFill>
              </a:defRPr>
            </a:lvl1pPr>
          </a:lstStyle>
          <a:p>
            <a:fld id="{5C9A7DF6-5BF3-4F5D-B76E-EB7D638CBFF7}" type="slidenum">
              <a:rPr kumimoji="1" lang="ja-JP" altLang="en-US" smtClean="0"/>
              <a:pPr/>
              <a:t>‹#›</a:t>
            </a:fld>
            <a:endParaRPr kumimoji="1" lang="ja-JP" altLang="en-US"/>
          </a:p>
        </p:txBody>
      </p:sp>
      <p:sp>
        <p:nvSpPr>
          <p:cNvPr id="8" name="object 41">
            <a:extLst>
              <a:ext uri="{FF2B5EF4-FFF2-40B4-BE49-F238E27FC236}">
                <a16:creationId xmlns:a16="http://schemas.microsoft.com/office/drawing/2014/main" id="{E7E9C548-8B27-89E6-B7D8-AC6A880773BD}"/>
              </a:ext>
            </a:extLst>
          </p:cNvPr>
          <p:cNvSpPr/>
          <p:nvPr userDrawn="1"/>
        </p:nvSpPr>
        <p:spPr>
          <a:xfrm>
            <a:off x="939200" y="496513"/>
            <a:ext cx="16670941" cy="230419"/>
          </a:xfrm>
          <a:custGeom>
            <a:avLst/>
            <a:gdLst/>
            <a:ahLst/>
            <a:cxnLst/>
            <a:rect l="l" t="t" r="r" b="b"/>
            <a:pathLst>
              <a:path w="7714615">
                <a:moveTo>
                  <a:pt x="0" y="0"/>
                </a:moveTo>
                <a:lnTo>
                  <a:pt x="7714437" y="0"/>
                </a:lnTo>
              </a:path>
            </a:pathLst>
          </a:custGeom>
          <a:ln w="25400">
            <a:solidFill>
              <a:srgbClr val="226BAB"/>
            </a:solidFill>
          </a:ln>
          <a:effectLst>
            <a:outerShdw blurRad="50800" dist="38100" dir="2700000" algn="tl" rotWithShape="0">
              <a:prstClr val="black">
                <a:alpha val="40000"/>
              </a:prstClr>
            </a:outerShdw>
          </a:effectLst>
        </p:spPr>
        <p:txBody>
          <a:bodyPr wrap="square" lIns="0" tIns="0" rIns="0" bIns="0" rtlCol="0"/>
          <a:lstStyle/>
          <a:p>
            <a:endParaRPr sz="1588"/>
          </a:p>
        </p:txBody>
      </p:sp>
      <p:sp>
        <p:nvSpPr>
          <p:cNvPr id="10" name="object 2">
            <a:extLst>
              <a:ext uri="{FF2B5EF4-FFF2-40B4-BE49-F238E27FC236}">
                <a16:creationId xmlns:a16="http://schemas.microsoft.com/office/drawing/2014/main" id="{B6D83B3A-0D22-1AF1-2E1F-129491E06B5B}"/>
              </a:ext>
            </a:extLst>
          </p:cNvPr>
          <p:cNvSpPr/>
          <p:nvPr userDrawn="1"/>
        </p:nvSpPr>
        <p:spPr>
          <a:xfrm>
            <a:off x="0" y="1"/>
            <a:ext cx="540000" cy="522194"/>
          </a:xfrm>
          <a:custGeom>
            <a:avLst/>
            <a:gdLst/>
            <a:ahLst/>
            <a:cxnLst/>
            <a:rect l="l" t="t" r="r" b="b"/>
            <a:pathLst>
              <a:path w="377825" h="433070">
                <a:moveTo>
                  <a:pt x="377698" y="0"/>
                </a:moveTo>
                <a:lnTo>
                  <a:pt x="0" y="0"/>
                </a:lnTo>
                <a:lnTo>
                  <a:pt x="0" y="432930"/>
                </a:lnTo>
                <a:lnTo>
                  <a:pt x="377698" y="432930"/>
                </a:lnTo>
                <a:lnTo>
                  <a:pt x="377698" y="0"/>
                </a:lnTo>
                <a:close/>
              </a:path>
            </a:pathLst>
          </a:custGeom>
          <a:solidFill>
            <a:srgbClr val="226BAB"/>
          </a:solidFill>
        </p:spPr>
        <p:txBody>
          <a:bodyPr wrap="square" lIns="0" tIns="0" rIns="0" bIns="0" rtlCol="0"/>
          <a:lstStyle/>
          <a:p>
            <a:endParaRPr sz="1588"/>
          </a:p>
        </p:txBody>
      </p:sp>
      <p:sp>
        <p:nvSpPr>
          <p:cNvPr id="11" name="object 3">
            <a:extLst>
              <a:ext uri="{FF2B5EF4-FFF2-40B4-BE49-F238E27FC236}">
                <a16:creationId xmlns:a16="http://schemas.microsoft.com/office/drawing/2014/main" id="{4264512B-F8C3-CEE7-8610-91D8FC6AF8D4}"/>
              </a:ext>
            </a:extLst>
          </p:cNvPr>
          <p:cNvSpPr/>
          <p:nvPr userDrawn="1"/>
        </p:nvSpPr>
        <p:spPr>
          <a:xfrm>
            <a:off x="1" y="726926"/>
            <a:ext cx="540000" cy="620246"/>
          </a:xfrm>
          <a:custGeom>
            <a:avLst/>
            <a:gdLst/>
            <a:ahLst/>
            <a:cxnLst/>
            <a:rect l="l" t="t" r="r" b="b"/>
            <a:pathLst>
              <a:path w="405130" h="702944">
                <a:moveTo>
                  <a:pt x="397573" y="0"/>
                </a:moveTo>
                <a:lnTo>
                  <a:pt x="7150" y="0"/>
                </a:lnTo>
                <a:lnTo>
                  <a:pt x="0" y="7162"/>
                </a:lnTo>
                <a:lnTo>
                  <a:pt x="0" y="695731"/>
                </a:lnTo>
                <a:lnTo>
                  <a:pt x="7150" y="702881"/>
                </a:lnTo>
                <a:lnTo>
                  <a:pt x="388747" y="702881"/>
                </a:lnTo>
                <a:lnTo>
                  <a:pt x="397573" y="702881"/>
                </a:lnTo>
                <a:lnTo>
                  <a:pt x="404723" y="695731"/>
                </a:lnTo>
                <a:lnTo>
                  <a:pt x="404723" y="7162"/>
                </a:lnTo>
                <a:lnTo>
                  <a:pt x="397573" y="0"/>
                </a:lnTo>
                <a:close/>
              </a:path>
            </a:pathLst>
          </a:custGeom>
          <a:solidFill>
            <a:srgbClr val="226BAB"/>
          </a:solidFill>
        </p:spPr>
        <p:txBody>
          <a:bodyPr vert="vert" wrap="square" lIns="0" tIns="0" rIns="0" bIns="0" rtlCol="0"/>
          <a:lstStyle/>
          <a:p>
            <a:pPr algn="ctr"/>
            <a:endParaRPr sz="1100">
              <a:solidFill>
                <a:schemeClr val="bg1"/>
              </a:solidFill>
              <a:latin typeface="メイリオ" panose="020B0604030504040204" pitchFamily="50" charset="-128"/>
              <a:ea typeface="メイリオ" panose="020B0604030504040204" pitchFamily="50" charset="-128"/>
            </a:endParaRPr>
          </a:p>
        </p:txBody>
      </p:sp>
      <p:grpSp>
        <p:nvGrpSpPr>
          <p:cNvPr id="12" name="object 4">
            <a:extLst>
              <a:ext uri="{FF2B5EF4-FFF2-40B4-BE49-F238E27FC236}">
                <a16:creationId xmlns:a16="http://schemas.microsoft.com/office/drawing/2014/main" id="{5BFCBBFB-72A5-79DB-8871-9EBE2DD0AD29}"/>
              </a:ext>
            </a:extLst>
          </p:cNvPr>
          <p:cNvGrpSpPr/>
          <p:nvPr userDrawn="1"/>
        </p:nvGrpSpPr>
        <p:grpSpPr>
          <a:xfrm>
            <a:off x="1654304" y="1388213"/>
            <a:ext cx="554399" cy="540000"/>
            <a:chOff x="951527" y="1545770"/>
            <a:chExt cx="330835" cy="331470"/>
          </a:xfrm>
        </p:grpSpPr>
        <p:sp>
          <p:nvSpPr>
            <p:cNvPr id="13" name="object 5">
              <a:extLst>
                <a:ext uri="{FF2B5EF4-FFF2-40B4-BE49-F238E27FC236}">
                  <a16:creationId xmlns:a16="http://schemas.microsoft.com/office/drawing/2014/main" id="{47324263-C7BA-1BEA-00F4-5C4ABDC90B00}"/>
                </a:ext>
              </a:extLst>
            </p:cNvPr>
            <p:cNvSpPr/>
            <p:nvPr/>
          </p:nvSpPr>
          <p:spPr>
            <a:xfrm>
              <a:off x="975258" y="1569795"/>
              <a:ext cx="307340" cy="307340"/>
            </a:xfrm>
            <a:custGeom>
              <a:avLst/>
              <a:gdLst/>
              <a:ahLst/>
              <a:cxnLst/>
              <a:rect l="l" t="t" r="r" b="b"/>
              <a:pathLst>
                <a:path w="307340" h="307339">
                  <a:moveTo>
                    <a:pt x="307073" y="0"/>
                  </a:moveTo>
                  <a:lnTo>
                    <a:pt x="0" y="0"/>
                  </a:lnTo>
                  <a:lnTo>
                    <a:pt x="0" y="283057"/>
                  </a:lnTo>
                  <a:lnTo>
                    <a:pt x="0" y="307073"/>
                  </a:lnTo>
                  <a:lnTo>
                    <a:pt x="307073" y="307073"/>
                  </a:lnTo>
                  <a:lnTo>
                    <a:pt x="307073" y="283057"/>
                  </a:lnTo>
                  <a:lnTo>
                    <a:pt x="307073" y="0"/>
                  </a:lnTo>
                  <a:close/>
                </a:path>
              </a:pathLst>
            </a:custGeom>
            <a:solidFill>
              <a:srgbClr val="D3D5D6"/>
            </a:solidFill>
          </p:spPr>
          <p:txBody>
            <a:bodyPr wrap="square" lIns="0" tIns="0" rIns="0" bIns="0" rtlCol="0"/>
            <a:lstStyle/>
            <a:p>
              <a:endParaRPr sz="1588"/>
            </a:p>
          </p:txBody>
        </p:sp>
        <p:sp>
          <p:nvSpPr>
            <p:cNvPr id="14" name="object 6">
              <a:extLst>
                <a:ext uri="{FF2B5EF4-FFF2-40B4-BE49-F238E27FC236}">
                  <a16:creationId xmlns:a16="http://schemas.microsoft.com/office/drawing/2014/main" id="{F6E415B1-E64A-6503-ADAE-77EB4DFF3C07}"/>
                </a:ext>
              </a:extLst>
            </p:cNvPr>
            <p:cNvSpPr/>
            <p:nvPr/>
          </p:nvSpPr>
          <p:spPr>
            <a:xfrm>
              <a:off x="951527" y="1545770"/>
              <a:ext cx="307340" cy="307340"/>
            </a:xfrm>
            <a:custGeom>
              <a:avLst/>
              <a:gdLst/>
              <a:ahLst/>
              <a:cxnLst/>
              <a:rect l="l" t="t" r="r" b="b"/>
              <a:pathLst>
                <a:path w="307340" h="307339">
                  <a:moveTo>
                    <a:pt x="303479" y="0"/>
                  </a:moveTo>
                  <a:lnTo>
                    <a:pt x="3594" y="0"/>
                  </a:lnTo>
                  <a:lnTo>
                    <a:pt x="0" y="3594"/>
                  </a:lnTo>
                  <a:lnTo>
                    <a:pt x="0" y="303479"/>
                  </a:lnTo>
                  <a:lnTo>
                    <a:pt x="3594" y="307073"/>
                  </a:lnTo>
                  <a:lnTo>
                    <a:pt x="299046" y="307073"/>
                  </a:lnTo>
                  <a:lnTo>
                    <a:pt x="303479" y="307073"/>
                  </a:lnTo>
                  <a:lnTo>
                    <a:pt x="307073" y="303479"/>
                  </a:lnTo>
                  <a:lnTo>
                    <a:pt x="307073" y="3594"/>
                  </a:lnTo>
                  <a:lnTo>
                    <a:pt x="303479" y="0"/>
                  </a:lnTo>
                  <a:close/>
                </a:path>
              </a:pathLst>
            </a:custGeom>
            <a:solidFill>
              <a:srgbClr val="226BAC"/>
            </a:solidFill>
          </p:spPr>
          <p:txBody>
            <a:bodyPr wrap="square" lIns="0" tIns="0" rIns="0" bIns="0" rtlCol="0"/>
            <a:lstStyle/>
            <a:p>
              <a:endParaRPr sz="1588"/>
            </a:p>
          </p:txBody>
        </p:sp>
      </p:grpSp>
      <p:grpSp>
        <p:nvGrpSpPr>
          <p:cNvPr id="16" name="object 8">
            <a:extLst>
              <a:ext uri="{FF2B5EF4-FFF2-40B4-BE49-F238E27FC236}">
                <a16:creationId xmlns:a16="http://schemas.microsoft.com/office/drawing/2014/main" id="{A555494A-2678-7F41-D2BA-D82A2FA71067}"/>
              </a:ext>
            </a:extLst>
          </p:cNvPr>
          <p:cNvGrpSpPr/>
          <p:nvPr userDrawn="1"/>
        </p:nvGrpSpPr>
        <p:grpSpPr>
          <a:xfrm>
            <a:off x="1654307" y="1946361"/>
            <a:ext cx="14409067" cy="42754"/>
            <a:chOff x="954307" y="1904415"/>
            <a:chExt cx="6159500" cy="15563"/>
          </a:xfrm>
        </p:grpSpPr>
        <p:sp>
          <p:nvSpPr>
            <p:cNvPr id="17" name="object 9">
              <a:extLst>
                <a:ext uri="{FF2B5EF4-FFF2-40B4-BE49-F238E27FC236}">
                  <a16:creationId xmlns:a16="http://schemas.microsoft.com/office/drawing/2014/main" id="{0AFB6ED0-300B-B850-480C-80E58F1DBDFE}"/>
                </a:ext>
              </a:extLst>
            </p:cNvPr>
            <p:cNvSpPr/>
            <p:nvPr/>
          </p:nvSpPr>
          <p:spPr>
            <a:xfrm>
              <a:off x="954307" y="1904415"/>
              <a:ext cx="6159500" cy="0"/>
            </a:xfrm>
            <a:custGeom>
              <a:avLst/>
              <a:gdLst/>
              <a:ahLst/>
              <a:cxnLst/>
              <a:rect l="l" t="t" r="r" b="b"/>
              <a:pathLst>
                <a:path w="6159500">
                  <a:moveTo>
                    <a:pt x="0" y="0"/>
                  </a:moveTo>
                  <a:lnTo>
                    <a:pt x="6159055" y="0"/>
                  </a:lnTo>
                </a:path>
              </a:pathLst>
            </a:custGeom>
            <a:ln w="12700">
              <a:solidFill>
                <a:srgbClr val="226BAB"/>
              </a:solidFill>
            </a:ln>
          </p:spPr>
          <p:txBody>
            <a:bodyPr wrap="square" lIns="0" tIns="0" rIns="0" bIns="0" rtlCol="0"/>
            <a:lstStyle/>
            <a:p>
              <a:endParaRPr sz="1588"/>
            </a:p>
          </p:txBody>
        </p:sp>
        <p:sp>
          <p:nvSpPr>
            <p:cNvPr id="18" name="object 10">
              <a:extLst>
                <a:ext uri="{FF2B5EF4-FFF2-40B4-BE49-F238E27FC236}">
                  <a16:creationId xmlns:a16="http://schemas.microsoft.com/office/drawing/2014/main" id="{F33E9803-779A-8C8D-C3B0-6485B3B68BEE}"/>
                </a:ext>
              </a:extLst>
            </p:cNvPr>
            <p:cNvSpPr/>
            <p:nvPr/>
          </p:nvSpPr>
          <p:spPr>
            <a:xfrm>
              <a:off x="954307" y="1919978"/>
              <a:ext cx="6159500" cy="0"/>
            </a:xfrm>
            <a:custGeom>
              <a:avLst/>
              <a:gdLst/>
              <a:ahLst/>
              <a:cxnLst/>
              <a:rect l="l" t="t" r="r" b="b"/>
              <a:pathLst>
                <a:path w="6159500">
                  <a:moveTo>
                    <a:pt x="0" y="0"/>
                  </a:moveTo>
                  <a:lnTo>
                    <a:pt x="6159055" y="0"/>
                  </a:lnTo>
                </a:path>
              </a:pathLst>
            </a:custGeom>
            <a:ln w="12700">
              <a:solidFill>
                <a:srgbClr val="226BAB"/>
              </a:solidFill>
            </a:ln>
          </p:spPr>
          <p:txBody>
            <a:bodyPr wrap="square" lIns="0" tIns="0" rIns="0" bIns="0" rtlCol="0"/>
            <a:lstStyle/>
            <a:p>
              <a:endParaRPr sz="1588"/>
            </a:p>
          </p:txBody>
        </p:sp>
      </p:grpSp>
      <p:sp>
        <p:nvSpPr>
          <p:cNvPr id="19" name="object 11">
            <a:extLst>
              <a:ext uri="{FF2B5EF4-FFF2-40B4-BE49-F238E27FC236}">
                <a16:creationId xmlns:a16="http://schemas.microsoft.com/office/drawing/2014/main" id="{F3E0B39F-DD36-BE60-F7A5-9FA62275B6EB}"/>
              </a:ext>
            </a:extLst>
          </p:cNvPr>
          <p:cNvSpPr/>
          <p:nvPr userDrawn="1"/>
        </p:nvSpPr>
        <p:spPr>
          <a:xfrm>
            <a:off x="1600539" y="9292082"/>
            <a:ext cx="14409067" cy="45719"/>
          </a:xfrm>
          <a:custGeom>
            <a:avLst/>
            <a:gdLst/>
            <a:ahLst/>
            <a:cxnLst/>
            <a:rect l="l" t="t" r="r" b="b"/>
            <a:pathLst>
              <a:path w="6167755">
                <a:moveTo>
                  <a:pt x="0" y="0"/>
                </a:moveTo>
                <a:lnTo>
                  <a:pt x="6167450" y="0"/>
                </a:lnTo>
              </a:path>
            </a:pathLst>
          </a:custGeom>
          <a:ln w="12700">
            <a:solidFill>
              <a:srgbClr val="222222"/>
            </a:solidFill>
          </a:ln>
        </p:spPr>
        <p:txBody>
          <a:bodyPr wrap="square" lIns="0" tIns="0" rIns="0" bIns="0" rtlCol="0"/>
          <a:lstStyle/>
          <a:p>
            <a:endParaRPr sz="1588"/>
          </a:p>
        </p:txBody>
      </p:sp>
      <p:sp>
        <p:nvSpPr>
          <p:cNvPr id="31" name="object 39">
            <a:extLst>
              <a:ext uri="{FF2B5EF4-FFF2-40B4-BE49-F238E27FC236}">
                <a16:creationId xmlns:a16="http://schemas.microsoft.com/office/drawing/2014/main" id="{628C3435-70FD-8CD9-302A-8425A4E96801}"/>
              </a:ext>
            </a:extLst>
          </p:cNvPr>
          <p:cNvSpPr txBox="1"/>
          <p:nvPr userDrawn="1"/>
        </p:nvSpPr>
        <p:spPr>
          <a:xfrm>
            <a:off x="13022759" y="7785828"/>
            <a:ext cx="966832" cy="205139"/>
          </a:xfrm>
          <a:prstGeom prst="rect">
            <a:avLst/>
          </a:prstGeom>
        </p:spPr>
        <p:txBody>
          <a:bodyPr vert="horz" wrap="square" lIns="0" tIns="11206" rIns="0" bIns="0" rtlCol="0">
            <a:spAutoFit/>
          </a:bodyPr>
          <a:lstStyle/>
          <a:p>
            <a:pPr marL="11206">
              <a:spcBef>
                <a:spcPts val="88"/>
              </a:spcBef>
            </a:pPr>
            <a:r>
              <a:rPr sz="1235" b="1" spc="199">
                <a:solidFill>
                  <a:srgbClr val="FFFFFF"/>
                </a:solidFill>
                <a:latin typeface="HiraginoSans-W5"/>
                <a:cs typeface="HiraginoSans-W5"/>
              </a:rPr>
              <a:t>図</a:t>
            </a:r>
            <a:r>
              <a:rPr sz="1235" spc="67">
                <a:solidFill>
                  <a:srgbClr val="FFFFFF"/>
                </a:solidFill>
                <a:latin typeface="AppleGothic"/>
                <a:cs typeface="AppleGothic"/>
              </a:rPr>
              <a:t>❸</a:t>
            </a:r>
            <a:endParaRPr sz="1235">
              <a:latin typeface="AppleGothic"/>
              <a:cs typeface="AppleGothic"/>
            </a:endParaRPr>
          </a:p>
        </p:txBody>
      </p:sp>
      <p:sp>
        <p:nvSpPr>
          <p:cNvPr id="32" name="object 40">
            <a:extLst>
              <a:ext uri="{FF2B5EF4-FFF2-40B4-BE49-F238E27FC236}">
                <a16:creationId xmlns:a16="http://schemas.microsoft.com/office/drawing/2014/main" id="{A2F81A15-030F-7DD8-9F30-601535FFECC0}"/>
              </a:ext>
            </a:extLst>
          </p:cNvPr>
          <p:cNvSpPr txBox="1"/>
          <p:nvPr userDrawn="1"/>
        </p:nvSpPr>
        <p:spPr>
          <a:xfrm>
            <a:off x="1027412" y="138811"/>
            <a:ext cx="15983765" cy="220912"/>
          </a:xfrm>
          <a:prstGeom prst="rect">
            <a:avLst/>
          </a:prstGeom>
        </p:spPr>
        <p:txBody>
          <a:bodyPr vert="horz" wrap="square" lIns="0" tIns="11206" rIns="0" bIns="0" rtlCol="0">
            <a:spAutoFit/>
          </a:bodyPr>
          <a:lstStyle/>
          <a:p>
            <a:pPr marL="11206">
              <a:lnSpc>
                <a:spcPts val="1500"/>
              </a:lnSpc>
            </a:pPr>
            <a:r>
              <a:rPr sz="1600" b="1" spc="-35">
                <a:solidFill>
                  <a:srgbClr val="2474B5"/>
                </a:solidFill>
                <a:latin typeface="メイリオ" panose="020B0604030504040204" pitchFamily="50" charset="-128"/>
                <a:ea typeface="メイリオ" panose="020B0604030504040204" pitchFamily="50" charset="-128"/>
                <a:cs typeface="Hiragino Maru Gothic ProN"/>
              </a:rPr>
              <a:t>サイバーセキュリティを取り巻く環境及び中小企業に求められるサイバーセキュリティ対策</a:t>
            </a:r>
            <a:endParaRPr sz="1600" b="1">
              <a:latin typeface="メイリオ" panose="020B0604030504040204" pitchFamily="50" charset="-128"/>
              <a:ea typeface="メイリオ" panose="020B0604030504040204" pitchFamily="50" charset="-128"/>
              <a:cs typeface="Hiragino Maru Gothic ProN"/>
            </a:endParaRPr>
          </a:p>
        </p:txBody>
      </p:sp>
      <p:sp>
        <p:nvSpPr>
          <p:cNvPr id="33" name="object 49">
            <a:extLst>
              <a:ext uri="{FF2B5EF4-FFF2-40B4-BE49-F238E27FC236}">
                <a16:creationId xmlns:a16="http://schemas.microsoft.com/office/drawing/2014/main" id="{8BCA607A-B46E-1CD3-041A-9585231D9365}"/>
              </a:ext>
            </a:extLst>
          </p:cNvPr>
          <p:cNvSpPr/>
          <p:nvPr userDrawn="1"/>
        </p:nvSpPr>
        <p:spPr>
          <a:xfrm>
            <a:off x="1" y="1665998"/>
            <a:ext cx="540000" cy="5220260"/>
          </a:xfrm>
          <a:custGeom>
            <a:avLst/>
            <a:gdLst/>
            <a:ahLst/>
            <a:cxnLst/>
            <a:rect l="l" t="t" r="r" b="b"/>
            <a:pathLst>
              <a:path w="416559" h="5916295">
                <a:moveTo>
                  <a:pt x="410019" y="0"/>
                </a:moveTo>
                <a:lnTo>
                  <a:pt x="6286" y="0"/>
                </a:lnTo>
                <a:lnTo>
                  <a:pt x="0" y="6286"/>
                </a:lnTo>
                <a:lnTo>
                  <a:pt x="0" y="5909843"/>
                </a:lnTo>
                <a:lnTo>
                  <a:pt x="6286" y="5916142"/>
                </a:lnTo>
                <a:lnTo>
                  <a:pt x="402259" y="5916142"/>
                </a:lnTo>
                <a:lnTo>
                  <a:pt x="410019" y="5916142"/>
                </a:lnTo>
                <a:lnTo>
                  <a:pt x="416318" y="5909843"/>
                </a:lnTo>
                <a:lnTo>
                  <a:pt x="416318" y="6286"/>
                </a:lnTo>
                <a:lnTo>
                  <a:pt x="410019" y="0"/>
                </a:lnTo>
                <a:close/>
              </a:path>
            </a:pathLst>
          </a:custGeom>
          <a:solidFill>
            <a:srgbClr val="B2B3B5"/>
          </a:solidFill>
        </p:spPr>
        <p:txBody>
          <a:bodyPr wrap="square" lIns="0" tIns="0" rIns="0" bIns="0" rtlCol="0"/>
          <a:lstStyle/>
          <a:p>
            <a:endParaRPr sz="1588"/>
          </a:p>
        </p:txBody>
      </p:sp>
      <p:sp>
        <p:nvSpPr>
          <p:cNvPr id="34" name="object 50">
            <a:extLst>
              <a:ext uri="{FF2B5EF4-FFF2-40B4-BE49-F238E27FC236}">
                <a16:creationId xmlns:a16="http://schemas.microsoft.com/office/drawing/2014/main" id="{406780EB-E59F-4514-29E3-B054E7FB647C}"/>
              </a:ext>
            </a:extLst>
          </p:cNvPr>
          <p:cNvSpPr/>
          <p:nvPr userDrawn="1"/>
        </p:nvSpPr>
        <p:spPr>
          <a:xfrm>
            <a:off x="1654302" y="1286510"/>
            <a:ext cx="11368456" cy="163474"/>
          </a:xfrm>
          <a:custGeom>
            <a:avLst/>
            <a:gdLst/>
            <a:ahLst/>
            <a:cxnLst/>
            <a:rect l="l" t="t" r="r" b="b"/>
            <a:pathLst>
              <a:path w="3078479">
                <a:moveTo>
                  <a:pt x="0" y="0"/>
                </a:moveTo>
                <a:lnTo>
                  <a:pt x="3078416" y="0"/>
                </a:lnTo>
              </a:path>
            </a:pathLst>
          </a:custGeom>
          <a:ln w="76200">
            <a:solidFill>
              <a:srgbClr val="B2B3B5"/>
            </a:solidFill>
          </a:ln>
        </p:spPr>
        <p:txBody>
          <a:bodyPr wrap="square" lIns="0" tIns="0" rIns="0" bIns="0" rtlCol="0"/>
          <a:lstStyle/>
          <a:p>
            <a:endParaRPr sz="1588"/>
          </a:p>
        </p:txBody>
      </p:sp>
    </p:spTree>
    <p:extLst>
      <p:ext uri="{BB962C8B-B14F-4D97-AF65-F5344CB8AC3E}">
        <p14:creationId xmlns:p14="http://schemas.microsoft.com/office/powerpoint/2010/main" val="38084673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hf hdr="0" dt="0"/>
  <p:txStyles>
    <p:titleStyle>
      <a:lvl1pPr algn="l" defTabSz="914354" rtl="0" eaLnBrk="1" latinLnBrk="0" hangingPunct="1">
        <a:lnSpc>
          <a:spcPct val="90000"/>
        </a:lnSpc>
        <a:spcBef>
          <a:spcPct val="0"/>
        </a:spcBef>
        <a:buNone/>
        <a:defRPr kumimoji="1" sz="2400" b="1"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3"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 name="object 39">
            <a:extLst>
              <a:ext uri="{FF2B5EF4-FFF2-40B4-BE49-F238E27FC236}">
                <a16:creationId xmlns:a16="http://schemas.microsoft.com/office/drawing/2014/main" id="{628C3435-70FD-8CD9-302A-8425A4E96801}"/>
              </a:ext>
            </a:extLst>
          </p:cNvPr>
          <p:cNvSpPr txBox="1"/>
          <p:nvPr userDrawn="1"/>
        </p:nvSpPr>
        <p:spPr>
          <a:xfrm>
            <a:off x="13022759" y="7785828"/>
            <a:ext cx="966832" cy="205139"/>
          </a:xfrm>
          <a:prstGeom prst="rect">
            <a:avLst/>
          </a:prstGeom>
        </p:spPr>
        <p:txBody>
          <a:bodyPr vert="horz" wrap="square" lIns="0" tIns="11206" rIns="0" bIns="0" rtlCol="0">
            <a:spAutoFit/>
          </a:bodyPr>
          <a:lstStyle/>
          <a:p>
            <a:pPr marL="11206">
              <a:spcBef>
                <a:spcPts val="88"/>
              </a:spcBef>
            </a:pPr>
            <a:r>
              <a:rPr sz="1235" b="1" spc="199">
                <a:solidFill>
                  <a:srgbClr val="FFFFFF"/>
                </a:solidFill>
                <a:latin typeface="HiraginoSans-W5"/>
                <a:cs typeface="HiraginoSans-W5"/>
              </a:rPr>
              <a:t>図</a:t>
            </a:r>
            <a:r>
              <a:rPr sz="1235" spc="67">
                <a:solidFill>
                  <a:srgbClr val="FFFFFF"/>
                </a:solidFill>
                <a:latin typeface="AppleGothic"/>
                <a:cs typeface="AppleGothic"/>
              </a:rPr>
              <a:t>❸</a:t>
            </a:r>
            <a:endParaRPr sz="1235">
              <a:latin typeface="AppleGothic"/>
              <a:cs typeface="AppleGothic"/>
            </a:endParaRPr>
          </a:p>
        </p:txBody>
      </p:sp>
      <p:sp>
        <p:nvSpPr>
          <p:cNvPr id="2" name="正方形/長方形 1">
            <a:extLst>
              <a:ext uri="{FF2B5EF4-FFF2-40B4-BE49-F238E27FC236}">
                <a16:creationId xmlns:a16="http://schemas.microsoft.com/office/drawing/2014/main" id="{6B54B4C8-1FEB-90D0-1D40-F09143E34853}"/>
              </a:ext>
            </a:extLst>
          </p:cNvPr>
          <p:cNvSpPr/>
          <p:nvPr userDrawn="1"/>
        </p:nvSpPr>
        <p:spPr>
          <a:xfrm>
            <a:off x="546717" y="133794"/>
            <a:ext cx="16516709" cy="1443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 name="テキスト ボックス 4">
            <a:extLst>
              <a:ext uri="{FF2B5EF4-FFF2-40B4-BE49-F238E27FC236}">
                <a16:creationId xmlns:a16="http://schemas.microsoft.com/office/drawing/2014/main" id="{7ACF9713-CD27-7BD9-33D9-00125CC9F370}"/>
              </a:ext>
            </a:extLst>
          </p:cNvPr>
          <p:cNvSpPr txBox="1"/>
          <p:nvPr userDrawn="1"/>
        </p:nvSpPr>
        <p:spPr>
          <a:xfrm>
            <a:off x="546716" y="446975"/>
            <a:ext cx="2016538" cy="369332"/>
          </a:xfrm>
          <a:prstGeom prst="rect">
            <a:avLst/>
          </a:prstGeom>
          <a:noFill/>
        </p:spPr>
        <p:txBody>
          <a:bodyPr wrap="square" rtlCol="0">
            <a:spAutoFit/>
          </a:bodyPr>
          <a:lstStyle/>
          <a:p>
            <a:r>
              <a:rPr kumimoji="1" lang="ja-JP" altLang="en-US" sz="1800" b="1">
                <a:latin typeface="+mj-ea"/>
                <a:ea typeface="+mj-ea"/>
              </a:rPr>
              <a:t>目次</a:t>
            </a:r>
          </a:p>
        </p:txBody>
      </p:sp>
    </p:spTree>
    <p:extLst>
      <p:ext uri="{BB962C8B-B14F-4D97-AF65-F5344CB8AC3E}">
        <p14:creationId xmlns:p14="http://schemas.microsoft.com/office/powerpoint/2010/main" val="3698967316"/>
      </p:ext>
    </p:extLst>
  </p:cSld>
  <p:clrMap bg1="lt1" tx1="dk1" bg2="lt2" tx2="dk2" accent1="accent1" accent2="accent2" accent3="accent3" accent4="accent4" accent5="accent5" accent6="accent6" hlink="hlink" folHlink="folHlink"/>
  <p:sldLayoutIdLst>
    <p:sldLayoutId id="2147483743" r:id="rId1"/>
  </p:sldLayoutIdLst>
  <p:hf hdr="0" dt="0"/>
  <p:txStyles>
    <p:titleStyle>
      <a:lvl1pPr algn="l" defTabSz="914354" rtl="0" eaLnBrk="1" latinLnBrk="0" hangingPunct="1">
        <a:lnSpc>
          <a:spcPct val="90000"/>
        </a:lnSpc>
        <a:spcBef>
          <a:spcPct val="0"/>
        </a:spcBef>
        <a:buNone/>
        <a:defRPr kumimoji="1" sz="2400" b="1"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3"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C764DE79-268F-4C1A-8933-263129D2AF90}" type="datetimeFigureOut">
              <a:rPr lang="en-US" dirty="0"/>
              <a:t>3/18/2025</a:t>
            </a:fld>
            <a:endParaRPr lang="en-US"/>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437160" y="9181395"/>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22094124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hf hdr="0" dt="0"/>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en-US"/>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C764DE79-268F-4C1A-8933-263129D2AF90}" type="datetimeFigureOut">
              <a:rPr lang="en-US" dirty="0"/>
              <a:t>3/18/2025</a:t>
            </a:fld>
            <a:endParaRPr lang="en-US"/>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022759" y="9190139"/>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5C9A7DF6-5BF3-4F5D-B76E-EB7D638CBFF7}" type="slidenum">
              <a:rPr kumimoji="1" lang="ja-JP" altLang="en-US" smtClean="0"/>
              <a:pPr/>
              <a:t>‹#›</a:t>
            </a:fld>
            <a:endParaRPr kumimoji="1" lang="ja-JP" altLang="en-US"/>
          </a:p>
        </p:txBody>
      </p:sp>
      <p:sp>
        <p:nvSpPr>
          <p:cNvPr id="7" name="object 41">
            <a:extLst>
              <a:ext uri="{FF2B5EF4-FFF2-40B4-BE49-F238E27FC236}">
                <a16:creationId xmlns:a16="http://schemas.microsoft.com/office/drawing/2014/main" id="{82B2A98E-FBB0-58A6-B1B6-11094DF9C7BE}"/>
              </a:ext>
            </a:extLst>
          </p:cNvPr>
          <p:cNvSpPr/>
          <p:nvPr userDrawn="1"/>
        </p:nvSpPr>
        <p:spPr>
          <a:xfrm>
            <a:off x="917916" y="509405"/>
            <a:ext cx="16670941" cy="230419"/>
          </a:xfrm>
          <a:custGeom>
            <a:avLst/>
            <a:gdLst/>
            <a:ahLst/>
            <a:cxnLst/>
            <a:rect l="l" t="t" r="r" b="b"/>
            <a:pathLst>
              <a:path w="7714615">
                <a:moveTo>
                  <a:pt x="0" y="0"/>
                </a:moveTo>
                <a:lnTo>
                  <a:pt x="7714437" y="0"/>
                </a:lnTo>
              </a:path>
            </a:pathLst>
          </a:custGeom>
          <a:ln w="25400">
            <a:solidFill>
              <a:srgbClr val="226BAB"/>
            </a:solidFill>
          </a:ln>
          <a:effectLst>
            <a:outerShdw blurRad="50800" dist="38100" dir="2700000" algn="tl" rotWithShape="0">
              <a:prstClr val="black">
                <a:alpha val="40000"/>
              </a:prstClr>
            </a:outerShdw>
          </a:effectLst>
        </p:spPr>
        <p:txBody>
          <a:bodyPr wrap="square" lIns="0" tIns="0" rIns="0" bIns="0" rtlCol="0"/>
          <a:lstStyle/>
          <a:p>
            <a:endParaRPr sz="1588"/>
          </a:p>
        </p:txBody>
      </p:sp>
      <p:sp>
        <p:nvSpPr>
          <p:cNvPr id="8" name="object 2">
            <a:extLst>
              <a:ext uri="{FF2B5EF4-FFF2-40B4-BE49-F238E27FC236}">
                <a16:creationId xmlns:a16="http://schemas.microsoft.com/office/drawing/2014/main" id="{53BBA438-6BE3-DEDA-F886-B1CBA89EB3AE}"/>
              </a:ext>
            </a:extLst>
          </p:cNvPr>
          <p:cNvSpPr/>
          <p:nvPr userDrawn="1"/>
        </p:nvSpPr>
        <p:spPr>
          <a:xfrm>
            <a:off x="0" y="1"/>
            <a:ext cx="540000" cy="522194"/>
          </a:xfrm>
          <a:custGeom>
            <a:avLst/>
            <a:gdLst/>
            <a:ahLst/>
            <a:cxnLst/>
            <a:rect l="l" t="t" r="r" b="b"/>
            <a:pathLst>
              <a:path w="377825" h="433070">
                <a:moveTo>
                  <a:pt x="377698" y="0"/>
                </a:moveTo>
                <a:lnTo>
                  <a:pt x="0" y="0"/>
                </a:lnTo>
                <a:lnTo>
                  <a:pt x="0" y="432930"/>
                </a:lnTo>
                <a:lnTo>
                  <a:pt x="377698" y="432930"/>
                </a:lnTo>
                <a:lnTo>
                  <a:pt x="377698" y="0"/>
                </a:lnTo>
                <a:close/>
              </a:path>
            </a:pathLst>
          </a:custGeom>
          <a:solidFill>
            <a:srgbClr val="226BAB"/>
          </a:solidFill>
        </p:spPr>
        <p:txBody>
          <a:bodyPr wrap="square" lIns="0" tIns="0" rIns="0" bIns="0" rtlCol="0"/>
          <a:lstStyle/>
          <a:p>
            <a:endParaRPr sz="1588"/>
          </a:p>
        </p:txBody>
      </p:sp>
      <p:sp>
        <p:nvSpPr>
          <p:cNvPr id="9" name="object 3">
            <a:extLst>
              <a:ext uri="{FF2B5EF4-FFF2-40B4-BE49-F238E27FC236}">
                <a16:creationId xmlns:a16="http://schemas.microsoft.com/office/drawing/2014/main" id="{F65CE5E7-1612-8D0A-8E0D-150A36A4156D}"/>
              </a:ext>
            </a:extLst>
          </p:cNvPr>
          <p:cNvSpPr/>
          <p:nvPr userDrawn="1"/>
        </p:nvSpPr>
        <p:spPr>
          <a:xfrm>
            <a:off x="1" y="726926"/>
            <a:ext cx="540000" cy="620246"/>
          </a:xfrm>
          <a:custGeom>
            <a:avLst/>
            <a:gdLst/>
            <a:ahLst/>
            <a:cxnLst/>
            <a:rect l="l" t="t" r="r" b="b"/>
            <a:pathLst>
              <a:path w="405130" h="702944">
                <a:moveTo>
                  <a:pt x="397573" y="0"/>
                </a:moveTo>
                <a:lnTo>
                  <a:pt x="7150" y="0"/>
                </a:lnTo>
                <a:lnTo>
                  <a:pt x="0" y="7162"/>
                </a:lnTo>
                <a:lnTo>
                  <a:pt x="0" y="695731"/>
                </a:lnTo>
                <a:lnTo>
                  <a:pt x="7150" y="702881"/>
                </a:lnTo>
                <a:lnTo>
                  <a:pt x="388747" y="702881"/>
                </a:lnTo>
                <a:lnTo>
                  <a:pt x="397573" y="702881"/>
                </a:lnTo>
                <a:lnTo>
                  <a:pt x="404723" y="695731"/>
                </a:lnTo>
                <a:lnTo>
                  <a:pt x="404723" y="7162"/>
                </a:lnTo>
                <a:lnTo>
                  <a:pt x="397573" y="0"/>
                </a:lnTo>
                <a:close/>
              </a:path>
            </a:pathLst>
          </a:custGeom>
          <a:solidFill>
            <a:srgbClr val="226BAB"/>
          </a:solidFill>
        </p:spPr>
        <p:txBody>
          <a:bodyPr vert="vert" wrap="square" lIns="0" tIns="0" rIns="0" bIns="0" rtlCol="0"/>
          <a:lstStyle/>
          <a:p>
            <a:pPr algn="ctr"/>
            <a:endParaRPr sz="1100">
              <a:solidFill>
                <a:schemeClr val="bg1"/>
              </a:solidFill>
              <a:latin typeface="メイリオ" panose="020B0604030504040204" pitchFamily="50" charset="-128"/>
              <a:ea typeface="メイリオ" panose="020B0604030504040204" pitchFamily="50" charset="-128"/>
            </a:endParaRPr>
          </a:p>
        </p:txBody>
      </p:sp>
      <p:sp>
        <p:nvSpPr>
          <p:cNvPr id="10" name="object 11">
            <a:extLst>
              <a:ext uri="{FF2B5EF4-FFF2-40B4-BE49-F238E27FC236}">
                <a16:creationId xmlns:a16="http://schemas.microsoft.com/office/drawing/2014/main" id="{CE021C72-DC9C-8C90-A1C6-15DDC4C51313}"/>
              </a:ext>
            </a:extLst>
          </p:cNvPr>
          <p:cNvSpPr/>
          <p:nvPr userDrawn="1"/>
        </p:nvSpPr>
        <p:spPr>
          <a:xfrm>
            <a:off x="1210697" y="9181395"/>
            <a:ext cx="15578586" cy="197201"/>
          </a:xfrm>
          <a:custGeom>
            <a:avLst/>
            <a:gdLst/>
            <a:ahLst/>
            <a:cxnLst/>
            <a:rect l="l" t="t" r="r" b="b"/>
            <a:pathLst>
              <a:path w="6167755">
                <a:moveTo>
                  <a:pt x="0" y="0"/>
                </a:moveTo>
                <a:lnTo>
                  <a:pt x="6167450" y="0"/>
                </a:lnTo>
              </a:path>
            </a:pathLst>
          </a:custGeom>
          <a:ln w="12700">
            <a:solidFill>
              <a:srgbClr val="222222"/>
            </a:solidFill>
          </a:ln>
        </p:spPr>
        <p:txBody>
          <a:bodyPr wrap="square" lIns="0" tIns="0" rIns="0" bIns="0" rtlCol="0"/>
          <a:lstStyle/>
          <a:p>
            <a:endParaRPr sz="1588"/>
          </a:p>
        </p:txBody>
      </p:sp>
      <p:sp>
        <p:nvSpPr>
          <p:cNvPr id="12" name="object 39">
            <a:extLst>
              <a:ext uri="{FF2B5EF4-FFF2-40B4-BE49-F238E27FC236}">
                <a16:creationId xmlns:a16="http://schemas.microsoft.com/office/drawing/2014/main" id="{BAED0AF6-33E0-5377-B19A-90F507D84711}"/>
              </a:ext>
            </a:extLst>
          </p:cNvPr>
          <p:cNvSpPr txBox="1"/>
          <p:nvPr userDrawn="1"/>
        </p:nvSpPr>
        <p:spPr>
          <a:xfrm>
            <a:off x="13022759" y="7785828"/>
            <a:ext cx="966832" cy="205139"/>
          </a:xfrm>
          <a:prstGeom prst="rect">
            <a:avLst/>
          </a:prstGeom>
        </p:spPr>
        <p:txBody>
          <a:bodyPr vert="horz" wrap="square" lIns="0" tIns="11206" rIns="0" bIns="0" rtlCol="0">
            <a:spAutoFit/>
          </a:bodyPr>
          <a:lstStyle/>
          <a:p>
            <a:pPr marL="11206">
              <a:spcBef>
                <a:spcPts val="88"/>
              </a:spcBef>
            </a:pPr>
            <a:r>
              <a:rPr sz="1235" b="1" spc="199">
                <a:solidFill>
                  <a:srgbClr val="FFFFFF"/>
                </a:solidFill>
                <a:latin typeface="HiraginoSans-W5"/>
                <a:cs typeface="HiraginoSans-W5"/>
              </a:rPr>
              <a:t>図</a:t>
            </a:r>
            <a:r>
              <a:rPr sz="1235" spc="67">
                <a:solidFill>
                  <a:srgbClr val="FFFFFF"/>
                </a:solidFill>
                <a:latin typeface="AppleGothic"/>
                <a:cs typeface="AppleGothic"/>
              </a:rPr>
              <a:t>❸</a:t>
            </a:r>
            <a:endParaRPr sz="1235">
              <a:latin typeface="AppleGothic"/>
              <a:cs typeface="AppleGothic"/>
            </a:endParaRPr>
          </a:p>
        </p:txBody>
      </p:sp>
      <p:sp>
        <p:nvSpPr>
          <p:cNvPr id="13" name="object 49">
            <a:extLst>
              <a:ext uri="{FF2B5EF4-FFF2-40B4-BE49-F238E27FC236}">
                <a16:creationId xmlns:a16="http://schemas.microsoft.com/office/drawing/2014/main" id="{503BDDA3-BBD5-AA26-B245-6D69E9E77714}"/>
              </a:ext>
            </a:extLst>
          </p:cNvPr>
          <p:cNvSpPr/>
          <p:nvPr userDrawn="1"/>
        </p:nvSpPr>
        <p:spPr>
          <a:xfrm>
            <a:off x="1" y="1665998"/>
            <a:ext cx="540000" cy="5220260"/>
          </a:xfrm>
          <a:custGeom>
            <a:avLst/>
            <a:gdLst/>
            <a:ahLst/>
            <a:cxnLst/>
            <a:rect l="l" t="t" r="r" b="b"/>
            <a:pathLst>
              <a:path w="416559" h="5916295">
                <a:moveTo>
                  <a:pt x="410019" y="0"/>
                </a:moveTo>
                <a:lnTo>
                  <a:pt x="6286" y="0"/>
                </a:lnTo>
                <a:lnTo>
                  <a:pt x="0" y="6286"/>
                </a:lnTo>
                <a:lnTo>
                  <a:pt x="0" y="5909843"/>
                </a:lnTo>
                <a:lnTo>
                  <a:pt x="6286" y="5916142"/>
                </a:lnTo>
                <a:lnTo>
                  <a:pt x="402259" y="5916142"/>
                </a:lnTo>
                <a:lnTo>
                  <a:pt x="410019" y="5916142"/>
                </a:lnTo>
                <a:lnTo>
                  <a:pt x="416318" y="5909843"/>
                </a:lnTo>
                <a:lnTo>
                  <a:pt x="416318" y="6286"/>
                </a:lnTo>
                <a:lnTo>
                  <a:pt x="410019" y="0"/>
                </a:lnTo>
                <a:close/>
              </a:path>
            </a:pathLst>
          </a:custGeom>
          <a:solidFill>
            <a:srgbClr val="B2B3B5"/>
          </a:solidFill>
        </p:spPr>
        <p:txBody>
          <a:bodyPr wrap="square" lIns="0" tIns="0" rIns="0" bIns="0" rtlCol="0"/>
          <a:lstStyle/>
          <a:p>
            <a:endParaRPr sz="1588"/>
          </a:p>
        </p:txBody>
      </p:sp>
      <p:sp>
        <p:nvSpPr>
          <p:cNvPr id="14" name="object 50">
            <a:extLst>
              <a:ext uri="{FF2B5EF4-FFF2-40B4-BE49-F238E27FC236}">
                <a16:creationId xmlns:a16="http://schemas.microsoft.com/office/drawing/2014/main" id="{865F76B7-DD0D-5881-E22C-FB8799941F19}"/>
              </a:ext>
            </a:extLst>
          </p:cNvPr>
          <p:cNvSpPr/>
          <p:nvPr userDrawn="1"/>
        </p:nvSpPr>
        <p:spPr>
          <a:xfrm>
            <a:off x="1260602" y="1286510"/>
            <a:ext cx="11368456" cy="163474"/>
          </a:xfrm>
          <a:custGeom>
            <a:avLst/>
            <a:gdLst/>
            <a:ahLst/>
            <a:cxnLst/>
            <a:rect l="l" t="t" r="r" b="b"/>
            <a:pathLst>
              <a:path w="3078479">
                <a:moveTo>
                  <a:pt x="0" y="0"/>
                </a:moveTo>
                <a:lnTo>
                  <a:pt x="3078416" y="0"/>
                </a:lnTo>
              </a:path>
            </a:pathLst>
          </a:custGeom>
          <a:ln w="76200">
            <a:solidFill>
              <a:srgbClr val="B2B3B5"/>
            </a:solidFill>
          </a:ln>
        </p:spPr>
        <p:txBody>
          <a:bodyPr wrap="square" lIns="0" tIns="0" rIns="0" bIns="0" rtlCol="0"/>
          <a:lstStyle/>
          <a:p>
            <a:endParaRPr sz="1588"/>
          </a:p>
        </p:txBody>
      </p:sp>
    </p:spTree>
    <p:extLst>
      <p:ext uri="{BB962C8B-B14F-4D97-AF65-F5344CB8AC3E}">
        <p14:creationId xmlns:p14="http://schemas.microsoft.com/office/powerpoint/2010/main" val="410640759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hf hdr="0" dt="0"/>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en-US"/>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4.xml"/><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9.xml"/></Relationships>
</file>

<file path=ppt/slides/_rels/slide1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8.xml"/><Relationship Id="rId1" Type="http://schemas.openxmlformats.org/officeDocument/2006/relationships/slideLayout" Target="../slideLayouts/slideLayout3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0.xml"/><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2.xml"/><Relationship Id="rId1" Type="http://schemas.openxmlformats.org/officeDocument/2006/relationships/slideLayout" Target="../slideLayouts/slideLayout3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9.xml"/></Relationships>
</file>

<file path=ppt/slides/_rels/slide1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5.xml"/><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6.xml"/><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hyperlink" Target="https://www8.cao.go.jp/cstp/society5_0/" TargetMode="External"/><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hyperlink" Target="https://wwwc.cao.go.jp/lib_006/society5_0/society5_0_bigdata1.html" TargetMode="External"/><Relationship Id="rId4" Type="http://schemas.openxmlformats.org/officeDocument/2006/relationships/hyperlink" Target="https://wwwc.cao.go.jp/lib_006/society5_0/society5_0_mirai1.html"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2.xml"/><Relationship Id="rId1" Type="http://schemas.openxmlformats.org/officeDocument/2006/relationships/slideLayout" Target="../slideLayouts/slideLayout3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4.xml"/><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5.xml"/><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6.xml"/><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7.xml"/><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8.xml"/><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hyperlink" Target="https://www.meti.go.jp/policy/it_policy/investment/dgc/dgc2.pdf" TargetMode="External"/><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0.xml"/><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1.xml"/><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6.xml"/><Relationship Id="rId1" Type="http://schemas.openxmlformats.org/officeDocument/2006/relationships/slideLayout" Target="../slideLayouts/slideLayout3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9.xml"/></Relationships>
</file>

<file path=ppt/slides/_rels/slide1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2.xml"/><Relationship Id="rId1" Type="http://schemas.openxmlformats.org/officeDocument/2006/relationships/slideLayout" Target="../slideLayouts/slideLayout39.xml"/></Relationships>
</file>

<file path=ppt/slides/_rels/slide1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3.xml"/><Relationship Id="rId1" Type="http://schemas.openxmlformats.org/officeDocument/2006/relationships/slideLayout" Target="../slideLayouts/slideLayout3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9.xml"/></Relationships>
</file>

<file path=ppt/slides/_rels/slide1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7.xml"/><Relationship Id="rId1" Type="http://schemas.openxmlformats.org/officeDocument/2006/relationships/slideLayout" Target="../slideLayouts/slideLayout3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9.xml"/></Relationships>
</file>

<file path=ppt/slides/_rels/slide1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9.xml"/><Relationship Id="rId1" Type="http://schemas.openxmlformats.org/officeDocument/2006/relationships/slideLayout" Target="../slideLayouts/slideLayout39.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9.xml"/></Relationships>
</file>

<file path=ppt/slides/_rels/slide1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1.xml"/><Relationship Id="rId1" Type="http://schemas.openxmlformats.org/officeDocument/2006/relationships/slideLayout" Target="../slideLayouts/slideLayout39.xml"/></Relationships>
</file>

<file path=ppt/slides/_rels/slide1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2.xml"/><Relationship Id="rId1" Type="http://schemas.openxmlformats.org/officeDocument/2006/relationships/slideLayout" Target="../slideLayouts/slideLayout39.xml"/><Relationship Id="rId4" Type="http://schemas.openxmlformats.org/officeDocument/2006/relationships/image" Target="../media/image78.png"/></Relationships>
</file>

<file path=ppt/slides/_rels/slide1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3.xml"/><Relationship Id="rId1" Type="http://schemas.openxmlformats.org/officeDocument/2006/relationships/slideLayout" Target="../slideLayouts/slideLayout3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9.xml"/></Relationships>
</file>

<file path=ppt/slides/_rels/slide1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5.xml"/><Relationship Id="rId1" Type="http://schemas.openxmlformats.org/officeDocument/2006/relationships/slideLayout" Target="../slideLayouts/slideLayout3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9.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9.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9.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9.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9.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9.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9.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9.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9.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9.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9.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9.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s://www.ipa.go.jp/security/security-action" TargetMode="External"/><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24.png"/><Relationship Id="rId4" Type="http://schemas.openxmlformats.org/officeDocument/2006/relationships/image" Target="../media/image23.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9.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9.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9.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3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9.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39.xml"/></Relationships>
</file>

<file path=ppt/slides/_rels/slide2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7.xml"/><Relationship Id="rId1" Type="http://schemas.openxmlformats.org/officeDocument/2006/relationships/slideLayout" Target="../slideLayouts/slideLayout39.xml"/></Relationships>
</file>

<file path=ppt/slides/_rels/slide2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8.xml"/><Relationship Id="rId1" Type="http://schemas.openxmlformats.org/officeDocument/2006/relationships/slideLayout" Target="../slideLayouts/slideLayout39.xml"/></Relationships>
</file>

<file path=ppt/slides/_rels/slide2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9.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9.xml"/></Relationships>
</file>

<file path=ppt/slides/_rels/slide2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1.xml"/><Relationship Id="rId1" Type="http://schemas.openxmlformats.org/officeDocument/2006/relationships/slideLayout" Target="../slideLayouts/slideLayout39.xml"/></Relationships>
</file>

<file path=ppt/slides/_rels/slide2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2.xml"/><Relationship Id="rId1" Type="http://schemas.openxmlformats.org/officeDocument/2006/relationships/slideLayout" Target="../slideLayouts/slideLayout39.xml"/><Relationship Id="rId4" Type="http://schemas.openxmlformats.org/officeDocument/2006/relationships/image" Target="../media/image86.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9.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9.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9.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9.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9.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9.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9.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9.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9.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9.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9.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9.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9.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9.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39.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39.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9.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3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9.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9.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9.xml"/></Relationships>
</file>

<file path=ppt/slides/_rels/slide2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6.xml"/><Relationship Id="rId1" Type="http://schemas.openxmlformats.org/officeDocument/2006/relationships/slideLayout" Target="../slideLayouts/slideLayout39.xml"/></Relationships>
</file>

<file path=ppt/slides/_rels/slide2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7.xml"/><Relationship Id="rId1" Type="http://schemas.openxmlformats.org/officeDocument/2006/relationships/slideLayout" Target="../slideLayouts/slideLayout39.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39.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39.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39.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3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39.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39.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3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9.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9.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39.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39.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39.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39.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39.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9.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39.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39.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39.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39.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39.xml"/></Relationships>
</file>

<file path=ppt/slides/_rels/slide2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1.xml"/><Relationship Id="rId1" Type="http://schemas.openxmlformats.org/officeDocument/2006/relationships/slideLayout" Target="../slideLayouts/slideLayout39.xml"/></Relationships>
</file>

<file path=ppt/slides/_rels/slide2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2.xml"/><Relationship Id="rId1" Type="http://schemas.openxmlformats.org/officeDocument/2006/relationships/slideLayout" Target="../slideLayouts/slideLayout39.xml"/><Relationship Id="rId4" Type="http://schemas.openxmlformats.org/officeDocument/2006/relationships/image" Target="../media/image91.png"/></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39.xml"/></Relationships>
</file>

<file path=ppt/slides/_rels/slide2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4.xml"/><Relationship Id="rId1" Type="http://schemas.openxmlformats.org/officeDocument/2006/relationships/slideLayout" Target="../slideLayouts/slideLayout39.xml"/></Relationships>
</file>

<file path=ppt/slides/_rels/slide2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5.xml"/><Relationship Id="rId1" Type="http://schemas.openxmlformats.org/officeDocument/2006/relationships/slideLayout" Target="../slideLayouts/slideLayout39.xml"/></Relationships>
</file>

<file path=ppt/slides/_rels/slide2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6.xml"/><Relationship Id="rId1" Type="http://schemas.openxmlformats.org/officeDocument/2006/relationships/slideLayout" Target="../slideLayouts/slideLayout39.xml"/></Relationships>
</file>

<file path=ppt/slides/_rels/slide2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7.xml"/><Relationship Id="rId1" Type="http://schemas.openxmlformats.org/officeDocument/2006/relationships/slideLayout" Target="../slideLayouts/slideLayout39.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39.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39.xml"/></Relationships>
</file>

<file path=ppt/slides/_rels/slide2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1.xml"/><Relationship Id="rId1" Type="http://schemas.openxmlformats.org/officeDocument/2006/relationships/slideLayout" Target="../slideLayouts/slideLayout39.xml"/></Relationships>
</file>

<file path=ppt/slides/_rels/slide2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2.xml"/><Relationship Id="rId1" Type="http://schemas.openxmlformats.org/officeDocument/2006/relationships/slideLayout" Target="../slideLayouts/slideLayout39.xml"/><Relationship Id="rId4" Type="http://schemas.openxmlformats.org/officeDocument/2006/relationships/image" Target="../media/image98.svg"/></Relationships>
</file>

<file path=ppt/slides/_rels/slide2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3.xml"/><Relationship Id="rId1" Type="http://schemas.openxmlformats.org/officeDocument/2006/relationships/slideLayout" Target="../slideLayouts/slideLayout39.xml"/></Relationships>
</file>

<file path=ppt/slides/_rels/slide2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4.xml"/><Relationship Id="rId1" Type="http://schemas.openxmlformats.org/officeDocument/2006/relationships/slideLayout" Target="../slideLayouts/slideLayout39.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39.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39.xml"/></Relationships>
</file>

<file path=ppt/slides/_rels/slide2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7.xml"/><Relationship Id="rId1" Type="http://schemas.openxmlformats.org/officeDocument/2006/relationships/slideLayout" Target="../slideLayouts/slideLayout39.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39.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39.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39.xml"/></Relationships>
</file>

<file path=ppt/slides/_rels/slide29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92.xml"/><Relationship Id="rId1" Type="http://schemas.openxmlformats.org/officeDocument/2006/relationships/slideLayout" Target="../slideLayouts/slideLayout39.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39.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39.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39.xml"/></Relationships>
</file>

<file path=ppt/slides/_rels/slide2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6.xml"/><Relationship Id="rId1" Type="http://schemas.openxmlformats.org/officeDocument/2006/relationships/slideLayout" Target="../slideLayouts/slideLayout39.xml"/></Relationships>
</file>

<file path=ppt/slides/_rels/slide29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97.xml"/><Relationship Id="rId1" Type="http://schemas.openxmlformats.org/officeDocument/2006/relationships/slideLayout" Target="../slideLayouts/slideLayout39.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39.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0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300.xml"/><Relationship Id="rId1" Type="http://schemas.openxmlformats.org/officeDocument/2006/relationships/slideLayout" Target="../slideLayouts/slideLayout39.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39.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39.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39.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39.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39.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39.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39.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39.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39.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39.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39.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39.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39.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39.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39.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39.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39.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39.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39.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39.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39.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39.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39.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39.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39.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39.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39.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39.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39.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39.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39.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39.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39.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39.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39.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39.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39.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39.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39.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39.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39.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39.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39.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39.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39.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39.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39.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39.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39.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39.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39.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39.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39.xml"/></Relationships>
</file>

<file path=ppt/slides/_rels/slide3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9.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39.xml"/></Relationships>
</file>

<file path=ppt/slides/_rels/slide3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1.xml"/><Relationship Id="rId1" Type="http://schemas.openxmlformats.org/officeDocument/2006/relationships/slideLayout" Target="../slideLayouts/slideLayout39.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39.xml"/></Relationships>
</file>

<file path=ppt/slides/_rels/slide3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0.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D8_2355C5AB.xml"/><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39.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3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5.xm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2.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3.xml"/><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88BDD0-D29A-2F0B-7EFE-A1935B7B4923}"/>
              </a:ext>
            </a:extLst>
          </p:cNvPr>
          <p:cNvSpPr txBox="1">
            <a:spLocks noGrp="1"/>
          </p:cNvSpPr>
          <p:nvPr>
            <p:ph type="title" idx="4294967295"/>
          </p:nvPr>
        </p:nvSpPr>
        <p:spPr>
          <a:xfrm>
            <a:off x="0" y="391003"/>
            <a:ext cx="17610138"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令和</a:t>
            </a:r>
            <a:r>
              <a:rPr kumimoji="1" lang="en-US" altLang="ja-JP" sz="36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36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年度</a:t>
            </a:r>
            <a:br>
              <a:rPr kumimoji="1" lang="ja-JP" altLang="en-US" sz="3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36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中小企業サイバーセキュリティ</a:t>
            </a:r>
            <a:endParaRPr kumimoji="1" lang="en-US" altLang="ja-JP" sz="36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社内体制整備事業</a:t>
            </a:r>
            <a:endParaRPr kumimoji="1" lang="en-US" altLang="ja-JP" sz="36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6" name="表 5">
            <a:extLst>
              <a:ext uri="{FF2B5EF4-FFF2-40B4-BE49-F238E27FC236}">
                <a16:creationId xmlns:a16="http://schemas.microsoft.com/office/drawing/2014/main" id="{41203699-C841-BFE6-1091-A77339991C6A}"/>
              </a:ext>
            </a:extLst>
          </p:cNvPr>
          <p:cNvGraphicFramePr>
            <a:graphicFrameLocks noGrp="1"/>
          </p:cNvGraphicFramePr>
          <p:nvPr>
            <p:extLst>
              <p:ext uri="{D42A27DB-BD31-4B8C-83A1-F6EECF244321}">
                <p14:modId xmlns:p14="http://schemas.microsoft.com/office/powerpoint/2010/main" val="3544191620"/>
              </p:ext>
            </p:extLst>
          </p:nvPr>
        </p:nvGraphicFramePr>
        <p:xfrm>
          <a:off x="2201069" y="2145329"/>
          <a:ext cx="13208000" cy="1197897"/>
        </p:xfrm>
        <a:graphic>
          <a:graphicData uri="http://schemas.openxmlformats.org/drawingml/2006/table">
            <a:tbl>
              <a:tblPr firstRow="1" bandRow="1">
                <a:tableStyleId>{5C22544A-7EE6-4342-B048-85BDC9FD1C3A}</a:tableStyleId>
              </a:tblPr>
              <a:tblGrid>
                <a:gridCol w="13208000">
                  <a:extLst>
                    <a:ext uri="{9D8B030D-6E8A-4147-A177-3AD203B41FA5}">
                      <a16:colId xmlns:a16="http://schemas.microsoft.com/office/drawing/2014/main" val="3269451890"/>
                    </a:ext>
                  </a:extLst>
                </a:gridCol>
              </a:tblGrid>
              <a:tr h="1197897">
                <a:tc>
                  <a:txBody>
                    <a:bodyPr/>
                    <a:lstStyle/>
                    <a:p>
                      <a:pPr algn="ctr"/>
                      <a:r>
                        <a:rPr kumimoji="1" lang="ja-JP" altLang="en-US" sz="2400" b="1">
                          <a:solidFill>
                            <a:srgbClr val="002060"/>
                          </a:solidFill>
                          <a:latin typeface="メイリオ" panose="020B0604030504040204" pitchFamily="50" charset="-128"/>
                          <a:ea typeface="メイリオ" panose="020B0604030504040204" pitchFamily="50" charset="-128"/>
                        </a:rPr>
                        <a:t>セミナースライド</a:t>
                      </a:r>
                      <a:endParaRPr kumimoji="1" lang="ja-JP" altLang="en-US" sz="2800" b="1">
                        <a:solidFill>
                          <a:srgbClr val="002060"/>
                        </a:solidFill>
                        <a:latin typeface="メイリオ" panose="020B0604030504040204" pitchFamily="50" charset="-128"/>
                        <a:ea typeface="メイリオ" panose="020B0604030504040204" pitchFamily="50" charset="-128"/>
                      </a:endParaRPr>
                    </a:p>
                  </a:txBody>
                  <a:tcPr marL="124872" marR="1248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2328061"/>
                  </a:ext>
                </a:extLst>
              </a:tr>
            </a:tbl>
          </a:graphicData>
        </a:graphic>
      </p:graphicFrame>
      <p:sp>
        <p:nvSpPr>
          <p:cNvPr id="9" name="正方形/長方形 8">
            <a:extLst>
              <a:ext uri="{FF2B5EF4-FFF2-40B4-BE49-F238E27FC236}">
                <a16:creationId xmlns:a16="http://schemas.microsoft.com/office/drawing/2014/main" id="{3C1A59CC-2E7A-175A-C4A8-C7C89AEE988E}"/>
              </a:ext>
            </a:extLst>
          </p:cNvPr>
          <p:cNvSpPr/>
          <p:nvPr/>
        </p:nvSpPr>
        <p:spPr>
          <a:xfrm>
            <a:off x="2201069" y="2"/>
            <a:ext cx="13208000" cy="90151"/>
          </a:xfrm>
          <a:prstGeom prst="rect">
            <a:avLst/>
          </a:prstGeom>
          <a:solidFill>
            <a:srgbClr val="226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C9A826F-063D-B9BE-8EDF-379C5B7680A0}"/>
              </a:ext>
            </a:extLst>
          </p:cNvPr>
          <p:cNvSpPr/>
          <p:nvPr/>
        </p:nvSpPr>
        <p:spPr>
          <a:xfrm>
            <a:off x="2201069" y="9754710"/>
            <a:ext cx="13208001" cy="90151"/>
          </a:xfrm>
          <a:prstGeom prst="rect">
            <a:avLst/>
          </a:prstGeom>
          <a:solidFill>
            <a:srgbClr val="226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テキスト&#10;&#10;自動的に生成された説明">
            <a:extLst>
              <a:ext uri="{FF2B5EF4-FFF2-40B4-BE49-F238E27FC236}">
                <a16:creationId xmlns:a16="http://schemas.microsoft.com/office/drawing/2014/main" id="{4D2B81F4-A990-401B-987C-76CC2C70F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549" y="9186609"/>
            <a:ext cx="2987040" cy="467360"/>
          </a:xfrm>
          <a:prstGeom prst="rect">
            <a:avLst/>
          </a:prstGeom>
        </p:spPr>
      </p:pic>
    </p:spTree>
    <p:extLst>
      <p:ext uri="{BB962C8B-B14F-4D97-AF65-F5344CB8AC3E}">
        <p14:creationId xmlns:p14="http://schemas.microsoft.com/office/powerpoint/2010/main" val="277088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テキストの目的、想定読者、全体</a:t>
            </a:r>
            <a:r>
              <a:rPr lang="ja-JP" altLang="en-US" sz="4000">
                <a:latin typeface="メイリオ"/>
                <a:ea typeface="メイリオ"/>
              </a:rPr>
              <a:t>構成</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、テキストの利用方法など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4524315"/>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4</a:t>
            </a:r>
            <a:r>
              <a:rPr kumimoji="1" lang="ja-JP" altLang="en-US" sz="3600">
                <a:latin typeface="メイリオ" panose="020B0604030504040204" pitchFamily="50" charset="-128"/>
                <a:ea typeface="メイリオ" panose="020B0604030504040204" pitchFamily="50" charset="-128"/>
              </a:rPr>
              <a:t>編以降では、セキュリティ対策をレベル分けして説明。</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レベル</a:t>
            </a:r>
            <a:r>
              <a:rPr kumimoji="1" lang="en-US" altLang="ja-JP" sz="3600">
                <a:latin typeface="メイリオ" panose="020B0604030504040204" pitchFamily="50" charset="-128"/>
                <a:ea typeface="メイリオ" panose="020B0604030504040204" pitchFamily="50" charset="-128"/>
              </a:rPr>
              <a:t>1</a:t>
            </a:r>
            <a:r>
              <a:rPr kumimoji="1" lang="ja-JP" altLang="en-US" sz="3600">
                <a:latin typeface="メイリオ" panose="020B0604030504040204" pitchFamily="50" charset="-128"/>
                <a:ea typeface="メイリオ" panose="020B0604030504040204" pitchFamily="50" charset="-128"/>
              </a:rPr>
              <a:t>：緊急性の高い事例への対処法を解説。</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レベル</a:t>
            </a:r>
            <a:r>
              <a:rPr kumimoji="1" lang="en-US" altLang="ja-JP" sz="3600">
                <a:latin typeface="メイリオ" panose="020B0604030504040204" pitchFamily="50" charset="-128"/>
                <a:ea typeface="メイリオ" panose="020B0604030504040204" pitchFamily="50" charset="-128"/>
              </a:rPr>
              <a:t>2</a:t>
            </a:r>
            <a:r>
              <a:rPr kumimoji="1" lang="ja-JP" altLang="en-US" sz="3600">
                <a:latin typeface="メイリオ" panose="020B0604030504040204" pitchFamily="50" charset="-128"/>
                <a:ea typeface="メイリオ" panose="020B0604030504040204" pitchFamily="50" charset="-128"/>
              </a:rPr>
              <a:t>：ガイドラインを用いて、組織全体で最低限実施すべきセキュリティ対策を解説。</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レベル</a:t>
            </a:r>
            <a:r>
              <a:rPr kumimoji="1" lang="en-US" altLang="ja-JP" sz="3600">
                <a:latin typeface="メイリオ" panose="020B0604030504040204" pitchFamily="50" charset="-128"/>
                <a:ea typeface="メイリオ" panose="020B0604030504040204" pitchFamily="50" charset="-128"/>
              </a:rPr>
              <a:t>3</a:t>
            </a:r>
            <a:r>
              <a:rPr kumimoji="1" lang="ja-JP" altLang="en-US" sz="3600">
                <a:latin typeface="メイリオ" panose="020B0604030504040204" pitchFamily="50" charset="-128"/>
                <a:ea typeface="メイリオ" panose="020B0604030504040204" pitchFamily="50" charset="-128"/>
              </a:rPr>
              <a:t>：セキュリティフレームワークを用いて、より多くの攻撃手法に網羅的に対応するための事項を説明。</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セキュリティ対策を実施するための知識やスキル、人材の育成や確保について実践的な知識を提供。</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全体構成</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0-1-2.】P2</a:t>
            </a:r>
          </a:p>
        </p:txBody>
      </p:sp>
      <p:sp>
        <p:nvSpPr>
          <p:cNvPr id="4" name="object 40">
            <a:extLst>
              <a:ext uri="{FF2B5EF4-FFF2-40B4-BE49-F238E27FC236}">
                <a16:creationId xmlns:a16="http://schemas.microsoft.com/office/drawing/2014/main" id="{1B4D0EE1-E9CB-5730-9C7B-B0114F857E9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はじめに</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4970017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ガイドラインを参考とした実施手順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100</a:t>
            </a:fld>
            <a:endParaRPr kumimoji="1" lang="ja-JP" altLang="en-US" sz="2000"/>
          </a:p>
        </p:txBody>
      </p:sp>
      <p:sp>
        <p:nvSpPr>
          <p:cNvPr id="3" name="object 40">
            <a:extLst>
              <a:ext uri="{FF2B5EF4-FFF2-40B4-BE49-F238E27FC236}">
                <a16:creationId xmlns:a16="http://schemas.microsoft.com/office/drawing/2014/main" id="{AE02D2DD-867A-BACF-953A-BDDDCAABF08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
        <p:nvSpPr>
          <p:cNvPr id="11" name="テキスト プレースホルダー 2">
            <a:extLst>
              <a:ext uri="{FF2B5EF4-FFF2-40B4-BE49-F238E27FC236}">
                <a16:creationId xmlns:a16="http://schemas.microsoft.com/office/drawing/2014/main" id="{2AA509F5-84AC-830F-AFB3-BD279E65E92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中小企業の情報セキュリティ対策ガイドラインの活用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ACA4591-4441-10CE-23E2-FD489A156644}"/>
              </a:ext>
            </a:extLst>
          </p:cNvPr>
          <p:cNvSpPr txBox="1"/>
          <p:nvPr/>
        </p:nvSpPr>
        <p:spPr>
          <a:xfrm>
            <a:off x="1713053" y="2058800"/>
            <a:ext cx="15456498" cy="6740307"/>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対象者</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中小企業および小規模事業者の経営者と情報管理を統括する方</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セキュリティ対策を部分的に実施してきた企業</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情報セキュリティに関する知識を十分に有した人材が不足している企業など</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目的</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情報セキュリティに関する組織的な取組を開始するため</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使い方</a:t>
            </a:r>
            <a:endParaRPr lang="en-US" altLang="ja-JP" sz="3600" u="sng">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実施状況の把握</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対策の決定と周知</a:t>
            </a:r>
            <a:endParaRPr lang="en-US" altLang="ja-JP" sz="360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9163F790-2237-EB8B-2582-B214D5BCE5D8}"/>
              </a:ext>
            </a:extLst>
          </p:cNvPr>
          <p:cNvSpPr txBox="1"/>
          <p:nvPr/>
        </p:nvSpPr>
        <p:spPr>
          <a:xfrm>
            <a:off x="13270506"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10-2-2.】</a:t>
            </a:r>
          </a:p>
          <a:p>
            <a:pPr algn="ctr"/>
            <a:r>
              <a:rPr lang="en-US" altLang="ja-JP" sz="2400" b="1">
                <a:latin typeface="メイリオ" panose="020B0604030504040204" pitchFamily="50" charset="-128"/>
                <a:ea typeface="メイリオ" panose="020B0604030504040204" pitchFamily="50" charset="-128"/>
              </a:rPr>
              <a:t>P121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P124</a:t>
            </a:r>
          </a:p>
        </p:txBody>
      </p:sp>
    </p:spTree>
    <p:extLst>
      <p:ext uri="{BB962C8B-B14F-4D97-AF65-F5344CB8AC3E}">
        <p14:creationId xmlns:p14="http://schemas.microsoft.com/office/powerpoint/2010/main" val="27865206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ガイドラインを参考とした実施手順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101</a:t>
            </a:fld>
            <a:endParaRPr kumimoji="1" lang="ja-JP" altLang="en-US" sz="2000"/>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10-2-3.】</a:t>
            </a:r>
          </a:p>
          <a:p>
            <a:pPr algn="ctr"/>
            <a:r>
              <a:rPr lang="en-US" altLang="ja-JP" sz="2400" b="1">
                <a:latin typeface="メイリオ" panose="020B0604030504040204" pitchFamily="50" charset="-128"/>
                <a:ea typeface="メイリオ" panose="020B0604030504040204" pitchFamily="50" charset="-128"/>
              </a:rPr>
              <a:t>P124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P125</a:t>
            </a:r>
          </a:p>
        </p:txBody>
      </p:sp>
      <p:sp>
        <p:nvSpPr>
          <p:cNvPr id="3" name="object 40">
            <a:extLst>
              <a:ext uri="{FF2B5EF4-FFF2-40B4-BE49-F238E27FC236}">
                <a16:creationId xmlns:a16="http://schemas.microsoft.com/office/drawing/2014/main" id="{AE02D2DD-867A-BACF-953A-BDDDCAABF08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
        <p:nvSpPr>
          <p:cNvPr id="11" name="テキスト プレースホルダー 2">
            <a:extLst>
              <a:ext uri="{FF2B5EF4-FFF2-40B4-BE49-F238E27FC236}">
                <a16:creationId xmlns:a16="http://schemas.microsoft.com/office/drawing/2014/main" id="{2AA509F5-84AC-830F-AFB3-BD279E65E92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インターネットの安全・安心ハンドブックの活用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ACA4591-4441-10CE-23E2-FD489A156644}"/>
              </a:ext>
            </a:extLst>
          </p:cNvPr>
          <p:cNvSpPr txBox="1"/>
          <p:nvPr/>
        </p:nvSpPr>
        <p:spPr>
          <a:xfrm>
            <a:off x="1713053" y="2058800"/>
            <a:ext cx="15456498" cy="6740307"/>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対象者</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全従業員</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目的</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一人一人が能動的にサイバー空間における脅威を知る</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サイバーセキュリティ対する素養・基本的な知識を身につける</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使い方</a:t>
            </a:r>
            <a:endParaRPr lang="en-US" altLang="ja-JP" sz="3600" u="sng">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ハンドブック記載内容を確認する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自社の状況を把握する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新たな実施手順を策定する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62434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ガイドラインを参考とした実施手順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102</a:t>
            </a:fld>
            <a:endParaRPr kumimoji="1" lang="ja-JP" altLang="en-US" sz="2000"/>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10-2-4.】</a:t>
            </a:r>
          </a:p>
          <a:p>
            <a:pPr algn="ctr"/>
            <a:r>
              <a:rPr lang="en-US" altLang="ja-JP" sz="2400" b="1">
                <a:latin typeface="メイリオ" panose="020B0604030504040204" pitchFamily="50" charset="-128"/>
                <a:ea typeface="メイリオ" panose="020B0604030504040204" pitchFamily="50" charset="-128"/>
              </a:rPr>
              <a:t>P125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P127</a:t>
            </a:r>
          </a:p>
        </p:txBody>
      </p:sp>
      <p:sp>
        <p:nvSpPr>
          <p:cNvPr id="3" name="object 40">
            <a:extLst>
              <a:ext uri="{FF2B5EF4-FFF2-40B4-BE49-F238E27FC236}">
                <a16:creationId xmlns:a16="http://schemas.microsoft.com/office/drawing/2014/main" id="{AE02D2DD-867A-BACF-953A-BDDDCAABF08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
        <p:nvSpPr>
          <p:cNvPr id="11" name="テキスト プレースホルダー 2">
            <a:extLst>
              <a:ext uri="{FF2B5EF4-FFF2-40B4-BE49-F238E27FC236}">
                <a16:creationId xmlns:a16="http://schemas.microsoft.com/office/drawing/2014/main" id="{2AA509F5-84AC-830F-AFB3-BD279E65E92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テレワークセキュリティガイドラインの活用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ACA4591-4441-10CE-23E2-FD489A156644}"/>
              </a:ext>
            </a:extLst>
          </p:cNvPr>
          <p:cNvSpPr txBox="1"/>
          <p:nvPr/>
        </p:nvSpPr>
        <p:spPr>
          <a:xfrm>
            <a:off x="1713053" y="2058800"/>
            <a:ext cx="15456498" cy="7294305"/>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対象者</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経営者</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システム・セキュリティ管理者</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テレワーク勤務者</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目的</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テレワークを業務に活用する際のセキュリティ上の不安を払拭する</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安心してテレワークを導入・活用する</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使い方</a:t>
            </a:r>
            <a:endParaRPr lang="en-US" altLang="ja-JP" sz="3600" u="sng">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立場ごとに分類された具体的に実施すべき項目を確認する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自社の状況を把握する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規程や手順に反映させる</a:t>
            </a:r>
            <a:endParaRPr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4117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ガイドラインを参考とした実施手順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103</a:t>
            </a:fld>
            <a:endParaRPr kumimoji="1" lang="ja-JP" altLang="en-US" sz="2000"/>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2535"/>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10-2-5.】</a:t>
            </a:r>
          </a:p>
          <a:p>
            <a:pPr algn="ctr"/>
            <a:r>
              <a:rPr lang="en-US" altLang="ja-JP" sz="2400" b="1">
                <a:latin typeface="メイリオ" panose="020B0604030504040204" pitchFamily="50" charset="-128"/>
                <a:ea typeface="メイリオ" panose="020B0604030504040204" pitchFamily="50" charset="-128"/>
              </a:rPr>
              <a:t>P127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P128</a:t>
            </a:r>
          </a:p>
        </p:txBody>
      </p:sp>
      <p:sp>
        <p:nvSpPr>
          <p:cNvPr id="3" name="object 40">
            <a:extLst>
              <a:ext uri="{FF2B5EF4-FFF2-40B4-BE49-F238E27FC236}">
                <a16:creationId xmlns:a16="http://schemas.microsoft.com/office/drawing/2014/main" id="{AE02D2DD-867A-BACF-953A-BDDDCAABF08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
        <p:nvSpPr>
          <p:cNvPr id="11" name="テキスト プレースホルダー 2">
            <a:extLst>
              <a:ext uri="{FF2B5EF4-FFF2-40B4-BE49-F238E27FC236}">
                <a16:creationId xmlns:a16="http://schemas.microsoft.com/office/drawing/2014/main" id="{2AA509F5-84AC-830F-AFB3-BD279E65E92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中小企業のためのクラウドサービス安全利用の手引きの活用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ACA4591-4441-10CE-23E2-FD489A156644}"/>
              </a:ext>
            </a:extLst>
          </p:cNvPr>
          <p:cNvSpPr txBox="1"/>
          <p:nvPr/>
        </p:nvSpPr>
        <p:spPr>
          <a:xfrm>
            <a:off x="1713053" y="2058800"/>
            <a:ext cx="15456498" cy="563231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対象者</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クラウドサービスを利用する企業</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目的</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クラウドサービスを安全に利用するため</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使い方</a:t>
            </a:r>
            <a:endParaRPr lang="en-US" altLang="ja-JP" sz="3600" u="sng">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クラウドサービス安全利用チェックシートを活用する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解説編を参考に、利用者としての役割や責任を認識する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実施手順を策定する</a:t>
            </a:r>
            <a:endParaRPr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575553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ガイドラインを参考とした実施手順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104</a:t>
            </a:fld>
            <a:endParaRPr kumimoji="1" lang="ja-JP" altLang="en-US" sz="2000"/>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2535"/>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10-2-6.】</a:t>
            </a:r>
          </a:p>
          <a:p>
            <a:pPr algn="ctr"/>
            <a:r>
              <a:rPr lang="en-US" altLang="ja-JP" sz="2400" b="1">
                <a:latin typeface="メイリオ" panose="020B0604030504040204" pitchFamily="50" charset="-128"/>
                <a:ea typeface="メイリオ" panose="020B0604030504040204" pitchFamily="50" charset="-128"/>
              </a:rPr>
              <a:t>P128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P130</a:t>
            </a:r>
          </a:p>
        </p:txBody>
      </p:sp>
      <p:sp>
        <p:nvSpPr>
          <p:cNvPr id="3" name="object 40">
            <a:extLst>
              <a:ext uri="{FF2B5EF4-FFF2-40B4-BE49-F238E27FC236}">
                <a16:creationId xmlns:a16="http://schemas.microsoft.com/office/drawing/2014/main" id="{AE02D2DD-867A-BACF-953A-BDDDCAABF08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
        <p:nvSpPr>
          <p:cNvPr id="11" name="テキスト プレースホルダー 2">
            <a:extLst>
              <a:ext uri="{FF2B5EF4-FFF2-40B4-BE49-F238E27FC236}">
                <a16:creationId xmlns:a16="http://schemas.microsoft.com/office/drawing/2014/main" id="{2AA509F5-84AC-830F-AFB3-BD279E65E92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情報セキュリティ関連規程の活用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ACA4591-4441-10CE-23E2-FD489A156644}"/>
              </a:ext>
            </a:extLst>
          </p:cNvPr>
          <p:cNvSpPr txBox="1"/>
          <p:nvPr/>
        </p:nvSpPr>
        <p:spPr>
          <a:xfrm>
            <a:off x="1713053" y="2058800"/>
            <a:ext cx="15456498" cy="563231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対象者</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中小企業</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目的</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自社のリスクに応じたセキュリティ対策の規程を作成するため</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使い方</a:t>
            </a:r>
            <a:endParaRPr lang="en-US" altLang="ja-JP" sz="3600" u="sng">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対応すべきリスクを特定する</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セキュリティ対策の決定</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規程の作成</a:t>
            </a:r>
            <a:endParaRPr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869527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11</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セキュリティフレームワーク</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105</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733982"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Tree>
    <p:extLst>
      <p:ext uri="{BB962C8B-B14F-4D97-AF65-F5344CB8AC3E}">
        <p14:creationId xmlns:p14="http://schemas.microsoft.com/office/powerpoint/2010/main" val="22070856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セキュリティフレームワークの概要</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106</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セキュリティフレームワークの役割と重要性</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11-1-1.】P133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P134</a:t>
            </a:r>
          </a:p>
        </p:txBody>
      </p:sp>
      <p:sp>
        <p:nvSpPr>
          <p:cNvPr id="2" name="object 40">
            <a:extLst>
              <a:ext uri="{FF2B5EF4-FFF2-40B4-BE49-F238E27FC236}">
                <a16:creationId xmlns:a16="http://schemas.microsoft.com/office/drawing/2014/main" id="{0DC9EE47-8EBD-574C-D7B0-7D51EC82D76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1" name="テキスト ボックス 10">
            <a:extLst>
              <a:ext uri="{FF2B5EF4-FFF2-40B4-BE49-F238E27FC236}">
                <a16:creationId xmlns:a16="http://schemas.microsoft.com/office/drawing/2014/main" id="{01009C24-A520-7230-5D69-0851D8A5F7E4}"/>
              </a:ext>
            </a:extLst>
          </p:cNvPr>
          <p:cNvSpPr txBox="1"/>
          <p:nvPr/>
        </p:nvSpPr>
        <p:spPr>
          <a:xfrm>
            <a:off x="1554679" y="2036000"/>
            <a:ext cx="15456498" cy="5078313"/>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セキュリティフレームワークの定義</a:t>
            </a:r>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セキュリティフレームワークを利用するメリット</a:t>
            </a:r>
            <a:endParaRPr lang="en-US" altLang="ja-JP" sz="3600" u="sng">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ja-JP" altLang="en-US" sz="3600" b="0" i="0">
              <a:effectLst/>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C102F144-073F-EB72-6D21-A317A17A826C}"/>
              </a:ext>
            </a:extLst>
          </p:cNvPr>
          <p:cNvSpPr/>
          <p:nvPr/>
        </p:nvSpPr>
        <p:spPr>
          <a:xfrm>
            <a:off x="1936530" y="2740735"/>
            <a:ext cx="15074647" cy="1692370"/>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セキュリティ対策を行うために定義された指針やセキュリティ対策基準、ガイドライン、ベストプラクティス集のことを指します。</a:t>
            </a:r>
          </a:p>
        </p:txBody>
      </p:sp>
      <p:sp>
        <p:nvSpPr>
          <p:cNvPr id="13" name="四角形: 角を丸くする 12">
            <a:extLst>
              <a:ext uri="{FF2B5EF4-FFF2-40B4-BE49-F238E27FC236}">
                <a16:creationId xmlns:a16="http://schemas.microsoft.com/office/drawing/2014/main" id="{2CEC2B89-38C0-C4B2-E2A3-FCD31B0C5BE3}"/>
              </a:ext>
            </a:extLst>
          </p:cNvPr>
          <p:cNvSpPr/>
          <p:nvPr/>
        </p:nvSpPr>
        <p:spPr>
          <a:xfrm>
            <a:off x="1936530" y="5487199"/>
            <a:ext cx="7259255" cy="2730826"/>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効果的なセキュリティ対策</a:t>
            </a:r>
          </a:p>
        </p:txBody>
      </p:sp>
      <p:sp>
        <p:nvSpPr>
          <p:cNvPr id="14" name="四角形: 角を丸くする 13">
            <a:extLst>
              <a:ext uri="{FF2B5EF4-FFF2-40B4-BE49-F238E27FC236}">
                <a16:creationId xmlns:a16="http://schemas.microsoft.com/office/drawing/2014/main" id="{4E2BEFBB-F350-D678-DC73-EE790D3EAA4B}"/>
              </a:ext>
            </a:extLst>
          </p:cNvPr>
          <p:cNvSpPr/>
          <p:nvPr/>
        </p:nvSpPr>
        <p:spPr>
          <a:xfrm>
            <a:off x="9630137" y="5529180"/>
            <a:ext cx="7259255" cy="2730826"/>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信頼性の確保</a:t>
            </a:r>
          </a:p>
        </p:txBody>
      </p:sp>
    </p:spTree>
    <p:extLst>
      <p:ext uri="{BB962C8B-B14F-4D97-AF65-F5344CB8AC3E}">
        <p14:creationId xmlns:p14="http://schemas.microsoft.com/office/powerpoint/2010/main" val="9525106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5B4A8-E532-EC50-6ADA-B1CEA936962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C5E4E318-E259-4676-B55E-9E8E02D327C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107</a:t>
            </a:fld>
            <a:endParaRPr kumimoji="1" lang="ja-JP" altLang="en-US" sz="2000"/>
          </a:p>
        </p:txBody>
      </p:sp>
      <p:sp>
        <p:nvSpPr>
          <p:cNvPr id="5" name="テキスト プレースホルダー 2">
            <a:extLst>
              <a:ext uri="{FF2B5EF4-FFF2-40B4-BE49-F238E27FC236}">
                <a16:creationId xmlns:a16="http://schemas.microsoft.com/office/drawing/2014/main" id="{5DEBDE1E-818C-B0EE-05B3-D253B97F85B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セキュリティフレームワークの概要</a:t>
            </a:r>
          </a:p>
        </p:txBody>
      </p:sp>
      <p:sp>
        <p:nvSpPr>
          <p:cNvPr id="3" name="テキスト ボックス 2">
            <a:extLst>
              <a:ext uri="{FF2B5EF4-FFF2-40B4-BE49-F238E27FC236}">
                <a16:creationId xmlns:a16="http://schemas.microsoft.com/office/drawing/2014/main" id="{82EDB0DB-D7C4-8D37-5E85-68E4F2A740A9}"/>
              </a:ext>
            </a:extLst>
          </p:cNvPr>
          <p:cNvSpPr txBox="1"/>
          <p:nvPr/>
        </p:nvSpPr>
        <p:spPr>
          <a:xfrm>
            <a:off x="1554679" y="2036000"/>
            <a:ext cx="15456498" cy="1200329"/>
          </a:xfrm>
          <a:prstGeom prst="rect">
            <a:avLst/>
          </a:prstGeom>
          <a:noFill/>
        </p:spPr>
        <p:txBody>
          <a:bodyPr wrap="square">
            <a:spAutoFit/>
          </a:bodyPr>
          <a:lstStyle/>
          <a:p>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6" name="表 6">
            <a:extLst>
              <a:ext uri="{FF2B5EF4-FFF2-40B4-BE49-F238E27FC236}">
                <a16:creationId xmlns:a16="http://schemas.microsoft.com/office/drawing/2014/main" id="{37BBF3F8-0A15-BE1B-7026-B65705546D2B}"/>
              </a:ext>
            </a:extLst>
          </p:cNvPr>
          <p:cNvGraphicFramePr>
            <a:graphicFrameLocks noGrp="1"/>
          </p:cNvGraphicFramePr>
          <p:nvPr/>
        </p:nvGraphicFramePr>
        <p:xfrm>
          <a:off x="1441889" y="2036000"/>
          <a:ext cx="15258966" cy="7136013"/>
        </p:xfrm>
        <a:graphic>
          <a:graphicData uri="http://schemas.openxmlformats.org/drawingml/2006/table">
            <a:tbl>
              <a:tblPr firstRow="1" bandRow="1">
                <a:tableStyleId>{5C22544A-7EE6-4342-B048-85BDC9FD1C3A}</a:tableStyleId>
              </a:tblPr>
              <a:tblGrid>
                <a:gridCol w="1249680">
                  <a:extLst>
                    <a:ext uri="{9D8B030D-6E8A-4147-A177-3AD203B41FA5}">
                      <a16:colId xmlns:a16="http://schemas.microsoft.com/office/drawing/2014/main" val="2462682164"/>
                    </a:ext>
                  </a:extLst>
                </a:gridCol>
                <a:gridCol w="4415287">
                  <a:extLst>
                    <a:ext uri="{9D8B030D-6E8A-4147-A177-3AD203B41FA5}">
                      <a16:colId xmlns:a16="http://schemas.microsoft.com/office/drawing/2014/main" val="4223648566"/>
                    </a:ext>
                  </a:extLst>
                </a:gridCol>
                <a:gridCol w="9593999">
                  <a:extLst>
                    <a:ext uri="{9D8B030D-6E8A-4147-A177-3AD203B41FA5}">
                      <a16:colId xmlns:a16="http://schemas.microsoft.com/office/drawing/2014/main" val="3636919529"/>
                    </a:ext>
                  </a:extLst>
                </a:gridCol>
              </a:tblGrid>
              <a:tr h="459416">
                <a:tc>
                  <a:txBody>
                    <a:bodyPr/>
                    <a:lstStyle/>
                    <a:p>
                      <a:pPr algn="ctr"/>
                      <a:r>
                        <a:rPr kumimoji="1" lang="ja-JP" altLang="en-US" sz="2800">
                          <a:latin typeface="メイリオ" panose="020B0604030504040204" pitchFamily="50" charset="-128"/>
                          <a:ea typeface="メイリオ" panose="020B0604030504040204" pitchFamily="50" charset="-128"/>
                        </a:rPr>
                        <a:t>項番</a:t>
                      </a:r>
                    </a:p>
                  </a:txBody>
                  <a:tcPr anchor="ctr"/>
                </a:tc>
                <a:tc>
                  <a:txBody>
                    <a:bodyPr/>
                    <a:lstStyle/>
                    <a:p>
                      <a:pPr algn="ctr"/>
                      <a:r>
                        <a:rPr kumimoji="1" lang="ja-JP" altLang="en-US" sz="2800">
                          <a:latin typeface="メイリオ" panose="020B0604030504040204" pitchFamily="50" charset="-128"/>
                          <a:ea typeface="メイリオ" panose="020B0604030504040204" pitchFamily="50" charset="-128"/>
                        </a:rPr>
                        <a:t>フレームワーク名</a:t>
                      </a:r>
                    </a:p>
                  </a:txBody>
                  <a:tcPr anchor="ctr"/>
                </a:tc>
                <a:tc>
                  <a:txBody>
                    <a:bodyPr/>
                    <a:lstStyle/>
                    <a:p>
                      <a:pPr algn="ctr"/>
                      <a:r>
                        <a:rPr kumimoji="1" lang="ja-JP" altLang="en-US" sz="2800">
                          <a:latin typeface="メイリオ" panose="020B0604030504040204" pitchFamily="50" charset="-128"/>
                          <a:ea typeface="メイリオ" panose="020B0604030504040204" pitchFamily="50" charset="-128"/>
                        </a:rPr>
                        <a:t>概要</a:t>
                      </a:r>
                    </a:p>
                  </a:txBody>
                  <a:tcPr anchor="ctr"/>
                </a:tc>
                <a:extLst>
                  <a:ext uri="{0D108BD9-81ED-4DB2-BD59-A6C34878D82A}">
                    <a16:rowId xmlns:a16="http://schemas.microsoft.com/office/drawing/2014/main" val="3851841487"/>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1</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ISMS</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[ISO/IEC27001,27002]</a:t>
                      </a:r>
                    </a:p>
                    <a:p>
                      <a:r>
                        <a:rPr kumimoji="1" lang="ja-JP" altLang="en-US" sz="2800">
                          <a:latin typeface="メイリオ" panose="020B0604030504040204" pitchFamily="50" charset="-128"/>
                          <a:ea typeface="メイリオ" panose="020B0604030504040204" pitchFamily="50" charset="-128"/>
                        </a:rPr>
                        <a:t>網羅的なセキュリティフレームワーク</a:t>
                      </a:r>
                    </a:p>
                  </a:txBody>
                  <a:tcPr anchor="ctr"/>
                </a:tc>
                <a:extLst>
                  <a:ext uri="{0D108BD9-81ED-4DB2-BD59-A6C34878D82A}">
                    <a16:rowId xmlns:a16="http://schemas.microsoft.com/office/drawing/2014/main" val="460870830"/>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2</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ISO/IEC27017</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クラウドサービス対象のセキュリティフレームワーク</a:t>
                      </a:r>
                    </a:p>
                  </a:txBody>
                  <a:tcPr/>
                </a:tc>
                <a:extLst>
                  <a:ext uri="{0D108BD9-81ED-4DB2-BD59-A6C34878D82A}">
                    <a16:rowId xmlns:a16="http://schemas.microsoft.com/office/drawing/2014/main" val="3326324155"/>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3</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CSF</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重要インフラ対象のセキュリティフレームワーク</a:t>
                      </a:r>
                    </a:p>
                  </a:txBody>
                  <a:tcPr/>
                </a:tc>
                <a:extLst>
                  <a:ext uri="{0D108BD9-81ED-4DB2-BD59-A6C34878D82A}">
                    <a16:rowId xmlns:a16="http://schemas.microsoft.com/office/drawing/2014/main" val="3292781221"/>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4</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CPSF</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Society5.0</a:t>
                      </a:r>
                      <a:r>
                        <a:rPr kumimoji="1" lang="ja-JP" altLang="en-US" sz="2800">
                          <a:latin typeface="メイリオ" panose="020B0604030504040204" pitchFamily="50" charset="-128"/>
                          <a:ea typeface="メイリオ" panose="020B0604030504040204" pitchFamily="50" charset="-128"/>
                        </a:rPr>
                        <a:t>における産業社会が対象のセキュリティフレームワーク</a:t>
                      </a:r>
                    </a:p>
                  </a:txBody>
                  <a:tcPr/>
                </a:tc>
                <a:extLst>
                  <a:ext uri="{0D108BD9-81ED-4DB2-BD59-A6C34878D82A}">
                    <a16:rowId xmlns:a16="http://schemas.microsoft.com/office/drawing/2014/main" val="811398556"/>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5</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ja-JP" altLang="en-US" sz="2800">
                          <a:latin typeface="メイリオ" panose="020B0604030504040204" pitchFamily="50" charset="-128"/>
                          <a:ea typeface="メイリオ" panose="020B0604030504040204" pitchFamily="50" charset="-128"/>
                        </a:rPr>
                        <a:t>サイバーセキュリティ経営ガイドライン</a:t>
                      </a:r>
                    </a:p>
                  </a:txBody>
                  <a:tcPr/>
                </a:tc>
                <a:tc>
                  <a:txBody>
                    <a:bodyPr/>
                    <a:lstStyle/>
                    <a:p>
                      <a:r>
                        <a:rPr kumimoji="1" lang="ja-JP" altLang="en-US" sz="2800">
                          <a:latin typeface="メイリオ" panose="020B0604030504040204" pitchFamily="50" charset="-128"/>
                          <a:ea typeface="メイリオ" panose="020B0604030504040204" pitchFamily="50" charset="-128"/>
                        </a:rPr>
                        <a:t>経営者を中心としたセキュリティ対策</a:t>
                      </a:r>
                      <a:endParaRPr kumimoji="1" lang="en-US" altLang="ja-JP"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53233017"/>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6</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PCI</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DSS</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クレジットカード産業を対象としたデータセキュリティ基準</a:t>
                      </a:r>
                    </a:p>
                  </a:txBody>
                  <a:tcPr/>
                </a:tc>
                <a:extLst>
                  <a:ext uri="{0D108BD9-81ED-4DB2-BD59-A6C34878D82A}">
                    <a16:rowId xmlns:a16="http://schemas.microsoft.com/office/drawing/2014/main" val="1754789427"/>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7</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PMS</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個人情報保護</a:t>
                      </a:r>
                    </a:p>
                  </a:txBody>
                  <a:tcPr/>
                </a:tc>
                <a:extLst>
                  <a:ext uri="{0D108BD9-81ED-4DB2-BD59-A6C34878D82A}">
                    <a16:rowId xmlns:a16="http://schemas.microsoft.com/office/drawing/2014/main" val="911296960"/>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8</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CIS</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Controls</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具体的なサイバー攻撃アプローチ</a:t>
                      </a:r>
                    </a:p>
                  </a:txBody>
                  <a:tcPr/>
                </a:tc>
                <a:extLst>
                  <a:ext uri="{0D108BD9-81ED-4DB2-BD59-A6C34878D82A}">
                    <a16:rowId xmlns:a16="http://schemas.microsoft.com/office/drawing/2014/main" val="1231628006"/>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9</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ISA/IEC62443</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産業オートメーションおよび制御システム</a:t>
                      </a:r>
                    </a:p>
                  </a:txBody>
                  <a:tcPr/>
                </a:tc>
                <a:extLst>
                  <a:ext uri="{0D108BD9-81ED-4DB2-BD59-A6C34878D82A}">
                    <a16:rowId xmlns:a16="http://schemas.microsoft.com/office/drawing/2014/main" val="3251722895"/>
                  </a:ext>
                </a:extLst>
              </a:tr>
            </a:tbl>
          </a:graphicData>
        </a:graphic>
      </p:graphicFrame>
      <p:sp>
        <p:nvSpPr>
          <p:cNvPr id="7" name="四角形: 角を丸くする 6">
            <a:extLst>
              <a:ext uri="{FF2B5EF4-FFF2-40B4-BE49-F238E27FC236}">
                <a16:creationId xmlns:a16="http://schemas.microsoft.com/office/drawing/2014/main" id="{2A1F51E9-08DD-67C3-21E8-DB20C7073A0A}"/>
              </a:ext>
            </a:extLst>
          </p:cNvPr>
          <p:cNvSpPr/>
          <p:nvPr/>
        </p:nvSpPr>
        <p:spPr>
          <a:xfrm>
            <a:off x="5396753" y="2712718"/>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10" name="四角形: 角を丸くする 9">
            <a:extLst>
              <a:ext uri="{FF2B5EF4-FFF2-40B4-BE49-F238E27FC236}">
                <a16:creationId xmlns:a16="http://schemas.microsoft.com/office/drawing/2014/main" id="{D4B1DB69-74F7-348A-D31E-EF8A11812CDE}"/>
              </a:ext>
            </a:extLst>
          </p:cNvPr>
          <p:cNvSpPr/>
          <p:nvPr/>
        </p:nvSpPr>
        <p:spPr>
          <a:xfrm>
            <a:off x="5396752" y="4301371"/>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11" name="四角形: 角を丸くする 10">
            <a:extLst>
              <a:ext uri="{FF2B5EF4-FFF2-40B4-BE49-F238E27FC236}">
                <a16:creationId xmlns:a16="http://schemas.microsoft.com/office/drawing/2014/main" id="{77A52CC7-30BF-7292-DE45-1DD4F9F16A2D}"/>
              </a:ext>
            </a:extLst>
          </p:cNvPr>
          <p:cNvSpPr/>
          <p:nvPr/>
        </p:nvSpPr>
        <p:spPr>
          <a:xfrm>
            <a:off x="5396752" y="5006105"/>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12" name="四角形: 角を丸くする 11">
            <a:extLst>
              <a:ext uri="{FF2B5EF4-FFF2-40B4-BE49-F238E27FC236}">
                <a16:creationId xmlns:a16="http://schemas.microsoft.com/office/drawing/2014/main" id="{46D4145F-6F8E-1BBD-2F87-53287AF2BAB9}"/>
              </a:ext>
            </a:extLst>
          </p:cNvPr>
          <p:cNvSpPr/>
          <p:nvPr/>
        </p:nvSpPr>
        <p:spPr>
          <a:xfrm>
            <a:off x="5396752" y="6086423"/>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2" name="テキスト ボックス 1">
            <a:extLst>
              <a:ext uri="{FF2B5EF4-FFF2-40B4-BE49-F238E27FC236}">
                <a16:creationId xmlns:a16="http://schemas.microsoft.com/office/drawing/2014/main" id="{DAB2D8A5-DAB1-8BB9-C7D3-23BDAA80F55C}"/>
              </a:ext>
            </a:extLst>
          </p:cNvPr>
          <p:cNvSpPr txBox="1"/>
          <p:nvPr/>
        </p:nvSpPr>
        <p:spPr>
          <a:xfrm>
            <a:off x="1554679" y="1404629"/>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代表的なセキュリティフレームワーク</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sp>
        <p:nvSpPr>
          <p:cNvPr id="14" name="object 40">
            <a:extLst>
              <a:ext uri="{FF2B5EF4-FFF2-40B4-BE49-F238E27FC236}">
                <a16:creationId xmlns:a16="http://schemas.microsoft.com/office/drawing/2014/main" id="{32DDC031-4511-C322-A321-C071C9B5A90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4" name="テキスト ボックス 3">
            <a:extLst>
              <a:ext uri="{FF2B5EF4-FFF2-40B4-BE49-F238E27FC236}">
                <a16:creationId xmlns:a16="http://schemas.microsoft.com/office/drawing/2014/main" id="{AEBE173C-C988-D1FE-2FF9-811024DCEAC3}"/>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11-1-1.】P133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P134</a:t>
            </a:r>
          </a:p>
        </p:txBody>
      </p:sp>
    </p:spTree>
    <p:extLst>
      <p:ext uri="{BB962C8B-B14F-4D97-AF65-F5344CB8AC3E}">
        <p14:creationId xmlns:p14="http://schemas.microsoft.com/office/powerpoint/2010/main" val="38246602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フレームワーク選択の重要性</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108</a:t>
            </a:fld>
            <a:endParaRPr kumimoji="1" lang="ja-JP" altLang="en-US" sz="2000"/>
          </a:p>
        </p:txBody>
      </p:sp>
      <p:sp>
        <p:nvSpPr>
          <p:cNvPr id="13" name="テキスト プレースホルダー 2">
            <a:extLst>
              <a:ext uri="{FF2B5EF4-FFF2-40B4-BE49-F238E27FC236}">
                <a16:creationId xmlns:a16="http://schemas.microsoft.com/office/drawing/2014/main" id="{7AEA1FFF-6259-C2A6-4C81-5CF6CB54DF59}"/>
              </a:ext>
            </a:extLst>
          </p:cNvPr>
          <p:cNvSpPr txBox="1">
            <a:spLocks/>
          </p:cNvSpPr>
          <p:nvPr/>
        </p:nvSpPr>
        <p:spPr>
          <a:xfrm>
            <a:off x="1332852" y="1476125"/>
            <a:ext cx="11166824"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11-1-2.】P134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P136</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ボックス 4">
            <a:extLst>
              <a:ext uri="{FF2B5EF4-FFF2-40B4-BE49-F238E27FC236}">
                <a16:creationId xmlns:a16="http://schemas.microsoft.com/office/drawing/2014/main" id="{DAD5DAA5-91FE-7888-CBEC-6A5D347EB2E7}"/>
              </a:ext>
            </a:extLst>
          </p:cNvPr>
          <p:cNvSpPr txBox="1"/>
          <p:nvPr/>
        </p:nvSpPr>
        <p:spPr>
          <a:xfrm>
            <a:off x="1554679" y="2118977"/>
            <a:ext cx="15456498" cy="4524315"/>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ISO/IEC27017</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対象：クラウドサービスの提供者と利用者。</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目的：クラウドサービスのリスク低減、適切な利用のための組織体制の確立。</a:t>
            </a:r>
          </a:p>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ISO/IEC27002</a:t>
            </a:r>
            <a:r>
              <a:rPr lang="ja-JP" altLang="en-US" sz="3600" b="0" i="0">
                <a:effectLst/>
                <a:latin typeface="メイリオ" panose="020B0604030504040204" pitchFamily="50" charset="-128"/>
                <a:ea typeface="メイリオ" panose="020B0604030504040204" pitchFamily="50" charset="-128"/>
              </a:rPr>
              <a:t>をベースに作成。</a:t>
            </a:r>
          </a:p>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ISO/IEC 27001</a:t>
            </a:r>
            <a:r>
              <a:rPr lang="ja-JP" altLang="en-US" sz="3600" b="0" i="0">
                <a:effectLst/>
                <a:latin typeface="メイリオ" panose="020B0604030504040204" pitchFamily="50" charset="-128"/>
                <a:ea typeface="メイリオ" panose="020B0604030504040204" pitchFamily="50" charset="-128"/>
              </a:rPr>
              <a:t>は情報セキュリティのマネジメントシステム規格。</a:t>
            </a:r>
          </a:p>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ISO/IEC 27017</a:t>
            </a:r>
            <a:r>
              <a:rPr lang="ja-JP" altLang="en-US" sz="3600" b="0" i="0">
                <a:effectLst/>
                <a:latin typeface="メイリオ" panose="020B0604030504040204" pitchFamily="50" charset="-128"/>
                <a:ea typeface="メイリオ" panose="020B0604030504040204" pitchFamily="50" charset="-128"/>
              </a:rPr>
              <a:t>を通じて、</a:t>
            </a:r>
            <a:r>
              <a:rPr lang="en-US" altLang="ja-JP" sz="3600" b="0" i="0">
                <a:effectLst/>
                <a:latin typeface="メイリオ" panose="020B0604030504040204" pitchFamily="50" charset="-128"/>
                <a:ea typeface="メイリオ" panose="020B0604030504040204" pitchFamily="50" charset="-128"/>
              </a:rPr>
              <a:t>ISO/IEC 27001</a:t>
            </a:r>
            <a:r>
              <a:rPr lang="ja-JP" altLang="en-US" sz="3600" b="0" i="0">
                <a:effectLst/>
                <a:latin typeface="メイリオ" panose="020B0604030504040204" pitchFamily="50" charset="-128"/>
                <a:ea typeface="メイリオ" panose="020B0604030504040204" pitchFamily="50" charset="-128"/>
              </a:rPr>
              <a:t>を強化し、クラウドサービス向けの情報セキュリティ管理体制の構築が可能。</a:t>
            </a:r>
            <a:endParaRPr lang="en-US" altLang="ja-JP" sz="3600" b="0" i="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504011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フレームワーク選択の重要性</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109</a:t>
            </a:fld>
            <a:endParaRPr kumimoji="1" lang="ja-JP" altLang="en-US" sz="2000"/>
          </a:p>
        </p:txBody>
      </p:sp>
      <p:sp>
        <p:nvSpPr>
          <p:cNvPr id="13" name="テキスト プレースホルダー 2">
            <a:extLst>
              <a:ext uri="{FF2B5EF4-FFF2-40B4-BE49-F238E27FC236}">
                <a16:creationId xmlns:a16="http://schemas.microsoft.com/office/drawing/2014/main" id="{7AEA1FFF-6259-C2A6-4C81-5CF6CB54DF59}"/>
              </a:ext>
            </a:extLst>
          </p:cNvPr>
          <p:cNvSpPr txBox="1">
            <a:spLocks/>
          </p:cNvSpPr>
          <p:nvPr/>
        </p:nvSpPr>
        <p:spPr>
          <a:xfrm>
            <a:off x="1332852" y="1476125"/>
            <a:ext cx="11166824"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ボックス 2">
            <a:extLst>
              <a:ext uri="{FF2B5EF4-FFF2-40B4-BE49-F238E27FC236}">
                <a16:creationId xmlns:a16="http://schemas.microsoft.com/office/drawing/2014/main" id="{0994DBE9-C820-4CE9-0DB1-A73D829F6109}"/>
              </a:ext>
            </a:extLst>
          </p:cNvPr>
          <p:cNvSpPr txBox="1"/>
          <p:nvPr/>
        </p:nvSpPr>
        <p:spPr>
          <a:xfrm>
            <a:off x="1554679" y="2118977"/>
            <a:ext cx="15456498" cy="5078313"/>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PCI/DSS</a:t>
            </a:r>
            <a:r>
              <a:rPr lang="ja-JP" altLang="en-US" sz="3600" u="sng">
                <a:latin typeface="メイリオ" panose="020B0604030504040204" pitchFamily="50" charset="-128"/>
                <a:ea typeface="メイリオ" panose="020B0604030504040204" pitchFamily="50" charset="-128"/>
              </a:rPr>
              <a:t>（国際的なクレジット産業向けのデータセキュリティ基準）</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対象：クレジットカード情報を取扱う全ての事業者。</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名称：</a:t>
            </a:r>
            <a:r>
              <a:rPr lang="en-US" altLang="ja-JP" sz="3600" b="0" i="0">
                <a:effectLst/>
                <a:latin typeface="メイリオ" panose="020B0604030504040204" pitchFamily="50" charset="-128"/>
                <a:ea typeface="メイリオ" panose="020B0604030504040204" pitchFamily="50" charset="-128"/>
              </a:rPr>
              <a:t>Payment Card Industry Data Security Standard (</a:t>
            </a:r>
            <a:r>
              <a:rPr lang="ja-JP" altLang="en-US" sz="3600" b="0" i="0">
                <a:effectLst/>
                <a:latin typeface="メイリオ" panose="020B0604030504040204" pitchFamily="50" charset="-128"/>
                <a:ea typeface="メイリオ" panose="020B0604030504040204" pitchFamily="50" charset="-128"/>
              </a:rPr>
              <a:t>略称：</a:t>
            </a:r>
            <a:r>
              <a:rPr lang="en-US" altLang="ja-JP" sz="3600" b="0" i="0">
                <a:effectLst/>
                <a:latin typeface="メイリオ" panose="020B0604030504040204" pitchFamily="50" charset="-128"/>
                <a:ea typeface="メイリオ" panose="020B0604030504040204" pitchFamily="50" charset="-128"/>
              </a:rPr>
              <a:t>PCI DSS)</a:t>
            </a:r>
            <a:r>
              <a:rPr lang="ja-JP" altLang="en-US" sz="3600" b="0" i="0">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目的：カード会員情報の適切な管理。</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国際カードブランド</a:t>
            </a:r>
            <a:r>
              <a:rPr lang="en-US" altLang="ja-JP" sz="3600" b="0" i="0">
                <a:effectLst/>
                <a:latin typeface="メイリオ" panose="020B0604030504040204" pitchFamily="50" charset="-128"/>
                <a:ea typeface="メイリオ" panose="020B0604030504040204" pitchFamily="50" charset="-128"/>
              </a:rPr>
              <a:t>5</a:t>
            </a:r>
            <a:r>
              <a:rPr lang="ja-JP" altLang="en-US" sz="3600" b="0" i="0">
                <a:effectLst/>
                <a:latin typeface="メイリオ" panose="020B0604030504040204" pitchFamily="50" charset="-128"/>
                <a:ea typeface="メイリオ" panose="020B0604030504040204" pitchFamily="50" charset="-128"/>
              </a:rPr>
              <a:t>社が共同で策定した国際基準。</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基準内容：ネットワークアーキテクチャ、ソフトウェアデザイン、</a:t>
            </a:r>
            <a:br>
              <a:rPr lang="en-US" altLang="ja-JP" sz="3600" b="0" i="0">
                <a:effectLst/>
                <a:latin typeface="メイリオ" panose="020B0604030504040204" pitchFamily="50" charset="-128"/>
                <a:ea typeface="メイリオ" panose="020B0604030504040204" pitchFamily="50" charset="-128"/>
              </a:rPr>
            </a:br>
            <a:r>
              <a:rPr lang="ja-JP" altLang="en-US" sz="3600" b="0" i="0">
                <a:effectLst/>
                <a:latin typeface="メイリオ" panose="020B0604030504040204" pitchFamily="50" charset="-128"/>
                <a:ea typeface="メイリオ" panose="020B0604030504040204" pitchFamily="50" charset="-128"/>
              </a:rPr>
              <a:t>セキュリティマネジメント、ポリシー、プロシジャ。</a:t>
            </a:r>
          </a:p>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12</a:t>
            </a:r>
            <a:r>
              <a:rPr lang="ja-JP" altLang="en-US" sz="3600" b="0" i="0">
                <a:effectLst/>
                <a:latin typeface="メイリオ" panose="020B0604030504040204" pitchFamily="50" charset="-128"/>
                <a:ea typeface="メイリオ" panose="020B0604030504040204" pitchFamily="50" charset="-128"/>
              </a:rPr>
              <a:t>の要件で規定。</a:t>
            </a:r>
          </a:p>
        </p:txBody>
      </p:sp>
      <p:sp>
        <p:nvSpPr>
          <p:cNvPr id="5" name="テキスト ボックス 4">
            <a:extLst>
              <a:ext uri="{FF2B5EF4-FFF2-40B4-BE49-F238E27FC236}">
                <a16:creationId xmlns:a16="http://schemas.microsoft.com/office/drawing/2014/main" id="{E376A21D-5A0E-E55F-FDB7-611ADFFBE349}"/>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11-1-2.】P134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P136</a:t>
            </a:r>
          </a:p>
        </p:txBody>
      </p:sp>
    </p:spTree>
    <p:extLst>
      <p:ext uri="{BB962C8B-B14F-4D97-AF65-F5344CB8AC3E}">
        <p14:creationId xmlns:p14="http://schemas.microsoft.com/office/powerpoint/2010/main" val="7971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テキストの目的、想定読者、全体</a:t>
            </a:r>
            <a:r>
              <a:rPr lang="ja-JP" altLang="en-US" sz="4000">
                <a:latin typeface="メイリオ"/>
                <a:ea typeface="メイリオ"/>
              </a:rPr>
              <a:t>構成</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、テキストの利用方法など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294305"/>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経営層</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組織として実践すべき事項と概要を知りたい。</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システム管理担当者層</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セキュリティに関する動向を知りたい。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中小企業に必要な事項を知りたい。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セキュリティ対策の具体的な手順を知りたい。</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現在の対策状況</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緊急に、大きなセキュリティホールを塞ぎたい。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素早く、多くのセキュリティホールを塞ぎたい。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じっくり、小さなセキュリティホールも残さないように塞ぎたい。</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テキストの利用方法</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0-1-3.】P3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a:t>
            </a:r>
          </a:p>
        </p:txBody>
      </p:sp>
      <p:sp>
        <p:nvSpPr>
          <p:cNvPr id="4" name="object 40">
            <a:extLst>
              <a:ext uri="{FF2B5EF4-FFF2-40B4-BE49-F238E27FC236}">
                <a16:creationId xmlns:a16="http://schemas.microsoft.com/office/drawing/2014/main" id="{72D2D2EC-1DDB-696F-BACC-BCEF979A043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26BAB"/>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26BAB"/>
                </a:solidFill>
                <a:latin typeface="メイリオ" panose="020B0604030504040204" pitchFamily="50" charset="-128"/>
                <a:ea typeface="メイリオ" panose="020B0604030504040204" pitchFamily="50" charset="-128"/>
                <a:cs typeface="Hiragino Maru Gothic ProN"/>
              </a:rPr>
              <a:t>0</a:t>
            </a:r>
            <a:r>
              <a:rPr lang="ja-JP" altLang="en-US" b="1" spc="-35">
                <a:solidFill>
                  <a:srgbClr val="226BAB"/>
                </a:solidFill>
                <a:latin typeface="メイリオ" panose="020B0604030504040204" pitchFamily="50" charset="-128"/>
                <a:ea typeface="メイリオ" panose="020B0604030504040204" pitchFamily="50" charset="-128"/>
                <a:cs typeface="Hiragino Maru Gothic ProN"/>
              </a:rPr>
              <a:t>編 はじめに</a:t>
            </a:r>
            <a:endParaRPr sz="1800" b="1">
              <a:solidFill>
                <a:srgbClr val="226BAB"/>
              </a:solidFill>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931777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フレームワーク選択の重要性</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110</a:t>
            </a:fld>
            <a:endParaRPr kumimoji="1" lang="ja-JP" altLang="en-US" sz="2000"/>
          </a:p>
        </p:txBody>
      </p:sp>
      <p:sp>
        <p:nvSpPr>
          <p:cNvPr id="13" name="テキスト プレースホルダー 2">
            <a:extLst>
              <a:ext uri="{FF2B5EF4-FFF2-40B4-BE49-F238E27FC236}">
                <a16:creationId xmlns:a16="http://schemas.microsoft.com/office/drawing/2014/main" id="{7AEA1FFF-6259-C2A6-4C81-5CF6CB54DF59}"/>
              </a:ext>
            </a:extLst>
          </p:cNvPr>
          <p:cNvSpPr txBox="1">
            <a:spLocks/>
          </p:cNvSpPr>
          <p:nvPr/>
        </p:nvSpPr>
        <p:spPr>
          <a:xfrm>
            <a:off x="1332852" y="1476125"/>
            <a:ext cx="11166824"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ボックス 4">
            <a:extLst>
              <a:ext uri="{FF2B5EF4-FFF2-40B4-BE49-F238E27FC236}">
                <a16:creationId xmlns:a16="http://schemas.microsoft.com/office/drawing/2014/main" id="{C68D7581-EB0F-9963-AFE3-7F3B750E109C}"/>
              </a:ext>
            </a:extLst>
          </p:cNvPr>
          <p:cNvSpPr txBox="1"/>
          <p:nvPr/>
        </p:nvSpPr>
        <p:spPr>
          <a:xfrm>
            <a:off x="1554679" y="2118977"/>
            <a:ext cx="15456498" cy="4524315"/>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PMS</a:t>
            </a:r>
            <a:r>
              <a:rPr lang="ja-JP" altLang="en-US" sz="3600" u="sng">
                <a:latin typeface="メイリオ" panose="020B0604030504040204" pitchFamily="50" charset="-128"/>
                <a:ea typeface="メイリオ" panose="020B0604030504040204" pitchFamily="50" charset="-128"/>
              </a:rPr>
              <a:t>（個人情報保護マネジメントシステム）</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目的：組織が取扱う個人情報の安全・適切な管理。</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規格：</a:t>
            </a:r>
            <a:r>
              <a:rPr lang="en-US" altLang="ja-JP" sz="3600" b="0" i="0">
                <a:effectLst/>
                <a:latin typeface="メイリオ" panose="020B0604030504040204" pitchFamily="50" charset="-128"/>
                <a:ea typeface="メイリオ" panose="020B0604030504040204" pitchFamily="50" charset="-128"/>
              </a:rPr>
              <a:t>JIS Q 15001</a:t>
            </a:r>
            <a:r>
              <a:rPr lang="ja-JP" altLang="en-US" sz="3600" b="0" i="0">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主な内容：事業者が個人情報を適切に取扱う方法の規定。</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プライバシー保護：直接の目的ではないが、結果的に保護される。</a:t>
            </a:r>
          </a:p>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PMS</a:t>
            </a:r>
            <a:r>
              <a:rPr lang="ja-JP" altLang="en-US" sz="3600" b="0" i="0">
                <a:effectLst/>
                <a:latin typeface="メイリオ" panose="020B0604030504040204" pitchFamily="50" charset="-128"/>
                <a:ea typeface="メイリオ" panose="020B0604030504040204" pitchFamily="50" charset="-128"/>
              </a:rPr>
              <a:t>の基本：個人情報保護方針の設定と、その方針に基づく</a:t>
            </a:r>
            <a:r>
              <a:rPr lang="en-US" altLang="ja-JP" sz="3600" b="0" i="0">
                <a:effectLst/>
                <a:latin typeface="メイリオ" panose="020B0604030504040204" pitchFamily="50" charset="-128"/>
                <a:ea typeface="メイリオ" panose="020B0604030504040204" pitchFamily="50" charset="-128"/>
              </a:rPr>
              <a:t>PDCA</a:t>
            </a:r>
            <a:r>
              <a:rPr lang="ja-JP" altLang="en-US" sz="3600" b="0" i="0">
                <a:effectLst/>
                <a:latin typeface="メイリオ" panose="020B0604030504040204" pitchFamily="50" charset="-128"/>
                <a:ea typeface="メイリオ" panose="020B0604030504040204" pitchFamily="50" charset="-128"/>
              </a:rPr>
              <a:t>サイクルの実行。</a:t>
            </a:r>
          </a:p>
          <a:p>
            <a:pPr marL="571500" indent="-571500">
              <a:buFont typeface="Arial" panose="020B0604020202020204" pitchFamily="34" charset="0"/>
              <a:buChar char="•"/>
            </a:pPr>
            <a:endParaRPr lang="ja-JP" altLang="en-US" sz="3600" b="0" i="0">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7394286E-6157-0C57-044A-B5FD63DFB422}"/>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11-1-2.】P134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P136</a:t>
            </a:r>
          </a:p>
        </p:txBody>
      </p:sp>
    </p:spTree>
    <p:extLst>
      <p:ext uri="{BB962C8B-B14F-4D97-AF65-F5344CB8AC3E}">
        <p14:creationId xmlns:p14="http://schemas.microsoft.com/office/powerpoint/2010/main" val="11380865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フレームワーク選択の重要性</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111</a:t>
            </a:fld>
            <a:endParaRPr kumimoji="1" lang="ja-JP" altLang="en-US" sz="2000"/>
          </a:p>
        </p:txBody>
      </p:sp>
      <p:sp>
        <p:nvSpPr>
          <p:cNvPr id="13" name="テキスト プレースホルダー 2">
            <a:extLst>
              <a:ext uri="{FF2B5EF4-FFF2-40B4-BE49-F238E27FC236}">
                <a16:creationId xmlns:a16="http://schemas.microsoft.com/office/drawing/2014/main" id="{7AEA1FFF-6259-C2A6-4C81-5CF6CB54DF59}"/>
              </a:ext>
            </a:extLst>
          </p:cNvPr>
          <p:cNvSpPr txBox="1">
            <a:spLocks/>
          </p:cNvSpPr>
          <p:nvPr/>
        </p:nvSpPr>
        <p:spPr>
          <a:xfrm>
            <a:off x="1332852" y="1476125"/>
            <a:ext cx="11166824"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ボックス 2">
            <a:extLst>
              <a:ext uri="{FF2B5EF4-FFF2-40B4-BE49-F238E27FC236}">
                <a16:creationId xmlns:a16="http://schemas.microsoft.com/office/drawing/2014/main" id="{F37E3FFC-85DF-9F74-118B-28F210433184}"/>
              </a:ext>
            </a:extLst>
          </p:cNvPr>
          <p:cNvSpPr txBox="1"/>
          <p:nvPr/>
        </p:nvSpPr>
        <p:spPr>
          <a:xfrm>
            <a:off x="1554679" y="2118977"/>
            <a:ext cx="15456498" cy="5078313"/>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CIS Controls</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目的：サイバー攻撃の現状・傾向をもとに、組織のサイバーセキュリティ対策と優先順位を決定するフレームワーク。</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重点：あらゆる企業の最も基本的・重要な対応。</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特徴：ネットワークの詳細設定、ログ管理などの具体的・技術的対策が中心。</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アプローチ：多岐にわたる対策から、自社の実施すべき対策と優先順位を導出。</a:t>
            </a:r>
          </a:p>
          <a:p>
            <a:pPr marL="571500" indent="-571500">
              <a:buFont typeface="Arial" panose="020B0604020202020204" pitchFamily="34" charset="0"/>
              <a:buChar char="•"/>
            </a:pPr>
            <a:endParaRPr lang="ja-JP" altLang="en-US" sz="3600" b="0" i="0">
              <a:effectLst/>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6DB7C39-5453-9858-CAEC-5161D88859E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11-1-2.】P134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P136</a:t>
            </a:r>
          </a:p>
        </p:txBody>
      </p:sp>
    </p:spTree>
    <p:extLst>
      <p:ext uri="{BB962C8B-B14F-4D97-AF65-F5344CB8AC3E}">
        <p14:creationId xmlns:p14="http://schemas.microsoft.com/office/powerpoint/2010/main" val="333604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フレームワーク選択の重要性</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112</a:t>
            </a:fld>
            <a:endParaRPr kumimoji="1" lang="ja-JP" altLang="en-US" sz="2000"/>
          </a:p>
        </p:txBody>
      </p:sp>
      <p:sp>
        <p:nvSpPr>
          <p:cNvPr id="13" name="テキスト プレースホルダー 2">
            <a:extLst>
              <a:ext uri="{FF2B5EF4-FFF2-40B4-BE49-F238E27FC236}">
                <a16:creationId xmlns:a16="http://schemas.microsoft.com/office/drawing/2014/main" id="{7AEA1FFF-6259-C2A6-4C81-5CF6CB54DF59}"/>
              </a:ext>
            </a:extLst>
          </p:cNvPr>
          <p:cNvSpPr txBox="1">
            <a:spLocks/>
          </p:cNvSpPr>
          <p:nvPr/>
        </p:nvSpPr>
        <p:spPr>
          <a:xfrm>
            <a:off x="1332852" y="1476125"/>
            <a:ext cx="11166824"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ボックス 4">
            <a:extLst>
              <a:ext uri="{FF2B5EF4-FFF2-40B4-BE49-F238E27FC236}">
                <a16:creationId xmlns:a16="http://schemas.microsoft.com/office/drawing/2014/main" id="{D2A4C120-1B30-E1C6-9A29-A45188019877}"/>
              </a:ext>
            </a:extLst>
          </p:cNvPr>
          <p:cNvSpPr txBox="1"/>
          <p:nvPr/>
        </p:nvSpPr>
        <p:spPr>
          <a:xfrm>
            <a:off x="1554679" y="2118977"/>
            <a:ext cx="15456498" cy="3970318"/>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ISA/IEC62443</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主題：産業用自動制御システムのセキュリティ対策・プロセス要件の</a:t>
            </a:r>
            <a:br>
              <a:rPr lang="en-US" altLang="ja-JP" sz="3600" b="0" i="0">
                <a:effectLst/>
                <a:latin typeface="メイリオ" panose="020B0604030504040204" pitchFamily="50" charset="-128"/>
                <a:ea typeface="メイリオ" panose="020B0604030504040204" pitchFamily="50" charset="-128"/>
              </a:rPr>
            </a:br>
            <a:r>
              <a:rPr lang="ja-JP" altLang="en-US" sz="3600" b="0" i="0">
                <a:effectLst/>
                <a:latin typeface="メイリオ" panose="020B0604030504040204" pitchFamily="50" charset="-128"/>
                <a:ea typeface="メイリオ" panose="020B0604030504040204" pitchFamily="50" charset="-128"/>
              </a:rPr>
              <a:t>国際標準規格。</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カバー範囲：</a:t>
            </a:r>
            <a:r>
              <a:rPr lang="en-US" altLang="ja-JP" sz="3600" b="0" i="0">
                <a:effectLst/>
                <a:latin typeface="メイリオ" panose="020B0604030504040204" pitchFamily="50" charset="-128"/>
                <a:ea typeface="メイリオ" panose="020B0604030504040204" pitchFamily="50" charset="-128"/>
              </a:rPr>
              <a:t>ISO/IEC 27001</a:t>
            </a:r>
            <a:r>
              <a:rPr lang="ja-JP" altLang="en-US" sz="3600" b="0" i="0">
                <a:effectLst/>
                <a:latin typeface="メイリオ" panose="020B0604030504040204" pitchFamily="50" charset="-128"/>
                <a:ea typeface="メイリオ" panose="020B0604030504040204" pitchFamily="50" charset="-128"/>
              </a:rPr>
              <a:t>では十分にカバーされない工場やプラントの制御システムのセキュリティ。</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対象：ソフトウェア・ハードウェアを含む制御関連のデータ処理基盤。</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特徴：システムだけでなく、運用に関わる「人」と「業務」も対象。</a:t>
            </a:r>
          </a:p>
        </p:txBody>
      </p:sp>
      <p:sp>
        <p:nvSpPr>
          <p:cNvPr id="2" name="テキスト ボックス 1">
            <a:extLst>
              <a:ext uri="{FF2B5EF4-FFF2-40B4-BE49-F238E27FC236}">
                <a16:creationId xmlns:a16="http://schemas.microsoft.com/office/drawing/2014/main" id="{3002C4C2-2233-B40D-29E9-3847CF13E5B1}"/>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11-1-2.】P134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P136</a:t>
            </a:r>
          </a:p>
        </p:txBody>
      </p:sp>
    </p:spTree>
    <p:extLst>
      <p:ext uri="{BB962C8B-B14F-4D97-AF65-F5344CB8AC3E}">
        <p14:creationId xmlns:p14="http://schemas.microsoft.com/office/powerpoint/2010/main" val="8125475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情報セキュリティマネジメントシステム（</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113</a:t>
            </a:fld>
            <a:endParaRPr kumimoji="1" lang="ja-JP" altLang="en-US" sz="2000"/>
          </a:p>
        </p:txBody>
      </p:sp>
      <p:sp>
        <p:nvSpPr>
          <p:cNvPr id="13" name="テキスト プレースホルダー 2">
            <a:extLst>
              <a:ext uri="{FF2B5EF4-FFF2-40B4-BE49-F238E27FC236}">
                <a16:creationId xmlns:a16="http://schemas.microsoft.com/office/drawing/2014/main" id="{7AEA1FFF-6259-C2A6-4C81-5CF6CB54DF59}"/>
              </a:ext>
            </a:extLst>
          </p:cNvPr>
          <p:cNvSpPr txBox="1">
            <a:spLocks/>
          </p:cNvSpPr>
          <p:nvPr/>
        </p:nvSpPr>
        <p:spPr>
          <a:xfrm>
            <a:off x="1332852" y="1476125"/>
            <a:ext cx="11166824"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ボックス 2">
            <a:extLst>
              <a:ext uri="{FF2B5EF4-FFF2-40B4-BE49-F238E27FC236}">
                <a16:creationId xmlns:a16="http://schemas.microsoft.com/office/drawing/2014/main" id="{F68880BC-FD2F-77F5-4D11-7F1DF078E676}"/>
              </a:ext>
            </a:extLst>
          </p:cNvPr>
          <p:cNvSpPr txBox="1"/>
          <p:nvPr/>
        </p:nvSpPr>
        <p:spPr>
          <a:xfrm>
            <a:off x="1554679" y="2118977"/>
            <a:ext cx="15456498" cy="3970318"/>
          </a:xfrm>
          <a:prstGeom prst="rect">
            <a:avLst/>
          </a:prstGeom>
          <a:noFill/>
        </p:spPr>
        <p:txBody>
          <a:bodyPr wrap="square">
            <a:spAutoFit/>
          </a:bodyPr>
          <a:lstStyle/>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定義：</a:t>
            </a:r>
            <a:r>
              <a:rPr lang="en-US" altLang="ja-JP" sz="3600" b="0" i="0">
                <a:effectLst/>
                <a:latin typeface="メイリオ" panose="020B0604030504040204" pitchFamily="50" charset="-128"/>
                <a:ea typeface="メイリオ" panose="020B0604030504040204" pitchFamily="50" charset="-128"/>
              </a:rPr>
              <a:t>ISMS</a:t>
            </a:r>
            <a:r>
              <a:rPr lang="ja-JP" altLang="en-US" sz="3600" b="0" i="0">
                <a:effectLst/>
                <a:latin typeface="メイリオ" panose="020B0604030504040204" pitchFamily="50" charset="-128"/>
                <a:ea typeface="メイリオ" panose="020B0604030504040204" pitchFamily="50" charset="-128"/>
              </a:rPr>
              <a:t>は情報セキュリティマネジメントシステムの略。</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目的：組織の情報セキュリティリスクの適切な管理。</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地位：国際規格の存在により、代表的なセキュリティフレームワークとして認識。</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達成目標：情報の機密性、完全性、可用性をバランス良く維持・改善し、信頼を提供。</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対策範囲：技術的対策、従業員教育・訓練、組織体制の整備を含む。</a:t>
            </a:r>
          </a:p>
        </p:txBody>
      </p:sp>
      <p:sp>
        <p:nvSpPr>
          <p:cNvPr id="2" name="テキスト ボックス 1">
            <a:extLst>
              <a:ext uri="{FF2B5EF4-FFF2-40B4-BE49-F238E27FC236}">
                <a16:creationId xmlns:a16="http://schemas.microsoft.com/office/drawing/2014/main" id="{17446E2B-F381-8D14-07D7-DD95FF5C9003}"/>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11-2.】</a:t>
            </a:r>
          </a:p>
          <a:p>
            <a:pPr algn="ctr"/>
            <a:r>
              <a:rPr lang="en-US" altLang="ja-JP" sz="2400" b="1">
                <a:latin typeface="メイリオ" panose="020B0604030504040204" pitchFamily="50" charset="-128"/>
                <a:ea typeface="メイリオ" panose="020B0604030504040204" pitchFamily="50" charset="-128"/>
              </a:rPr>
              <a:t>P137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P138</a:t>
            </a:r>
          </a:p>
        </p:txBody>
      </p:sp>
    </p:spTree>
    <p:extLst>
      <p:ext uri="{BB962C8B-B14F-4D97-AF65-F5344CB8AC3E}">
        <p14:creationId xmlns:p14="http://schemas.microsoft.com/office/powerpoint/2010/main" val="16411417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情報セキュリティマネジメントシステム（</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114</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6D0C1CA5-66BF-B96C-593E-C95BE49CA655}"/>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要素</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138F3B40-EF20-26C4-75F7-E7876234ACC7}"/>
              </a:ext>
            </a:extLst>
          </p:cNvPr>
          <p:cNvSpPr txBox="1"/>
          <p:nvPr/>
        </p:nvSpPr>
        <p:spPr>
          <a:xfrm>
            <a:off x="1554679" y="2118977"/>
            <a:ext cx="15456498" cy="6186309"/>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機密性（</a:t>
            </a:r>
            <a:r>
              <a:rPr lang="en-US" altLang="ja-JP" sz="3600" b="0" i="0" u="sng">
                <a:effectLst/>
                <a:latin typeface="メイリオ" panose="020B0604030504040204" pitchFamily="50" charset="-128"/>
                <a:ea typeface="メイリオ" panose="020B0604030504040204" pitchFamily="50" charset="-128"/>
              </a:rPr>
              <a:t>Confidentiality</a:t>
            </a:r>
            <a:r>
              <a:rPr lang="ja-JP" altLang="en-US" sz="3600" b="0" i="0" u="sng">
                <a:effectLst/>
                <a:latin typeface="メイリオ" panose="020B0604030504040204" pitchFamily="50" charset="-128"/>
                <a:ea typeface="メイリオ" panose="020B0604030504040204" pitchFamily="50" charset="-128"/>
              </a:rPr>
              <a:t>）</a:t>
            </a:r>
            <a:endParaRPr lang="en-US" altLang="ja-JP" sz="3600" b="0" i="0" u="sng">
              <a:effectLst/>
              <a:latin typeface="メイリオ" panose="020B0604030504040204" pitchFamily="50" charset="-128"/>
              <a:ea typeface="メイリオ" panose="020B0604030504040204" pitchFamily="50" charset="-128"/>
            </a:endParaRPr>
          </a:p>
          <a:p>
            <a:r>
              <a:rPr lang="ja-JP" altLang="en-US" sz="3600">
                <a:latin typeface="メイリオ" panose="020B0604030504040204" pitchFamily="50" charset="-128"/>
                <a:ea typeface="メイリオ" panose="020B0604030504040204" pitchFamily="50" charset="-128"/>
              </a:rPr>
              <a:t>　情報に対するアクセスを適切に管理</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　すること</a:t>
            </a:r>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r>
              <a:rPr lang="ja-JP" altLang="en-US" sz="3600" b="0" i="0" u="sng">
                <a:effectLst/>
                <a:latin typeface="メイリオ" panose="020B0604030504040204" pitchFamily="50" charset="-128"/>
                <a:ea typeface="メイリオ" panose="020B0604030504040204" pitchFamily="50" charset="-128"/>
              </a:rPr>
              <a:t>完全性（</a:t>
            </a:r>
            <a:r>
              <a:rPr lang="en-US" altLang="ja-JP" sz="3600" b="0" i="0" u="sng">
                <a:effectLst/>
                <a:latin typeface="メイリオ" panose="020B0604030504040204" pitchFamily="50" charset="-128"/>
                <a:ea typeface="メイリオ" panose="020B0604030504040204" pitchFamily="50" charset="-128"/>
              </a:rPr>
              <a:t>Integrity</a:t>
            </a:r>
            <a:r>
              <a:rPr lang="ja-JP" altLang="en-US" sz="3600" b="0" i="0" u="sng">
                <a:effectLst/>
                <a:latin typeface="メイリオ" panose="020B0604030504040204" pitchFamily="50" charset="-128"/>
                <a:ea typeface="メイリオ" panose="020B0604030504040204" pitchFamily="50" charset="-128"/>
              </a:rPr>
              <a:t>）</a:t>
            </a:r>
            <a:endParaRPr lang="en-US" altLang="ja-JP" sz="3600" b="0" i="0" u="sng">
              <a:effectLst/>
              <a:latin typeface="メイリオ" panose="020B0604030504040204" pitchFamily="50" charset="-128"/>
              <a:ea typeface="メイリオ" panose="020B0604030504040204" pitchFamily="50" charset="-128"/>
            </a:endParaRPr>
          </a:p>
          <a:p>
            <a:r>
              <a:rPr lang="ja-JP" altLang="en-US" sz="3600">
                <a:latin typeface="メイリオ" panose="020B0604030504040204" pitchFamily="50" charset="-128"/>
                <a:ea typeface="メイリオ" panose="020B0604030504040204" pitchFamily="50" charset="-128"/>
              </a:rPr>
              <a:t>　情報が正確であり、完全である状態</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　を保持すること</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b="0" i="0" u="sng">
                <a:effectLst/>
                <a:latin typeface="メイリオ" panose="020B0604030504040204" pitchFamily="50" charset="-128"/>
                <a:ea typeface="メイリオ" panose="020B0604030504040204" pitchFamily="50" charset="-128"/>
              </a:rPr>
              <a:t>可用性（</a:t>
            </a:r>
            <a:r>
              <a:rPr lang="en-US" altLang="ja-JP" sz="3600" b="0" i="0" u="sng">
                <a:effectLst/>
                <a:latin typeface="メイリオ" panose="020B0604030504040204" pitchFamily="50" charset="-128"/>
                <a:ea typeface="メイリオ" panose="020B0604030504040204" pitchFamily="50" charset="-128"/>
              </a:rPr>
              <a:t>Availability</a:t>
            </a:r>
            <a:r>
              <a:rPr lang="ja-JP" altLang="en-US" sz="3600" b="0" i="0" u="sng">
                <a:effectLst/>
                <a:latin typeface="メイリオ" panose="020B0604030504040204" pitchFamily="50" charset="-128"/>
                <a:ea typeface="メイリオ" panose="020B0604030504040204" pitchFamily="50" charset="-128"/>
              </a:rPr>
              <a:t>）</a:t>
            </a:r>
            <a:endParaRPr lang="en-US" altLang="ja-JP" sz="3600" b="0" i="0" u="sng">
              <a:effectLst/>
              <a:latin typeface="メイリオ" panose="020B0604030504040204" pitchFamily="50" charset="-128"/>
              <a:ea typeface="メイリオ" panose="020B0604030504040204" pitchFamily="50" charset="-128"/>
            </a:endParaRPr>
          </a:p>
          <a:p>
            <a:r>
              <a:rPr lang="ja-JP" altLang="en-US" sz="3600" b="0" i="0">
                <a:effectLst/>
                <a:latin typeface="メイリオ" panose="020B0604030504040204" pitchFamily="50" charset="-128"/>
                <a:ea typeface="メイリオ" panose="020B0604030504040204" pitchFamily="50" charset="-128"/>
              </a:rPr>
              <a:t>　情報を必要な時に使えるようにして</a:t>
            </a:r>
            <a:br>
              <a:rPr lang="en-US" altLang="ja-JP" sz="3600" b="0" i="0">
                <a:effectLst/>
                <a:latin typeface="メイリオ" panose="020B0604030504040204" pitchFamily="50" charset="-128"/>
                <a:ea typeface="メイリオ" panose="020B0604030504040204" pitchFamily="50" charset="-128"/>
              </a:rPr>
            </a:br>
            <a:r>
              <a:rPr lang="ja-JP" altLang="en-US" sz="3600" b="0" i="0">
                <a:effectLst/>
                <a:latin typeface="メイリオ" panose="020B0604030504040204" pitchFamily="50" charset="-128"/>
                <a:ea typeface="メイリオ" panose="020B0604030504040204" pitchFamily="50" charset="-128"/>
              </a:rPr>
              <a:t>　おくこと</a:t>
            </a:r>
          </a:p>
        </p:txBody>
      </p:sp>
      <p:pic>
        <p:nvPicPr>
          <p:cNvPr id="7" name="図 6">
            <a:extLst>
              <a:ext uri="{FF2B5EF4-FFF2-40B4-BE49-F238E27FC236}">
                <a16:creationId xmlns:a16="http://schemas.microsoft.com/office/drawing/2014/main" id="{59BC0388-FE09-6F9D-2AC3-CCE641F371AC}"/>
              </a:ext>
            </a:extLst>
          </p:cNvPr>
          <p:cNvPicPr>
            <a:picLocks noChangeAspect="1"/>
          </p:cNvPicPr>
          <p:nvPr/>
        </p:nvPicPr>
        <p:blipFill>
          <a:blip r:embed="rId3"/>
          <a:stretch>
            <a:fillRect/>
          </a:stretch>
        </p:blipFill>
        <p:spPr>
          <a:xfrm>
            <a:off x="10630038" y="2715537"/>
            <a:ext cx="5943212" cy="4943418"/>
          </a:xfrm>
          <a:prstGeom prst="rect">
            <a:avLst/>
          </a:prstGeom>
        </p:spPr>
      </p:pic>
      <p:sp>
        <p:nvSpPr>
          <p:cNvPr id="12" name="テキスト ボックス 11">
            <a:extLst>
              <a:ext uri="{FF2B5EF4-FFF2-40B4-BE49-F238E27FC236}">
                <a16:creationId xmlns:a16="http://schemas.microsoft.com/office/drawing/2014/main" id="{A656376B-0CFA-A3C1-A739-8C4E87FA1690}"/>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11-2.】</a:t>
            </a:r>
          </a:p>
          <a:p>
            <a:pPr algn="ctr"/>
            <a:r>
              <a:rPr lang="en-US" altLang="ja-JP" sz="2400" b="1">
                <a:latin typeface="メイリオ" panose="020B0604030504040204" pitchFamily="50" charset="-128"/>
                <a:ea typeface="メイリオ" panose="020B0604030504040204" pitchFamily="50" charset="-128"/>
              </a:rPr>
              <a:t>P137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P138</a:t>
            </a:r>
          </a:p>
        </p:txBody>
      </p:sp>
    </p:spTree>
    <p:extLst>
      <p:ext uri="{BB962C8B-B14F-4D97-AF65-F5344CB8AC3E}">
        <p14:creationId xmlns:p14="http://schemas.microsoft.com/office/powerpoint/2010/main" val="23624323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情報セキュリティマネジメントシステム（</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115</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D2AA0C8D-D457-4DC2-9045-A44557AEE066}"/>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 27001</a:t>
            </a:r>
            <a:r>
              <a:rPr lang="ja-JP" altLang="en-US" sz="4000">
                <a:latin typeface="メイリオ" panose="020B0604030504040204" pitchFamily="50" charset="-128"/>
                <a:ea typeface="メイリオ" panose="020B0604030504040204" pitchFamily="50" charset="-128"/>
              </a:rPr>
              <a:t>と</a:t>
            </a:r>
            <a:r>
              <a:rPr lang="en-US" altLang="ja-JP" sz="4000">
                <a:latin typeface="メイリオ" panose="020B0604030504040204" pitchFamily="50" charset="-128"/>
                <a:ea typeface="メイリオ" panose="020B0604030504040204" pitchFamily="50" charset="-128"/>
              </a:rPr>
              <a:t>JIS Q 27001</a:t>
            </a:r>
          </a:p>
        </p:txBody>
      </p:sp>
      <p:sp>
        <p:nvSpPr>
          <p:cNvPr id="10" name="テキスト ボックス 9">
            <a:extLst>
              <a:ext uri="{FF2B5EF4-FFF2-40B4-BE49-F238E27FC236}">
                <a16:creationId xmlns:a16="http://schemas.microsoft.com/office/drawing/2014/main" id="{1A8570C0-4212-DB4A-C41E-ADBB96E2D77F}"/>
              </a:ext>
            </a:extLst>
          </p:cNvPr>
          <p:cNvSpPr txBox="1"/>
          <p:nvPr/>
        </p:nvSpPr>
        <p:spPr>
          <a:xfrm>
            <a:off x="1554679" y="2118977"/>
            <a:ext cx="15456498" cy="6740307"/>
          </a:xfrm>
          <a:prstGeom prst="rect">
            <a:avLst/>
          </a:prstGeom>
          <a:noFill/>
        </p:spPr>
        <p:txBody>
          <a:bodyPr wrap="square">
            <a:spAutoFit/>
          </a:bodyPr>
          <a:lstStyle/>
          <a:p>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a:latin typeface="メイリオ" panose="020B0604030504040204" pitchFamily="50" charset="-128"/>
                <a:ea typeface="メイリオ" panose="020B0604030504040204" pitchFamily="50" charset="-128"/>
              </a:rPr>
              <a:t>使用用途</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組織のマネジメントおよび業務プロセスを取り巻くリスクの変化への</a:t>
            </a:r>
            <a:br>
              <a:rPr lang="en-US" altLang="ja-JP" sz="3600" b="0" i="0">
                <a:effectLst/>
                <a:latin typeface="メイリオ" panose="020B0604030504040204" pitchFamily="50" charset="-128"/>
                <a:ea typeface="メイリオ" panose="020B0604030504040204" pitchFamily="50" charset="-128"/>
              </a:rPr>
            </a:br>
            <a:r>
              <a:rPr lang="ja-JP" altLang="en-US" sz="3600" b="0" i="0">
                <a:effectLst/>
                <a:latin typeface="メイリオ" panose="020B0604030504040204" pitchFamily="50" charset="-128"/>
                <a:ea typeface="メイリオ" panose="020B0604030504040204" pitchFamily="50" charset="-128"/>
              </a:rPr>
              <a:t>対応</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情報セキュリティ要求事項を満たす組織の能力を内外で評価するための基準</a:t>
            </a:r>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endParaRPr lang="ja-JP" altLang="en-US" sz="3600" b="0" i="0">
              <a:effectLst/>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2DD5A5DC-81FD-F882-B1DC-4AC1C14D3848}"/>
              </a:ext>
            </a:extLst>
          </p:cNvPr>
          <p:cNvSpPr/>
          <p:nvPr/>
        </p:nvSpPr>
        <p:spPr>
          <a:xfrm>
            <a:off x="1936530" y="2192120"/>
            <a:ext cx="13951472" cy="238707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のための要求事項をまとめた国際規格が、</a:t>
            </a:r>
            <a:r>
              <a:rPr kumimoji="1" lang="en-US" altLang="ja-JP" sz="3600">
                <a:solidFill>
                  <a:schemeClr val="tx1"/>
                </a:solidFill>
                <a:latin typeface="メイリオ" panose="020B0604030504040204" pitchFamily="50" charset="-128"/>
                <a:ea typeface="メイリオ" panose="020B0604030504040204" pitchFamily="50" charset="-128"/>
              </a:rPr>
              <a:t>ISO/IEC 27001</a:t>
            </a:r>
          </a:p>
          <a:p>
            <a:pPr algn="just"/>
            <a:r>
              <a:rPr kumimoji="1" lang="en-US" altLang="ja-JP" sz="3600">
                <a:solidFill>
                  <a:schemeClr val="tx1"/>
                </a:solidFill>
                <a:latin typeface="メイリオ" panose="020B0604030504040204" pitchFamily="50" charset="-128"/>
                <a:ea typeface="メイリオ" panose="020B0604030504040204" pitchFamily="50" charset="-128"/>
              </a:rPr>
              <a:t>ISO/IEC 27001</a:t>
            </a:r>
            <a:r>
              <a:rPr kumimoji="1" lang="ja-JP" altLang="en-US" sz="3600">
                <a:solidFill>
                  <a:schemeClr val="tx1"/>
                </a:solidFill>
                <a:latin typeface="メイリオ" panose="020B0604030504040204" pitchFamily="50" charset="-128"/>
                <a:ea typeface="メイリオ" panose="020B0604030504040204" pitchFamily="50" charset="-128"/>
              </a:rPr>
              <a:t>を日本語訳し、日本産業規格としたものが</a:t>
            </a:r>
            <a:endParaRPr kumimoji="1" lang="en-US" altLang="ja-JP" sz="3600">
              <a:solidFill>
                <a:schemeClr val="tx1"/>
              </a:solidFill>
              <a:latin typeface="メイリオ" panose="020B0604030504040204" pitchFamily="50" charset="-128"/>
              <a:ea typeface="メイリオ" panose="020B0604030504040204" pitchFamily="50" charset="-128"/>
            </a:endParaRPr>
          </a:p>
          <a:p>
            <a:pPr algn="just"/>
            <a:r>
              <a:rPr kumimoji="1" lang="en-US" altLang="ja-JP" sz="3600">
                <a:solidFill>
                  <a:schemeClr val="tx1"/>
                </a:solidFill>
                <a:latin typeface="メイリオ" panose="020B0604030504040204" pitchFamily="50" charset="-128"/>
                <a:ea typeface="メイリオ" panose="020B0604030504040204" pitchFamily="50" charset="-128"/>
              </a:rPr>
              <a:t>JIS Q 27001</a:t>
            </a:r>
            <a:endParaRPr kumimoji="1" lang="ja-JP" altLang="en-US" sz="360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292DCDE-414A-7C41-AB79-1648A5802D0D}"/>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11-2.】</a:t>
            </a:r>
          </a:p>
          <a:p>
            <a:pPr algn="ctr"/>
            <a:r>
              <a:rPr lang="en-US" altLang="ja-JP" sz="2400" b="1">
                <a:latin typeface="メイリオ" panose="020B0604030504040204" pitchFamily="50" charset="-128"/>
                <a:ea typeface="メイリオ" panose="020B0604030504040204" pitchFamily="50" charset="-128"/>
              </a:rPr>
              <a:t>P137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P138</a:t>
            </a:r>
          </a:p>
        </p:txBody>
      </p:sp>
    </p:spTree>
    <p:extLst>
      <p:ext uri="{BB962C8B-B14F-4D97-AF65-F5344CB8AC3E}">
        <p14:creationId xmlns:p14="http://schemas.microsoft.com/office/powerpoint/2010/main" val="24691369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116</a:t>
            </a:fld>
            <a:endParaRPr kumimoji="1" lang="ja-JP" altLang="en-US" sz="2000"/>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11-3-1.】P139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P146</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D2AA0C8D-D457-4DC2-9045-A44557AEE066}"/>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0E03BA5-C173-C90D-4094-B44ECE16845E}"/>
              </a:ext>
            </a:extLst>
          </p:cNvPr>
          <p:cNvSpPr txBox="1"/>
          <p:nvPr/>
        </p:nvSpPr>
        <p:spPr>
          <a:xfrm>
            <a:off x="1554679" y="2118977"/>
            <a:ext cx="15456498" cy="3970318"/>
          </a:xfrm>
          <a:prstGeom prst="rect">
            <a:avLst/>
          </a:prstGeom>
          <a:noFill/>
        </p:spPr>
        <p:txBody>
          <a:bodyPr wrap="square">
            <a:spAutoFit/>
          </a:bodyPr>
          <a:lstStyle/>
          <a:p>
            <a:pPr marL="571500" indent="-5715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CSF</a:t>
            </a:r>
            <a:r>
              <a:rPr lang="ja-JP" altLang="en-US" sz="3600">
                <a:latin typeface="メイリオ" panose="020B0604030504040204" pitchFamily="50" charset="-128"/>
                <a:ea typeface="メイリオ" panose="020B0604030504040204" pitchFamily="50" charset="-128"/>
              </a:rPr>
              <a:t>は</a:t>
            </a:r>
            <a:r>
              <a:rPr lang="en-US" altLang="ja-JP" sz="3600">
                <a:latin typeface="メイリオ" panose="020B0604030504040204" pitchFamily="50" charset="-128"/>
                <a:ea typeface="メイリオ" panose="020B0604030504040204" pitchFamily="50" charset="-128"/>
              </a:rPr>
              <a:t>NIST</a:t>
            </a:r>
            <a:r>
              <a:rPr lang="ja-JP" altLang="en-US" sz="3600">
                <a:latin typeface="メイリオ" panose="020B0604030504040204" pitchFamily="50" charset="-128"/>
                <a:ea typeface="メイリオ" panose="020B0604030504040204" pitchFamily="50" charset="-128"/>
              </a:rPr>
              <a:t>が作成したサイバー攻撃対策のフレームワーク。</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防御だけでなく、検知・対応・復旧のインシデント対応が含まれる。</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要求事項は汎用的で、多様な企業に適用可能。</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指示書やノウハウ集ではない。</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利用方法は実施する組織に委ねられている。</a:t>
            </a:r>
          </a:p>
          <a:p>
            <a:pPr marL="571500" indent="-5715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CSF</a:t>
            </a:r>
            <a:r>
              <a:rPr lang="ja-JP" altLang="en-US" sz="3600">
                <a:latin typeface="メイリオ" panose="020B0604030504040204" pitchFamily="50" charset="-128"/>
                <a:ea typeface="メイリオ" panose="020B0604030504040204" pitchFamily="50" charset="-128"/>
              </a:rPr>
              <a:t>を理解し、サイバーセキュリティ対策の検討が必要。</a:t>
            </a:r>
          </a:p>
          <a:p>
            <a:endParaRPr lang="en-US" altLang="ja-JP" sz="3600" b="0" i="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744438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117</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D2AA0C8D-D457-4DC2-9045-A44557AEE066}"/>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CSF2.0</a:t>
            </a:r>
            <a:r>
              <a:rPr lang="ja-JP" altLang="en-US" sz="4000">
                <a:latin typeface="メイリオ" panose="020B0604030504040204" pitchFamily="50" charset="-128"/>
                <a:ea typeface="メイリオ" panose="020B0604030504040204" pitchFamily="50" charset="-128"/>
              </a:rPr>
              <a:t> の</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つの構成要素</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EBF55A97-7BCB-D3D6-E2E8-D1D70282466F}"/>
              </a:ext>
            </a:extLst>
          </p:cNvPr>
          <p:cNvSpPr txBox="1"/>
          <p:nvPr/>
        </p:nvSpPr>
        <p:spPr>
          <a:xfrm>
            <a:off x="1554679" y="2118977"/>
            <a:ext cx="15456498" cy="5078313"/>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「コア」の概要</a:t>
            </a:r>
            <a:endParaRPr lang="en-US" altLang="ja-JP" sz="3600" b="0" i="0" u="sng">
              <a:effectLst/>
              <a:latin typeface="メイリオ" panose="020B0604030504040204" pitchFamily="50" charset="-128"/>
              <a:ea typeface="メイリオ" panose="020B0604030504040204" pitchFamily="50" charset="-128"/>
            </a:endParaRPr>
          </a:p>
          <a:p>
            <a:r>
              <a:rPr lang="ja-JP" altLang="en-US" sz="3600" b="0" i="0">
                <a:effectLst/>
                <a:latin typeface="メイリオ" panose="020B0604030504040204" pitchFamily="50" charset="-128"/>
                <a:ea typeface="メイリオ" panose="020B0604030504040204" pitchFamily="50" charset="-128"/>
              </a:rPr>
              <a:t>サイバーセキュリティ対策の一覧 </a:t>
            </a: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「ティア」の概要</a:t>
            </a:r>
            <a:endParaRPr lang="en-US" altLang="ja-JP" sz="3600" u="sng">
              <a:latin typeface="メイリオ" panose="020B0604030504040204" pitchFamily="50" charset="-128"/>
              <a:ea typeface="メイリオ" panose="020B0604030504040204" pitchFamily="50" charset="-128"/>
            </a:endParaRPr>
          </a:p>
          <a:p>
            <a:r>
              <a:rPr lang="ja-JP" altLang="en-US" sz="3600" b="0" i="0">
                <a:effectLst/>
                <a:latin typeface="メイリオ" panose="020B0604030504040204" pitchFamily="50" charset="-128"/>
                <a:ea typeface="メイリオ" panose="020B0604030504040204" pitchFamily="50" charset="-128"/>
              </a:rPr>
              <a:t>対策状況を数値化するための成熟度評価基準</a:t>
            </a:r>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b="0" i="0" u="sng">
                <a:effectLst/>
                <a:latin typeface="メイリオ" panose="020B0604030504040204" pitchFamily="50" charset="-128"/>
                <a:ea typeface="メイリオ" panose="020B0604030504040204" pitchFamily="50" charset="-128"/>
              </a:rPr>
              <a:t>「プロファイル」の概要</a:t>
            </a:r>
            <a:endParaRPr lang="en-US" altLang="ja-JP" sz="3600" b="0" i="0" u="sng">
              <a:effectLst/>
              <a:latin typeface="メイリオ" panose="020B0604030504040204" pitchFamily="50" charset="-128"/>
              <a:ea typeface="メイリオ" panose="020B0604030504040204" pitchFamily="50" charset="-128"/>
            </a:endParaRPr>
          </a:p>
          <a:p>
            <a:r>
              <a:rPr lang="ja-JP" altLang="en-US" sz="3600" b="0" i="0">
                <a:effectLst/>
                <a:latin typeface="メイリオ" panose="020B0604030504040204" pitchFamily="50" charset="-128"/>
                <a:ea typeface="メイリオ" panose="020B0604030504040204" pitchFamily="50" charset="-128"/>
              </a:rPr>
              <a:t>サイバーセキュリティ対策の現状とあるべき姿を記述するためのフレームワーク</a:t>
            </a:r>
            <a:endParaRPr lang="en-US" altLang="ja-JP" sz="3600" b="0" i="0">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031518E-3E4C-7C51-BDC0-DBC1A279D10D}"/>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11-3-1.】P139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P146</a:t>
            </a:r>
          </a:p>
        </p:txBody>
      </p:sp>
    </p:spTree>
    <p:extLst>
      <p:ext uri="{BB962C8B-B14F-4D97-AF65-F5344CB8AC3E}">
        <p14:creationId xmlns:p14="http://schemas.microsoft.com/office/powerpoint/2010/main" val="27217439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118</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D2AA0C8D-D457-4DC2-9045-A44557AEE066}"/>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コアとは</a:t>
            </a:r>
            <a:endParaRPr lang="en-US" altLang="ja-JP"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96B93F1F-A3C8-1143-C282-561217943AD8}"/>
              </a:ext>
            </a:extLst>
          </p:cNvPr>
          <p:cNvSpPr txBox="1"/>
          <p:nvPr/>
        </p:nvSpPr>
        <p:spPr>
          <a:xfrm>
            <a:off x="1554679" y="2118977"/>
            <a:ext cx="15456498" cy="1200329"/>
          </a:xfrm>
          <a:prstGeom prst="rect">
            <a:avLst/>
          </a:prstGeom>
          <a:noFill/>
        </p:spPr>
        <p:txBody>
          <a:bodyPr wrap="square">
            <a:spAutoFit/>
          </a:bodyPr>
          <a:lstStyle/>
          <a:p>
            <a:r>
              <a:rPr lang="ja-JP" altLang="en-US" sz="3600" b="0" i="0">
                <a:effectLst/>
                <a:latin typeface="メイリオ" panose="020B0604030504040204" pitchFamily="50" charset="-128"/>
                <a:ea typeface="メイリオ" panose="020B0604030504040204" pitchFamily="50" charset="-128"/>
              </a:rPr>
              <a:t>業種・業態や企業規模に依存しない共通のサイバーセキュリティ対策の一覧を定義したものです。</a:t>
            </a:r>
            <a:endParaRPr lang="en-US" altLang="ja-JP" sz="3600" b="0" i="0">
              <a:effectLst/>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6EB91B44-7DDC-48E1-4AAD-E15754785C3C}"/>
              </a:ext>
            </a:extLst>
          </p:cNvPr>
          <p:cNvPicPr>
            <a:picLocks noChangeAspect="1"/>
          </p:cNvPicPr>
          <p:nvPr/>
        </p:nvPicPr>
        <p:blipFill>
          <a:blip r:embed="rId3"/>
          <a:stretch>
            <a:fillRect/>
          </a:stretch>
        </p:blipFill>
        <p:spPr>
          <a:xfrm>
            <a:off x="4469767" y="2719141"/>
            <a:ext cx="9355089" cy="6227246"/>
          </a:xfrm>
          <a:prstGeom prst="rect">
            <a:avLst/>
          </a:prstGeom>
        </p:spPr>
      </p:pic>
      <p:sp>
        <p:nvSpPr>
          <p:cNvPr id="2" name="テキスト ボックス 1">
            <a:extLst>
              <a:ext uri="{FF2B5EF4-FFF2-40B4-BE49-F238E27FC236}">
                <a16:creationId xmlns:a16="http://schemas.microsoft.com/office/drawing/2014/main" id="{136656E8-BA89-8FE8-236F-51959B69F3D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11-3-1.】P139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P146</a:t>
            </a:r>
          </a:p>
        </p:txBody>
      </p:sp>
    </p:spTree>
    <p:extLst>
      <p:ext uri="{BB962C8B-B14F-4D97-AF65-F5344CB8AC3E}">
        <p14:creationId xmlns:p14="http://schemas.microsoft.com/office/powerpoint/2010/main" val="11176402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119</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6" name="テキスト プレースホルダー 2">
            <a:extLst>
              <a:ext uri="{FF2B5EF4-FFF2-40B4-BE49-F238E27FC236}">
                <a16:creationId xmlns:a16="http://schemas.microsoft.com/office/drawing/2014/main" id="{77324D75-6ECF-6D1F-0DB1-CABB569D374B}"/>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ティアとは</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62CBFF89-40DA-5A66-E29C-307B7FB93796}"/>
              </a:ext>
            </a:extLst>
          </p:cNvPr>
          <p:cNvSpPr txBox="1"/>
          <p:nvPr/>
        </p:nvSpPr>
        <p:spPr>
          <a:xfrm>
            <a:off x="1554679" y="2118977"/>
            <a:ext cx="15456498" cy="1200329"/>
          </a:xfrm>
          <a:prstGeom prst="rect">
            <a:avLst/>
          </a:prstGeom>
          <a:noFill/>
        </p:spPr>
        <p:txBody>
          <a:bodyPr wrap="square">
            <a:spAutoFit/>
          </a:bodyPr>
          <a:lstStyle/>
          <a:p>
            <a:r>
              <a:rPr lang="ja-JP" altLang="en-US" sz="3600" b="0" i="0">
                <a:effectLst/>
                <a:latin typeface="メイリオ" panose="020B0604030504040204" pitchFamily="50" charset="-128"/>
                <a:ea typeface="メイリオ" panose="020B0604030504040204" pitchFamily="50" charset="-128"/>
              </a:rPr>
              <a:t>組織におけるサイバーセキュリティリスクへの対応状況を評価する際の指標を定義したものです。指標はティア</a:t>
            </a:r>
            <a:r>
              <a:rPr lang="en-US" altLang="ja-JP" sz="3600" b="0" i="0">
                <a:effectLst/>
                <a:latin typeface="メイリオ" panose="020B0604030504040204" pitchFamily="50" charset="-128"/>
                <a:ea typeface="メイリオ" panose="020B0604030504040204" pitchFamily="50" charset="-128"/>
              </a:rPr>
              <a:t>1</a:t>
            </a:r>
            <a:r>
              <a:rPr lang="ja-JP" altLang="en-US" sz="3600" b="0" i="0">
                <a:effectLst/>
                <a:latin typeface="メイリオ" panose="020B0604030504040204" pitchFamily="50" charset="-128"/>
                <a:ea typeface="メイリオ" panose="020B0604030504040204" pitchFamily="50" charset="-128"/>
              </a:rPr>
              <a:t>～ティア</a:t>
            </a:r>
            <a:r>
              <a:rPr lang="en-US" altLang="ja-JP" sz="3600" b="0" i="0">
                <a:effectLst/>
                <a:latin typeface="メイリオ" panose="020B0604030504040204" pitchFamily="50" charset="-128"/>
                <a:ea typeface="メイリオ" panose="020B0604030504040204" pitchFamily="50" charset="-128"/>
              </a:rPr>
              <a:t>4</a:t>
            </a:r>
            <a:r>
              <a:rPr lang="ja-JP" altLang="en-US" sz="3600" b="0" i="0">
                <a:effectLst/>
                <a:latin typeface="メイリオ" panose="020B0604030504040204" pitchFamily="50" charset="-128"/>
                <a:ea typeface="メイリオ" panose="020B0604030504040204" pitchFamily="50" charset="-128"/>
              </a:rPr>
              <a:t>までの</a:t>
            </a:r>
            <a:r>
              <a:rPr lang="en-US" altLang="ja-JP" sz="3600" b="0" i="0">
                <a:effectLst/>
                <a:latin typeface="メイリオ" panose="020B0604030504040204" pitchFamily="50" charset="-128"/>
                <a:ea typeface="メイリオ" panose="020B0604030504040204" pitchFamily="50" charset="-128"/>
              </a:rPr>
              <a:t>4</a:t>
            </a:r>
            <a:r>
              <a:rPr lang="ja-JP" altLang="en-US" sz="3600" b="0" i="0">
                <a:effectLst/>
                <a:latin typeface="メイリオ" panose="020B0604030504040204" pitchFamily="50" charset="-128"/>
                <a:ea typeface="メイリオ" panose="020B0604030504040204" pitchFamily="50" charset="-128"/>
              </a:rPr>
              <a:t>段階があります。</a:t>
            </a:r>
            <a:endParaRPr lang="en-US" altLang="ja-JP" sz="3600" b="0" i="0">
              <a:effectLst/>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C90BF5CD-70F5-2DF5-D92B-867B1534ECC7}"/>
              </a:ext>
            </a:extLst>
          </p:cNvPr>
          <p:cNvGrpSpPr/>
          <p:nvPr/>
        </p:nvGrpSpPr>
        <p:grpSpPr>
          <a:xfrm>
            <a:off x="2430251" y="3927090"/>
            <a:ext cx="13178085" cy="3892385"/>
            <a:chOff x="2097746" y="3677306"/>
            <a:chExt cx="13178085" cy="3892385"/>
          </a:xfrm>
        </p:grpSpPr>
        <p:sp>
          <p:nvSpPr>
            <p:cNvPr id="11" name="正方形/長方形 10">
              <a:extLst>
                <a:ext uri="{FF2B5EF4-FFF2-40B4-BE49-F238E27FC236}">
                  <a16:creationId xmlns:a16="http://schemas.microsoft.com/office/drawing/2014/main" id="{5A0F9216-8147-761F-FAFA-41DE96E4A4DA}"/>
                </a:ext>
              </a:extLst>
            </p:cNvPr>
            <p:cNvSpPr/>
            <p:nvPr/>
          </p:nvSpPr>
          <p:spPr>
            <a:xfrm>
              <a:off x="2259106" y="6350491"/>
              <a:ext cx="3012141" cy="121920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1</a:t>
              </a:r>
            </a:p>
            <a:p>
              <a:pPr algn="ctr"/>
              <a:r>
                <a:rPr kumimoji="1" lang="ja-JP" altLang="en-US" sz="2800">
                  <a:latin typeface="メイリオ" panose="020B0604030504040204" pitchFamily="50" charset="-128"/>
                  <a:ea typeface="メイリオ" panose="020B0604030504040204" pitchFamily="50" charset="-128"/>
                </a:rPr>
                <a:t>部分的である</a:t>
              </a:r>
            </a:p>
          </p:txBody>
        </p:sp>
        <p:sp>
          <p:nvSpPr>
            <p:cNvPr id="12" name="矢印: 折線 11">
              <a:extLst>
                <a:ext uri="{FF2B5EF4-FFF2-40B4-BE49-F238E27FC236}">
                  <a16:creationId xmlns:a16="http://schemas.microsoft.com/office/drawing/2014/main" id="{3F48CD02-5ED0-8ACB-031A-2961F1756174}"/>
                </a:ext>
              </a:extLst>
            </p:cNvPr>
            <p:cNvSpPr/>
            <p:nvPr/>
          </p:nvSpPr>
          <p:spPr>
            <a:xfrm>
              <a:off x="2097746" y="5943167"/>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a:extLst>
                <a:ext uri="{FF2B5EF4-FFF2-40B4-BE49-F238E27FC236}">
                  <a16:creationId xmlns:a16="http://schemas.microsoft.com/office/drawing/2014/main" id="{3970D38F-69BA-980F-FA1F-BE4748C17734}"/>
                </a:ext>
              </a:extLst>
            </p:cNvPr>
            <p:cNvSpPr/>
            <p:nvPr/>
          </p:nvSpPr>
          <p:spPr>
            <a:xfrm>
              <a:off x="5593967" y="5591769"/>
              <a:ext cx="3012141" cy="1977921"/>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2</a:t>
              </a:r>
            </a:p>
            <a:p>
              <a:pPr algn="ctr"/>
              <a:r>
                <a:rPr kumimoji="1" lang="ja-JP" altLang="en-US" sz="2800">
                  <a:latin typeface="メイリオ" panose="020B0604030504040204" pitchFamily="50" charset="-128"/>
                  <a:ea typeface="メイリオ" panose="020B0604030504040204" pitchFamily="50" charset="-128"/>
                </a:rPr>
                <a:t>リスク情報を</a:t>
              </a:r>
              <a:endParaRPr kumimoji="1" lang="en-US" altLang="ja-JP" sz="2800">
                <a:latin typeface="メイリオ" panose="020B0604030504040204" pitchFamily="50" charset="-128"/>
                <a:ea typeface="メイリオ" panose="020B0604030504040204" pitchFamily="50" charset="-128"/>
              </a:endParaRPr>
            </a:p>
            <a:p>
              <a:pPr algn="ctr"/>
              <a:r>
                <a:rPr kumimoji="1" lang="ja-JP" altLang="en-US" sz="2800">
                  <a:latin typeface="メイリオ" panose="020B0604030504040204" pitchFamily="50" charset="-128"/>
                  <a:ea typeface="メイリオ" panose="020B0604030504040204" pitchFamily="50" charset="-128"/>
                </a:rPr>
                <a:t>活用している</a:t>
              </a:r>
            </a:p>
          </p:txBody>
        </p:sp>
        <p:sp>
          <p:nvSpPr>
            <p:cNvPr id="14" name="矢印: 折線 13">
              <a:extLst>
                <a:ext uri="{FF2B5EF4-FFF2-40B4-BE49-F238E27FC236}">
                  <a16:creationId xmlns:a16="http://schemas.microsoft.com/office/drawing/2014/main" id="{261F6330-9A32-2A2C-9A00-7B47C57DAC9C}"/>
                </a:ext>
              </a:extLst>
            </p:cNvPr>
            <p:cNvSpPr/>
            <p:nvPr/>
          </p:nvSpPr>
          <p:spPr>
            <a:xfrm>
              <a:off x="5432607" y="5184446"/>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15" name="正方形/長方形 14">
              <a:extLst>
                <a:ext uri="{FF2B5EF4-FFF2-40B4-BE49-F238E27FC236}">
                  <a16:creationId xmlns:a16="http://schemas.microsoft.com/office/drawing/2014/main" id="{DE2C17B7-D47E-3115-1406-F5632A39E825}"/>
                </a:ext>
              </a:extLst>
            </p:cNvPr>
            <p:cNvSpPr/>
            <p:nvPr/>
          </p:nvSpPr>
          <p:spPr>
            <a:xfrm>
              <a:off x="8928828" y="4804057"/>
              <a:ext cx="3012141" cy="2765633"/>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3</a:t>
              </a:r>
            </a:p>
            <a:p>
              <a:pPr algn="ctr"/>
              <a:r>
                <a:rPr kumimoji="1" lang="ja-JP" altLang="en-US" sz="2800">
                  <a:latin typeface="メイリオ" panose="020B0604030504040204" pitchFamily="50" charset="-128"/>
                  <a:ea typeface="メイリオ" panose="020B0604030504040204" pitchFamily="50" charset="-128"/>
                </a:rPr>
                <a:t>繰り返し</a:t>
              </a:r>
              <a:endParaRPr kumimoji="1" lang="en-US" altLang="ja-JP" sz="2800">
                <a:latin typeface="メイリオ" panose="020B0604030504040204" pitchFamily="50" charset="-128"/>
                <a:ea typeface="メイリオ" panose="020B0604030504040204" pitchFamily="50" charset="-128"/>
              </a:endParaRPr>
            </a:p>
            <a:p>
              <a:pPr algn="ctr"/>
              <a:r>
                <a:rPr kumimoji="1" lang="ja-JP" altLang="en-US" sz="2800">
                  <a:latin typeface="メイリオ" panose="020B0604030504040204" pitchFamily="50" charset="-128"/>
                  <a:ea typeface="メイリオ" panose="020B0604030504040204" pitchFamily="50" charset="-128"/>
                </a:rPr>
                <a:t>運用可能である</a:t>
              </a:r>
              <a:endParaRPr kumimoji="1" lang="en-US" altLang="ja-JP" sz="2800">
                <a:latin typeface="メイリオ" panose="020B0604030504040204" pitchFamily="50" charset="-128"/>
                <a:ea typeface="メイリオ" panose="020B0604030504040204" pitchFamily="50" charset="-128"/>
              </a:endParaRPr>
            </a:p>
          </p:txBody>
        </p:sp>
        <p:sp>
          <p:nvSpPr>
            <p:cNvPr id="16" name="矢印: 折線 15">
              <a:extLst>
                <a:ext uri="{FF2B5EF4-FFF2-40B4-BE49-F238E27FC236}">
                  <a16:creationId xmlns:a16="http://schemas.microsoft.com/office/drawing/2014/main" id="{044E619C-7B78-D328-0210-B50824F557EB}"/>
                </a:ext>
              </a:extLst>
            </p:cNvPr>
            <p:cNvSpPr/>
            <p:nvPr/>
          </p:nvSpPr>
          <p:spPr>
            <a:xfrm>
              <a:off x="8767468" y="4396734"/>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17" name="正方形/長方形 16">
              <a:extLst>
                <a:ext uri="{FF2B5EF4-FFF2-40B4-BE49-F238E27FC236}">
                  <a16:creationId xmlns:a16="http://schemas.microsoft.com/office/drawing/2014/main" id="{2DCFEFC1-C06C-4C40-3154-FE6BD9F5644E}"/>
                </a:ext>
              </a:extLst>
            </p:cNvPr>
            <p:cNvSpPr/>
            <p:nvPr/>
          </p:nvSpPr>
          <p:spPr>
            <a:xfrm>
              <a:off x="12263689" y="4084629"/>
              <a:ext cx="3012141" cy="3485061"/>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4</a:t>
              </a:r>
            </a:p>
            <a:p>
              <a:pPr algn="ctr"/>
              <a:r>
                <a:rPr kumimoji="1" lang="ja-JP" altLang="en-US" sz="2800">
                  <a:latin typeface="メイリオ" panose="020B0604030504040204" pitchFamily="50" charset="-128"/>
                  <a:ea typeface="メイリオ" panose="020B0604030504040204" pitchFamily="50" charset="-128"/>
                </a:rPr>
                <a:t>適応している</a:t>
              </a:r>
              <a:endParaRPr kumimoji="1" lang="en-US" altLang="ja-JP" sz="2800">
                <a:latin typeface="メイリオ" panose="020B0604030504040204" pitchFamily="50" charset="-128"/>
                <a:ea typeface="メイリオ" panose="020B0604030504040204" pitchFamily="50" charset="-128"/>
              </a:endParaRPr>
            </a:p>
          </p:txBody>
        </p:sp>
        <p:sp>
          <p:nvSpPr>
            <p:cNvPr id="18" name="矢印: 折線 17">
              <a:extLst>
                <a:ext uri="{FF2B5EF4-FFF2-40B4-BE49-F238E27FC236}">
                  <a16:creationId xmlns:a16="http://schemas.microsoft.com/office/drawing/2014/main" id="{54F99683-F242-CCC4-7223-4CEE8CAE9DBF}"/>
                </a:ext>
              </a:extLst>
            </p:cNvPr>
            <p:cNvSpPr/>
            <p:nvPr/>
          </p:nvSpPr>
          <p:spPr>
            <a:xfrm>
              <a:off x="12102329" y="3677306"/>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grpSp>
      <p:sp>
        <p:nvSpPr>
          <p:cNvPr id="2" name="テキスト ボックス 1">
            <a:extLst>
              <a:ext uri="{FF2B5EF4-FFF2-40B4-BE49-F238E27FC236}">
                <a16:creationId xmlns:a16="http://schemas.microsoft.com/office/drawing/2014/main" id="{7C411EB5-C349-80B4-1FDE-02C0F3A97217}"/>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11-3-1.】P139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P146</a:t>
            </a:r>
          </a:p>
        </p:txBody>
      </p:sp>
    </p:spTree>
    <p:extLst>
      <p:ext uri="{BB962C8B-B14F-4D97-AF65-F5344CB8AC3E}">
        <p14:creationId xmlns:p14="http://schemas.microsoft.com/office/powerpoint/2010/main" val="212209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デジタル時代の社会と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情勢</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4" name="object 40">
            <a:extLst>
              <a:ext uri="{FF2B5EF4-FFF2-40B4-BE49-F238E27FC236}">
                <a16:creationId xmlns:a16="http://schemas.microsoft.com/office/drawing/2014/main" id="{2F497DF9-97C9-06BE-F290-A834445F800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64897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120</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6" name="テキスト プレースホルダー 2">
            <a:extLst>
              <a:ext uri="{FF2B5EF4-FFF2-40B4-BE49-F238E27FC236}">
                <a16:creationId xmlns:a16="http://schemas.microsoft.com/office/drawing/2014/main" id="{3714AEF7-3E44-51FB-DFAE-57A4980D9795}"/>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プロファイルとは</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CA20658F-C8C4-2B08-0E8F-0E332E77217D}"/>
              </a:ext>
            </a:extLst>
          </p:cNvPr>
          <p:cNvSpPr txBox="1"/>
          <p:nvPr/>
        </p:nvSpPr>
        <p:spPr>
          <a:xfrm>
            <a:off x="1554679" y="2118977"/>
            <a:ext cx="15456498" cy="2308324"/>
          </a:xfrm>
          <a:prstGeom prst="rect">
            <a:avLst/>
          </a:prstGeom>
          <a:noFill/>
        </p:spPr>
        <p:txBody>
          <a:bodyPr wrap="square">
            <a:spAutoFit/>
          </a:bodyPr>
          <a:lstStyle/>
          <a:p>
            <a:r>
              <a:rPr lang="ja-JP" altLang="en-US" sz="3600" b="0" i="0">
                <a:effectLst/>
                <a:latin typeface="メイリオ" panose="020B0604030504040204" pitchFamily="50" charset="-128"/>
                <a:ea typeface="メイリオ" panose="020B0604030504040204" pitchFamily="50" charset="-128"/>
              </a:rPr>
              <a:t>組織ごとの考慮点を整理したもので、サイバーセキュリティ対策の現状と目標状態を明示します。これにより、必要な改善点のギャップを特定できます。「あるべき姿」は、ビジネス要求やリスク許容度、リソースをもとに策定されます。</a:t>
            </a:r>
            <a:endParaRPr lang="en-US" altLang="ja-JP" sz="3600" b="0" i="0">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0A6D9682-F8F1-5CA4-C810-59D19F8D0555}"/>
              </a:ext>
            </a:extLst>
          </p:cNvPr>
          <p:cNvPicPr>
            <a:picLocks noChangeAspect="1"/>
          </p:cNvPicPr>
          <p:nvPr/>
        </p:nvPicPr>
        <p:blipFill>
          <a:blip r:embed="rId3"/>
          <a:stretch>
            <a:fillRect/>
          </a:stretch>
        </p:blipFill>
        <p:spPr>
          <a:xfrm>
            <a:off x="3045332" y="4165634"/>
            <a:ext cx="11519470" cy="4039945"/>
          </a:xfrm>
          <a:prstGeom prst="rect">
            <a:avLst/>
          </a:prstGeom>
        </p:spPr>
      </p:pic>
      <p:sp>
        <p:nvSpPr>
          <p:cNvPr id="2" name="テキスト ボックス 1">
            <a:extLst>
              <a:ext uri="{FF2B5EF4-FFF2-40B4-BE49-F238E27FC236}">
                <a16:creationId xmlns:a16="http://schemas.microsoft.com/office/drawing/2014/main" id="{E3A98557-96CE-9B41-65F7-BA274B059260}"/>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11-3-1.】P139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P146</a:t>
            </a:r>
          </a:p>
        </p:txBody>
      </p:sp>
    </p:spTree>
    <p:extLst>
      <p:ext uri="{BB962C8B-B14F-4D97-AF65-F5344CB8AC3E}">
        <p14:creationId xmlns:p14="http://schemas.microsoft.com/office/powerpoint/2010/main" val="24840979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121</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ED98547E-54AC-4D50-30BE-07B040353B74}"/>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CSF 2.0 </a:t>
            </a:r>
            <a:r>
              <a:rPr lang="ja-JP" altLang="en-US" sz="4000">
                <a:latin typeface="メイリオ" panose="020B0604030504040204" pitchFamily="50" charset="-128"/>
                <a:ea typeface="メイリオ" panose="020B0604030504040204" pitchFamily="50" charset="-128"/>
              </a:rPr>
              <a:t>の特徴</a:t>
            </a:r>
            <a:endParaRPr lang="en-US" altLang="ja-JP"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4114DCB5-3A1D-337B-865D-6714A2EE0874}"/>
              </a:ext>
            </a:extLst>
          </p:cNvPr>
          <p:cNvSpPr txBox="1"/>
          <p:nvPr/>
        </p:nvSpPr>
        <p:spPr>
          <a:xfrm>
            <a:off x="1554679" y="2118977"/>
            <a:ext cx="15456498" cy="2308324"/>
          </a:xfrm>
          <a:prstGeom prst="rect">
            <a:avLst/>
          </a:prstGeom>
          <a:noFill/>
        </p:spPr>
        <p:txBody>
          <a:bodyPr wrap="square">
            <a:spAutoFit/>
          </a:bodyPr>
          <a:lstStyle/>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フレームワークの適用範囲拡大</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新たな機能「ガバナンス」の追加</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フレームワーク活用のためのコンテンツ強化</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サプライチェーンリスクマネジメントの強化</a:t>
            </a:r>
            <a:endParaRPr lang="en-US" altLang="ja-JP" sz="3600" b="0" i="0">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49240CB-5F41-E138-4462-757016B3CD46}"/>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11-3-1.】P139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P146</a:t>
            </a:r>
          </a:p>
        </p:txBody>
      </p:sp>
    </p:spTree>
    <p:extLst>
      <p:ext uri="{BB962C8B-B14F-4D97-AF65-F5344CB8AC3E}">
        <p14:creationId xmlns:p14="http://schemas.microsoft.com/office/powerpoint/2010/main" val="34258726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122</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ED98547E-54AC-4D50-30BE-07B040353B74}"/>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 SP 800</a:t>
            </a:r>
            <a:r>
              <a:rPr lang="ja-JP" altLang="en-US" sz="4000">
                <a:latin typeface="メイリオ" panose="020B0604030504040204" pitchFamily="50" charset="-128"/>
                <a:ea typeface="メイリオ" panose="020B0604030504040204" pitchFamily="50" charset="-128"/>
              </a:rPr>
              <a:t>シリーズと</a:t>
            </a:r>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の関連性</a:t>
            </a:r>
            <a:endParaRPr lang="en-US" altLang="ja-JP"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4114DCB5-3A1D-337B-865D-6714A2EE0874}"/>
              </a:ext>
            </a:extLst>
          </p:cNvPr>
          <p:cNvSpPr txBox="1"/>
          <p:nvPr/>
        </p:nvSpPr>
        <p:spPr>
          <a:xfrm>
            <a:off x="1554679" y="2118977"/>
            <a:ext cx="15456498" cy="1754326"/>
          </a:xfrm>
          <a:prstGeom prst="rect">
            <a:avLst/>
          </a:prstGeom>
          <a:noFill/>
        </p:spPr>
        <p:txBody>
          <a:bodyPr wrap="square">
            <a:spAutoFit/>
          </a:bodyPr>
          <a:lstStyle/>
          <a:p>
            <a:r>
              <a:rPr lang="en-US" altLang="ja-JP" sz="3600" b="0" i="0">
                <a:effectLst/>
                <a:latin typeface="メイリオ" panose="020B0604030504040204" pitchFamily="50" charset="-128"/>
                <a:ea typeface="メイリオ" panose="020B0604030504040204" pitchFamily="50" charset="-128"/>
              </a:rPr>
              <a:t>CSF</a:t>
            </a:r>
            <a:r>
              <a:rPr lang="ja-JP" altLang="en-US" sz="3600" b="0" i="0">
                <a:effectLst/>
                <a:latin typeface="メイリオ" panose="020B0604030504040204" pitchFamily="50" charset="-128"/>
                <a:ea typeface="メイリオ" panose="020B0604030504040204" pitchFamily="50" charset="-128"/>
              </a:rPr>
              <a:t>の下位概念に位置づけられているのが、</a:t>
            </a:r>
            <a:r>
              <a:rPr lang="en-US" altLang="ja-JP" sz="3600" b="0" i="0">
                <a:effectLst/>
                <a:latin typeface="メイリオ" panose="020B0604030504040204" pitchFamily="50" charset="-128"/>
                <a:ea typeface="メイリオ" panose="020B0604030504040204" pitchFamily="50" charset="-128"/>
              </a:rPr>
              <a:t>NIST SP 800</a:t>
            </a:r>
            <a:r>
              <a:rPr lang="ja-JP" altLang="en-US" sz="3600" b="0" i="0">
                <a:effectLst/>
                <a:latin typeface="メイリオ" panose="020B0604030504040204" pitchFamily="50" charset="-128"/>
                <a:ea typeface="メイリオ" panose="020B0604030504040204" pitchFamily="50" charset="-128"/>
              </a:rPr>
              <a:t>シリーズです。実施すべきタスクと手順、推奨技術の特定など、セキュリティ管理の手法について具体的に明記されています。</a:t>
            </a:r>
            <a:endParaRPr lang="en-US" altLang="ja-JP" sz="3600" b="0" i="0">
              <a:effectLst/>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E1602E21-7067-32DF-4825-292AB64E9626}"/>
              </a:ext>
            </a:extLst>
          </p:cNvPr>
          <p:cNvPicPr>
            <a:picLocks noChangeAspect="1"/>
          </p:cNvPicPr>
          <p:nvPr/>
        </p:nvPicPr>
        <p:blipFill>
          <a:blip r:embed="rId3"/>
          <a:stretch>
            <a:fillRect/>
          </a:stretch>
        </p:blipFill>
        <p:spPr>
          <a:xfrm>
            <a:off x="1818042" y="4434512"/>
            <a:ext cx="13974050" cy="3823518"/>
          </a:xfrm>
          <a:prstGeom prst="rect">
            <a:avLst/>
          </a:prstGeom>
        </p:spPr>
      </p:pic>
      <p:sp>
        <p:nvSpPr>
          <p:cNvPr id="11" name="テキスト ボックス 10">
            <a:extLst>
              <a:ext uri="{FF2B5EF4-FFF2-40B4-BE49-F238E27FC236}">
                <a16:creationId xmlns:a16="http://schemas.microsoft.com/office/drawing/2014/main" id="{4838201F-5079-3174-28C6-BABE325BA338}"/>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11-3-2.】P146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P147</a:t>
            </a:r>
          </a:p>
        </p:txBody>
      </p:sp>
    </p:spTree>
    <p:extLst>
      <p:ext uri="{BB962C8B-B14F-4D97-AF65-F5344CB8AC3E}">
        <p14:creationId xmlns:p14="http://schemas.microsoft.com/office/powerpoint/2010/main" val="13935270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NIST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サイバーセキュリティフレームワーク（</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CSF</a:t>
            </a:r>
            <a:r>
              <a:rPr lang="ja-JP" altLang="en-US" sz="4000">
                <a:latin typeface="メイリオ"/>
                <a:ea typeface="メイリオ"/>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123</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6" name="テキスト プレースホルダー 2">
            <a:extLst>
              <a:ext uri="{FF2B5EF4-FFF2-40B4-BE49-F238E27FC236}">
                <a16:creationId xmlns:a16="http://schemas.microsoft.com/office/drawing/2014/main" id="{1E4227D0-A00D-3B9E-66B4-7C8752F0034B}"/>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と</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の関連性</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D5DB625-C85C-2982-F7CF-C2539711FD64}"/>
              </a:ext>
            </a:extLst>
          </p:cNvPr>
          <p:cNvSpPr txBox="1"/>
          <p:nvPr/>
        </p:nvSpPr>
        <p:spPr>
          <a:xfrm>
            <a:off x="1554679" y="2118977"/>
            <a:ext cx="15456498" cy="4524315"/>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主な共通点</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汎用性が高い</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サイバーセキュリティ対策方法</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任意性がある</a:t>
            </a:r>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b="0" i="0" u="sng">
                <a:effectLst/>
                <a:latin typeface="メイリオ" panose="020B0604030504040204" pitchFamily="50" charset="-128"/>
                <a:ea typeface="メイリオ" panose="020B0604030504040204" pitchFamily="50" charset="-128"/>
              </a:rPr>
              <a:t>主な相違点</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第三者認証制度の有無</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目標への到達手段</a:t>
            </a:r>
            <a:endParaRPr lang="en-US" altLang="ja-JP" sz="3600" b="0" i="0">
              <a:effectLst/>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E3F3A9DF-97F9-DD11-1884-15845B08AFF9}"/>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11-3-3.】P148</a:t>
            </a:r>
          </a:p>
        </p:txBody>
      </p:sp>
    </p:spTree>
    <p:extLst>
      <p:ext uri="{BB962C8B-B14F-4D97-AF65-F5344CB8AC3E}">
        <p14:creationId xmlns:p14="http://schemas.microsoft.com/office/powerpoint/2010/main" val="26042154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124</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202A4D16-D86B-1338-BCB3-B86D7437BC23}"/>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CPSF</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8D485830-3317-4EEE-C214-5CD0CDE39DF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p>
        </p:txBody>
      </p:sp>
      <p:sp>
        <p:nvSpPr>
          <p:cNvPr id="9" name="テキスト ボックス 8">
            <a:extLst>
              <a:ext uri="{FF2B5EF4-FFF2-40B4-BE49-F238E27FC236}">
                <a16:creationId xmlns:a16="http://schemas.microsoft.com/office/drawing/2014/main" id="{4A417337-A707-AD3F-B8BA-C3A76249265F}"/>
              </a:ext>
            </a:extLst>
          </p:cNvPr>
          <p:cNvSpPr txBox="1"/>
          <p:nvPr/>
        </p:nvSpPr>
        <p:spPr>
          <a:xfrm>
            <a:off x="1554679" y="2118977"/>
            <a:ext cx="15456498" cy="3970318"/>
          </a:xfrm>
          <a:prstGeom prst="rect">
            <a:avLst/>
          </a:prstGeom>
          <a:noFill/>
        </p:spPr>
        <p:txBody>
          <a:bodyPr wrap="square">
            <a:spAutoFit/>
          </a:bodyPr>
          <a:lstStyle/>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Society5.0</a:t>
            </a:r>
            <a:r>
              <a:rPr lang="ja-JP" altLang="en-US" sz="3600" b="0" i="0">
                <a:effectLst/>
                <a:latin typeface="メイリオ" panose="020B0604030504040204" pitchFamily="50" charset="-128"/>
                <a:ea typeface="メイリオ" panose="020B0604030504040204" pitchFamily="50" charset="-128"/>
              </a:rPr>
              <a:t>でサイバー空間とフィジカル空間が融合。</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サプライチェーンが</a:t>
            </a:r>
            <a:r>
              <a:rPr lang="en-US" altLang="ja-JP" sz="3600" b="0" i="0">
                <a:effectLst/>
                <a:latin typeface="メイリオ" panose="020B0604030504040204" pitchFamily="50" charset="-128"/>
                <a:ea typeface="メイリオ" panose="020B0604030504040204" pitchFamily="50" charset="-128"/>
              </a:rPr>
              <a:t>『</a:t>
            </a:r>
            <a:r>
              <a:rPr lang="ja-JP" altLang="en-US" sz="3600" b="0" i="0">
                <a:effectLst/>
                <a:latin typeface="メイリオ" panose="020B0604030504040204" pitchFamily="50" charset="-128"/>
                <a:ea typeface="メイリオ" panose="020B0604030504040204" pitchFamily="50" charset="-128"/>
              </a:rPr>
              <a:t>価値創造過程</a:t>
            </a:r>
            <a:r>
              <a:rPr lang="en-US" altLang="ja-JP" sz="3600" b="0" i="0">
                <a:effectLst/>
                <a:latin typeface="メイリオ" panose="020B0604030504040204" pitchFamily="50" charset="-128"/>
                <a:ea typeface="メイリオ" panose="020B0604030504040204" pitchFamily="50" charset="-128"/>
              </a:rPr>
              <a:t>』</a:t>
            </a:r>
            <a:r>
              <a:rPr lang="ja-JP" altLang="en-US" sz="3600" b="0" i="0">
                <a:effectLst/>
                <a:latin typeface="メイリオ" panose="020B0604030504040204" pitchFamily="50" charset="-128"/>
                <a:ea typeface="メイリオ" panose="020B0604030504040204" pitchFamily="50" charset="-128"/>
              </a:rPr>
              <a:t>として変化。</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新しいサプライチェーンにはサイバー攻撃のリスク増。</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政府が</a:t>
            </a:r>
            <a:r>
              <a:rPr lang="en-US" altLang="ja-JP" sz="3600" b="0" i="0">
                <a:effectLst/>
                <a:latin typeface="メイリオ" panose="020B0604030504040204" pitchFamily="50" charset="-128"/>
                <a:ea typeface="メイリオ" panose="020B0604030504040204" pitchFamily="50" charset="-128"/>
              </a:rPr>
              <a:t>『</a:t>
            </a:r>
            <a:r>
              <a:rPr lang="ja-JP" altLang="en-US" sz="3600" b="0" i="0">
                <a:effectLst/>
                <a:latin typeface="メイリオ" panose="020B0604030504040204" pitchFamily="50" charset="-128"/>
                <a:ea typeface="メイリオ" panose="020B0604030504040204" pitchFamily="50" charset="-128"/>
              </a:rPr>
              <a:t>サイバー・フィジカル・セキュリティ対策フレームワーク</a:t>
            </a:r>
            <a:r>
              <a:rPr lang="en-US" altLang="ja-JP" sz="3600" b="0" i="0">
                <a:effectLst/>
                <a:latin typeface="メイリオ" panose="020B0604030504040204" pitchFamily="50" charset="-128"/>
                <a:ea typeface="メイリオ" panose="020B0604030504040204" pitchFamily="50" charset="-128"/>
              </a:rPr>
              <a:t>』(CPSF)</a:t>
            </a:r>
            <a:r>
              <a:rPr lang="ja-JP" altLang="en-US" sz="3600" b="0" i="0">
                <a:effectLst/>
                <a:latin typeface="メイリオ" panose="020B0604030504040204" pitchFamily="50" charset="-128"/>
                <a:ea typeface="メイリオ" panose="020B0604030504040204" pitchFamily="50" charset="-128"/>
              </a:rPr>
              <a:t>を策定。</a:t>
            </a:r>
          </a:p>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CPSF</a:t>
            </a:r>
            <a:r>
              <a:rPr lang="ja-JP" altLang="en-US" sz="3600" b="0" i="0">
                <a:effectLst/>
                <a:latin typeface="メイリオ" panose="020B0604030504040204" pitchFamily="50" charset="-128"/>
                <a:ea typeface="メイリオ" panose="020B0604030504040204" pitchFamily="50" charset="-128"/>
              </a:rPr>
              <a:t>は既存の</a:t>
            </a:r>
            <a:r>
              <a:rPr lang="en-US" altLang="ja-JP" sz="3600" b="0" i="0">
                <a:effectLst/>
                <a:latin typeface="メイリオ" panose="020B0604030504040204" pitchFamily="50" charset="-128"/>
                <a:ea typeface="メイリオ" panose="020B0604030504040204" pitchFamily="50" charset="-128"/>
              </a:rPr>
              <a:t>ISMS</a:t>
            </a:r>
            <a:r>
              <a:rPr lang="ja-JP" altLang="en-US" sz="3600" b="0" i="0">
                <a:effectLst/>
                <a:latin typeface="メイリオ" panose="020B0604030504040204" pitchFamily="50" charset="-128"/>
                <a:ea typeface="メイリオ" panose="020B0604030504040204" pitchFamily="50" charset="-128"/>
              </a:rPr>
              <a:t>や</a:t>
            </a:r>
            <a:r>
              <a:rPr lang="en-US" altLang="ja-JP" sz="3600" b="0" i="0">
                <a:effectLst/>
                <a:latin typeface="メイリオ" panose="020B0604030504040204" pitchFamily="50" charset="-128"/>
                <a:ea typeface="メイリオ" panose="020B0604030504040204" pitchFamily="50" charset="-128"/>
              </a:rPr>
              <a:t>CSF</a:t>
            </a:r>
            <a:r>
              <a:rPr lang="ja-JP" altLang="en-US" sz="3600" b="0" i="0">
                <a:effectLst/>
                <a:latin typeface="メイリオ" panose="020B0604030504040204" pitchFamily="50" charset="-128"/>
                <a:ea typeface="メイリオ" panose="020B0604030504040204" pitchFamily="50" charset="-128"/>
              </a:rPr>
              <a:t>をもとに、サイバーとフィジカルの両方のセキュリティ対応。</a:t>
            </a:r>
            <a:endParaRPr lang="en-US" altLang="ja-JP" sz="3600" b="0" i="0">
              <a:effectLst/>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E3926C9D-1A1F-8868-D02C-459B59F69C76}"/>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11-4.】</a:t>
            </a:r>
          </a:p>
          <a:p>
            <a:pPr algn="ctr"/>
            <a:r>
              <a:rPr lang="en-US" altLang="ja-JP" sz="2400" b="1">
                <a:latin typeface="メイリオ" panose="020B0604030504040204" pitchFamily="50" charset="-128"/>
                <a:ea typeface="メイリオ" panose="020B0604030504040204" pitchFamily="50" charset="-128"/>
              </a:rPr>
              <a:t>P149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P150</a:t>
            </a:r>
          </a:p>
        </p:txBody>
      </p:sp>
    </p:spTree>
    <p:extLst>
      <p:ext uri="{BB962C8B-B14F-4D97-AF65-F5344CB8AC3E}">
        <p14:creationId xmlns:p14="http://schemas.microsoft.com/office/powerpoint/2010/main" val="33774455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125</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8D485830-3317-4EEE-C214-5CD0CDE39DF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p>
        </p:txBody>
      </p:sp>
      <p:sp>
        <p:nvSpPr>
          <p:cNvPr id="6" name="テキスト プレースホルダー 2">
            <a:extLst>
              <a:ext uri="{FF2B5EF4-FFF2-40B4-BE49-F238E27FC236}">
                <a16:creationId xmlns:a16="http://schemas.microsoft.com/office/drawing/2014/main" id="{D7647502-360D-0696-8C4A-5B688AB9F63E}"/>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CPSF</a:t>
            </a:r>
            <a:r>
              <a:rPr lang="ja-JP" altLang="en-US" sz="4000">
                <a:latin typeface="メイリオ" panose="020B0604030504040204" pitchFamily="50" charset="-128"/>
                <a:ea typeface="メイリオ" panose="020B0604030504040204" pitchFamily="50" charset="-128"/>
              </a:rPr>
              <a:t>の目的と適用範囲</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9E42B7C5-23D2-70BF-56B6-5DCB2F8E2F32}"/>
              </a:ext>
            </a:extLst>
          </p:cNvPr>
          <p:cNvSpPr txBox="1"/>
          <p:nvPr/>
        </p:nvSpPr>
        <p:spPr>
          <a:xfrm>
            <a:off x="1554679" y="2118977"/>
            <a:ext cx="15456498" cy="3416320"/>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目的</a:t>
            </a:r>
          </a:p>
          <a:p>
            <a:r>
              <a:rPr lang="en-US" altLang="ja-JP" sz="3600" b="0" i="0">
                <a:effectLst/>
                <a:latin typeface="メイリオ" panose="020B0604030504040204" pitchFamily="50" charset="-128"/>
                <a:ea typeface="メイリオ" panose="020B0604030504040204" pitchFamily="50" charset="-128"/>
              </a:rPr>
              <a:t>CPSF</a:t>
            </a:r>
            <a:r>
              <a:rPr lang="ja-JP" altLang="en-US" sz="3600" b="0" i="0">
                <a:effectLst/>
                <a:latin typeface="メイリオ" panose="020B0604030504040204" pitchFamily="50" charset="-128"/>
                <a:ea typeface="メイリオ" panose="020B0604030504040204" pitchFamily="50" charset="-128"/>
              </a:rPr>
              <a:t>は新たな産業社会のバリュークリエイションプロセスを理解し、リスクを明確化し、セキュリティ対策を整理すること。</a:t>
            </a:r>
          </a:p>
          <a:p>
            <a:endParaRPr lang="ja-JP" altLang="en-US" sz="3600" b="0" i="0">
              <a:effectLst/>
              <a:latin typeface="メイリオ" panose="020B0604030504040204" pitchFamily="50" charset="-128"/>
              <a:ea typeface="メイリオ" panose="020B0604030504040204" pitchFamily="50" charset="-128"/>
            </a:endParaRPr>
          </a:p>
          <a:p>
            <a:r>
              <a:rPr lang="ja-JP" altLang="en-US" sz="3600" b="0" i="0" u="sng">
                <a:effectLst/>
                <a:latin typeface="メイリオ" panose="020B0604030504040204" pitchFamily="50" charset="-128"/>
                <a:ea typeface="メイリオ" panose="020B0604030504040204" pitchFamily="50" charset="-128"/>
              </a:rPr>
              <a:t>適用範囲</a:t>
            </a:r>
          </a:p>
          <a:p>
            <a:r>
              <a:rPr lang="ja-JP" altLang="en-US" sz="3600" b="0" i="0">
                <a:effectLst/>
                <a:latin typeface="メイリオ" panose="020B0604030504040204" pitchFamily="50" charset="-128"/>
                <a:ea typeface="メイリオ" panose="020B0604030504040204" pitchFamily="50" charset="-128"/>
              </a:rPr>
              <a:t>新たな産業社会のバリュークリエイションプロセス全体。</a:t>
            </a:r>
            <a:endParaRPr lang="en-US" altLang="ja-JP" sz="3600" b="0" i="0">
              <a:effectLst/>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76116CAA-1973-30AA-538A-3D46205106E4}"/>
              </a:ext>
            </a:extLst>
          </p:cNvPr>
          <p:cNvPicPr>
            <a:picLocks noChangeAspect="1"/>
          </p:cNvPicPr>
          <p:nvPr/>
        </p:nvPicPr>
        <p:blipFill>
          <a:blip r:embed="rId3"/>
          <a:stretch>
            <a:fillRect/>
          </a:stretch>
        </p:blipFill>
        <p:spPr>
          <a:xfrm>
            <a:off x="3382618" y="5523339"/>
            <a:ext cx="11301569" cy="3685560"/>
          </a:xfrm>
          <a:prstGeom prst="rect">
            <a:avLst/>
          </a:prstGeom>
        </p:spPr>
      </p:pic>
      <p:sp>
        <p:nvSpPr>
          <p:cNvPr id="2" name="テキスト ボックス 1">
            <a:extLst>
              <a:ext uri="{FF2B5EF4-FFF2-40B4-BE49-F238E27FC236}">
                <a16:creationId xmlns:a16="http://schemas.microsoft.com/office/drawing/2014/main" id="{D3EAE3C9-050D-D922-4D3A-99060CE9C3A3}"/>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11-4.】</a:t>
            </a:r>
          </a:p>
          <a:p>
            <a:pPr algn="ctr"/>
            <a:r>
              <a:rPr lang="en-US" altLang="ja-JP" sz="2400" b="1">
                <a:latin typeface="メイリオ" panose="020B0604030504040204" pitchFamily="50" charset="-128"/>
                <a:ea typeface="メイリオ" panose="020B0604030504040204" pitchFamily="50" charset="-128"/>
              </a:rPr>
              <a:t>P149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P150</a:t>
            </a:r>
          </a:p>
        </p:txBody>
      </p:sp>
    </p:spTree>
    <p:extLst>
      <p:ext uri="{BB962C8B-B14F-4D97-AF65-F5344CB8AC3E}">
        <p14:creationId xmlns:p14="http://schemas.microsoft.com/office/powerpoint/2010/main" val="14190610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126</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8D485830-3317-4EEE-C214-5CD0CDE39DF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p>
        </p:txBody>
      </p:sp>
      <p:sp>
        <p:nvSpPr>
          <p:cNvPr id="3" name="テキスト プレースホルダー 2">
            <a:extLst>
              <a:ext uri="{FF2B5EF4-FFF2-40B4-BE49-F238E27FC236}">
                <a16:creationId xmlns:a16="http://schemas.microsoft.com/office/drawing/2014/main" id="{DF3A618B-6C85-6428-E518-3E8FCE6EEEC6}"/>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層構造モデル</a:t>
            </a:r>
            <a:endParaRPr lang="en-US" altLang="ja-JP" sz="40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1FC26CC2-925B-91E3-ABE3-29379B12B0FC}"/>
              </a:ext>
            </a:extLst>
          </p:cNvPr>
          <p:cNvPicPr>
            <a:picLocks noChangeAspect="1"/>
          </p:cNvPicPr>
          <p:nvPr/>
        </p:nvPicPr>
        <p:blipFill>
          <a:blip r:embed="rId3"/>
          <a:stretch>
            <a:fillRect/>
          </a:stretch>
        </p:blipFill>
        <p:spPr>
          <a:xfrm>
            <a:off x="9611459" y="2065190"/>
            <a:ext cx="6754234" cy="6948952"/>
          </a:xfrm>
          <a:prstGeom prst="rect">
            <a:avLst/>
          </a:prstGeom>
        </p:spPr>
      </p:pic>
      <p:graphicFrame>
        <p:nvGraphicFramePr>
          <p:cNvPr id="10" name="表 1103">
            <a:extLst>
              <a:ext uri="{FF2B5EF4-FFF2-40B4-BE49-F238E27FC236}">
                <a16:creationId xmlns:a16="http://schemas.microsoft.com/office/drawing/2014/main" id="{99598997-555E-720D-04A5-73E6042F3983}"/>
              </a:ext>
            </a:extLst>
          </p:cNvPr>
          <p:cNvGraphicFramePr>
            <a:graphicFrameLocks noGrp="1"/>
          </p:cNvGraphicFramePr>
          <p:nvPr/>
        </p:nvGraphicFramePr>
        <p:xfrm>
          <a:off x="1591557" y="2230552"/>
          <a:ext cx="7213512" cy="1737360"/>
        </p:xfrm>
        <a:graphic>
          <a:graphicData uri="http://schemas.openxmlformats.org/drawingml/2006/table">
            <a:tbl>
              <a:tblPr firstRow="1" bandRow="1">
                <a:tableStyleId>{5C22544A-7EE6-4342-B048-85BDC9FD1C3A}</a:tableStyleId>
              </a:tblPr>
              <a:tblGrid>
                <a:gridCol w="7213512">
                  <a:extLst>
                    <a:ext uri="{9D8B030D-6E8A-4147-A177-3AD203B41FA5}">
                      <a16:colId xmlns:a16="http://schemas.microsoft.com/office/drawing/2014/main" val="2125214251"/>
                    </a:ext>
                  </a:extLst>
                </a:gridCol>
              </a:tblGrid>
              <a:tr h="128860">
                <a:tc>
                  <a:txBody>
                    <a:bodyPr/>
                    <a:lstStyle/>
                    <a:p>
                      <a:pPr algn="ctr"/>
                      <a:r>
                        <a:rPr kumimoji="1" lang="ja-JP" altLang="en-US" sz="2400">
                          <a:solidFill>
                            <a:schemeClr val="accent1">
                              <a:lumMod val="75000"/>
                            </a:schemeClr>
                          </a:solidFill>
                          <a:latin typeface="メイリオ" panose="020B0604030504040204" pitchFamily="50" charset="-128"/>
                          <a:ea typeface="メイリオ" panose="020B0604030504040204" pitchFamily="50" charset="-128"/>
                        </a:rPr>
                        <a:t>サイバー空間におけるつながり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75434"/>
                  </a:ext>
                </a:extLst>
              </a:tr>
              <a:tr h="196711">
                <a:tc>
                  <a:txBody>
                    <a:bodyPr/>
                    <a:lstStyle/>
                    <a:p>
                      <a:pPr algn="ctr"/>
                      <a:r>
                        <a:rPr kumimoji="1" lang="en-US" altLang="ja-JP" sz="2400" b="1">
                          <a:latin typeface="メイリオ" panose="020B0604030504040204" pitchFamily="50" charset="-128"/>
                          <a:ea typeface="メイリオ" panose="020B0604030504040204" pitchFamily="50" charset="-128"/>
                        </a:rPr>
                        <a:t>[</a:t>
                      </a:r>
                      <a:r>
                        <a:rPr kumimoji="1" lang="ja-JP" altLang="en-US" sz="2400" b="1">
                          <a:latin typeface="メイリオ" panose="020B0604030504040204" pitchFamily="50" charset="-128"/>
                          <a:ea typeface="メイリオ" panose="020B0604030504040204" pitchFamily="50" charset="-128"/>
                        </a:rPr>
                        <a:t>第</a:t>
                      </a:r>
                      <a:r>
                        <a:rPr kumimoji="1" lang="en-US" altLang="ja-JP" sz="2400" b="1">
                          <a:latin typeface="メイリオ" panose="020B0604030504040204" pitchFamily="50" charset="-128"/>
                          <a:ea typeface="メイリオ" panose="020B0604030504040204" pitchFamily="50" charset="-128"/>
                        </a:rPr>
                        <a:t>3</a:t>
                      </a:r>
                      <a:r>
                        <a:rPr kumimoji="1" lang="ja-JP" altLang="en-US" sz="2400" b="1">
                          <a:latin typeface="メイリオ" panose="020B0604030504040204" pitchFamily="50" charset="-128"/>
                          <a:ea typeface="メイリオ" panose="020B0604030504040204" pitchFamily="50" charset="-128"/>
                        </a:rPr>
                        <a:t>層</a:t>
                      </a:r>
                      <a:r>
                        <a:rPr kumimoji="1" lang="en-US" altLang="ja-JP" sz="2400" b="1">
                          <a:latin typeface="メイリオ" panose="020B0604030504040204" pitchFamily="50" charset="-128"/>
                          <a:ea typeface="メイリオ" panose="020B0604030504040204" pitchFamily="50" charset="-128"/>
                        </a:rPr>
                        <a:t>]</a:t>
                      </a:r>
                      <a:endParaRPr kumimoji="1" lang="ja-JP" altLang="en-US" sz="2400" b="1">
                        <a:latin typeface="メイリオ" panose="020B0604030504040204" pitchFamily="50" charset="-128"/>
                        <a:ea typeface="メイリオ"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97033"/>
                  </a:ext>
                </a:extLst>
              </a:tr>
              <a:tr h="353513">
                <a:tc>
                  <a:txBody>
                    <a:bodyPr/>
                    <a:lstStyle/>
                    <a:p>
                      <a:r>
                        <a:rPr kumimoji="1" lang="ja-JP" altLang="en-US" sz="2400">
                          <a:latin typeface="メイリオ" panose="020B0604030504040204" pitchFamily="50" charset="-128"/>
                          <a:ea typeface="メイリオ" panose="020B0604030504040204" pitchFamily="50" charset="-128"/>
                        </a:rPr>
                        <a:t>自由に流通し、加工・創造されるサービスを創造するためのデータの信頼性を確保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550293"/>
                  </a:ext>
                </a:extLst>
              </a:tr>
            </a:tbl>
          </a:graphicData>
        </a:graphic>
      </p:graphicFrame>
      <p:graphicFrame>
        <p:nvGraphicFramePr>
          <p:cNvPr id="11" name="表 10">
            <a:extLst>
              <a:ext uri="{FF2B5EF4-FFF2-40B4-BE49-F238E27FC236}">
                <a16:creationId xmlns:a16="http://schemas.microsoft.com/office/drawing/2014/main" id="{59B9E9BB-6B46-2FF2-F6F7-B82CAD404031}"/>
              </a:ext>
            </a:extLst>
          </p:cNvPr>
          <p:cNvGraphicFramePr>
            <a:graphicFrameLocks noGrp="1"/>
          </p:cNvGraphicFramePr>
          <p:nvPr/>
        </p:nvGraphicFramePr>
        <p:xfrm>
          <a:off x="1591556" y="4326145"/>
          <a:ext cx="7323844" cy="2468880"/>
        </p:xfrm>
        <a:graphic>
          <a:graphicData uri="http://schemas.openxmlformats.org/drawingml/2006/table">
            <a:tbl>
              <a:tblPr firstRow="1" bandRow="1">
                <a:tableStyleId>{5C22544A-7EE6-4342-B048-85BDC9FD1C3A}</a:tableStyleId>
              </a:tblPr>
              <a:tblGrid>
                <a:gridCol w="7323844">
                  <a:extLst>
                    <a:ext uri="{9D8B030D-6E8A-4147-A177-3AD203B41FA5}">
                      <a16:colId xmlns:a16="http://schemas.microsoft.com/office/drawing/2014/main" val="2125214251"/>
                    </a:ext>
                  </a:extLst>
                </a:gridCol>
              </a:tblGrid>
              <a:tr h="205518">
                <a:tc>
                  <a:txBody>
                    <a:bodyPr/>
                    <a:lstStyle/>
                    <a:p>
                      <a:pPr algn="ctr"/>
                      <a:r>
                        <a:rPr kumimoji="1" lang="ja-JP" altLang="en-US" sz="2400">
                          <a:solidFill>
                            <a:srgbClr val="FF5050"/>
                          </a:solidFill>
                          <a:latin typeface="メイリオ" panose="020B0604030504040204" pitchFamily="50" charset="-128"/>
                          <a:ea typeface="メイリオ" panose="020B0604030504040204" pitchFamily="50" charset="-128"/>
                        </a:rPr>
                        <a:t>フィジカル空間とサイバー空間のつながり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75434"/>
                  </a:ext>
                </a:extLst>
              </a:tr>
              <a:tr h="196711">
                <a:tc>
                  <a:txBody>
                    <a:bodyPr/>
                    <a:lstStyle/>
                    <a:p>
                      <a:pPr algn="ctr"/>
                      <a:r>
                        <a:rPr kumimoji="1" lang="en-US" altLang="ja-JP" sz="2400" b="1">
                          <a:latin typeface="メイリオ" panose="020B0604030504040204" pitchFamily="50" charset="-128"/>
                          <a:ea typeface="メイリオ" panose="020B0604030504040204" pitchFamily="50" charset="-128"/>
                        </a:rPr>
                        <a:t>[</a:t>
                      </a:r>
                      <a:r>
                        <a:rPr kumimoji="1" lang="ja-JP" altLang="en-US" sz="2400" b="1">
                          <a:latin typeface="メイリオ" panose="020B0604030504040204" pitchFamily="50" charset="-128"/>
                          <a:ea typeface="メイリオ" panose="020B0604030504040204" pitchFamily="50" charset="-128"/>
                        </a:rPr>
                        <a:t>第</a:t>
                      </a:r>
                      <a:r>
                        <a:rPr kumimoji="1" lang="en-US" altLang="ja-JP" sz="2400" b="1">
                          <a:latin typeface="メイリオ" panose="020B0604030504040204" pitchFamily="50" charset="-128"/>
                          <a:ea typeface="メイリオ" panose="020B0604030504040204" pitchFamily="50" charset="-128"/>
                        </a:rPr>
                        <a:t>2</a:t>
                      </a:r>
                      <a:r>
                        <a:rPr kumimoji="1" lang="ja-JP" altLang="en-US" sz="2400" b="1">
                          <a:latin typeface="メイリオ" panose="020B0604030504040204" pitchFamily="50" charset="-128"/>
                          <a:ea typeface="メイリオ" panose="020B0604030504040204" pitchFamily="50" charset="-128"/>
                        </a:rPr>
                        <a:t>層</a:t>
                      </a:r>
                      <a:r>
                        <a:rPr kumimoji="1" lang="en-US" altLang="ja-JP" sz="2400" b="1">
                          <a:latin typeface="メイリオ" panose="020B0604030504040204" pitchFamily="50" charset="-128"/>
                          <a:ea typeface="メイリオ" panose="020B0604030504040204" pitchFamily="50" charset="-128"/>
                        </a:rPr>
                        <a:t>]</a:t>
                      </a:r>
                      <a:endParaRPr kumimoji="1" lang="ja-JP" altLang="en-US" sz="2400" b="1">
                        <a:latin typeface="メイリオ" panose="020B0604030504040204" pitchFamily="50" charset="-128"/>
                        <a:ea typeface="メイリオ"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97033"/>
                  </a:ext>
                </a:extLst>
              </a:tr>
              <a:tr h="363184">
                <a:tc>
                  <a:txBody>
                    <a:bodyPr/>
                    <a:lstStyle/>
                    <a:p>
                      <a:r>
                        <a:rPr kumimoji="1" lang="ja-JP" altLang="en-US" sz="2400">
                          <a:latin typeface="メイリオ" panose="020B0604030504040204" pitchFamily="50" charset="-128"/>
                          <a:ea typeface="メイリオ" panose="020B0604030504040204" pitchFamily="50" charset="-128"/>
                        </a:rPr>
                        <a:t>フィジカル空間・サイバー空間を正確に</a:t>
                      </a:r>
                      <a:r>
                        <a:rPr kumimoji="1" lang="en-US" altLang="ja-JP" sz="2400">
                          <a:latin typeface="メイリオ" panose="020B0604030504040204" pitchFamily="50" charset="-128"/>
                          <a:ea typeface="メイリオ" panose="020B0604030504040204" pitchFamily="50" charset="-128"/>
                        </a:rPr>
                        <a:t>”</a:t>
                      </a:r>
                      <a:r>
                        <a:rPr kumimoji="1" lang="ja-JP" altLang="en-US" sz="2400">
                          <a:latin typeface="メイリオ" panose="020B0604030504040204" pitchFamily="50" charset="-128"/>
                          <a:ea typeface="メイリオ" panose="020B0604030504040204" pitchFamily="50" charset="-128"/>
                        </a:rPr>
                        <a:t>転写</a:t>
                      </a:r>
                      <a:r>
                        <a:rPr kumimoji="1" lang="en-US" altLang="ja-JP" sz="2400">
                          <a:latin typeface="メイリオ" panose="020B0604030504040204" pitchFamily="50" charset="-128"/>
                          <a:ea typeface="メイリオ" panose="020B0604030504040204" pitchFamily="50" charset="-128"/>
                        </a:rPr>
                        <a:t>”</a:t>
                      </a:r>
                      <a:r>
                        <a:rPr kumimoji="1" lang="ja-JP" altLang="en-US" sz="2400">
                          <a:latin typeface="メイリオ" panose="020B0604030504040204" pitchFamily="50" charset="-128"/>
                          <a:ea typeface="メイリオ" panose="020B0604030504040204" pitchFamily="50" charset="-128"/>
                        </a:rPr>
                        <a:t>する機能の信頼性を確保</a:t>
                      </a:r>
                      <a:endParaRPr kumimoji="1" lang="en-US" altLang="ja-JP" sz="2400">
                        <a:latin typeface="メイリオ" panose="020B0604030504040204" pitchFamily="50" charset="-128"/>
                        <a:ea typeface="メイリオ" panose="020B0604030504040204" pitchFamily="50" charset="-128"/>
                      </a:endParaRPr>
                    </a:p>
                    <a:p>
                      <a:r>
                        <a:rPr kumimoji="1" lang="ja-JP" altLang="en-US" sz="2400">
                          <a:latin typeface="メイリオ" panose="020B0604030504040204" pitchFamily="50" charset="-128"/>
                          <a:ea typeface="メイリオ" panose="020B0604030504040204" pitchFamily="50" charset="-128"/>
                        </a:rPr>
                        <a:t>（現実をデータに転換するセンサーや電子信号を物理運動に転換するコントローラなどの信頼）</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550293"/>
                  </a:ext>
                </a:extLst>
              </a:tr>
            </a:tbl>
          </a:graphicData>
        </a:graphic>
      </p:graphicFrame>
      <p:graphicFrame>
        <p:nvGraphicFramePr>
          <p:cNvPr id="12" name="表 11">
            <a:extLst>
              <a:ext uri="{FF2B5EF4-FFF2-40B4-BE49-F238E27FC236}">
                <a16:creationId xmlns:a16="http://schemas.microsoft.com/office/drawing/2014/main" id="{FDD15E1B-F28F-C95D-5331-2D7A2FC20147}"/>
              </a:ext>
            </a:extLst>
          </p:cNvPr>
          <p:cNvGraphicFramePr>
            <a:graphicFrameLocks noGrp="1"/>
          </p:cNvGraphicFramePr>
          <p:nvPr/>
        </p:nvGraphicFramePr>
        <p:xfrm>
          <a:off x="1623840" y="7170606"/>
          <a:ext cx="7291560" cy="1371600"/>
        </p:xfrm>
        <a:graphic>
          <a:graphicData uri="http://schemas.openxmlformats.org/drawingml/2006/table">
            <a:tbl>
              <a:tblPr firstRow="1" bandRow="1">
                <a:tableStyleId>{5C22544A-7EE6-4342-B048-85BDC9FD1C3A}</a:tableStyleId>
              </a:tblPr>
              <a:tblGrid>
                <a:gridCol w="7291560">
                  <a:extLst>
                    <a:ext uri="{9D8B030D-6E8A-4147-A177-3AD203B41FA5}">
                      <a16:colId xmlns:a16="http://schemas.microsoft.com/office/drawing/2014/main" val="2125214251"/>
                    </a:ext>
                  </a:extLst>
                </a:gridCol>
              </a:tblGrid>
              <a:tr h="205518">
                <a:tc>
                  <a:txBody>
                    <a:bodyPr/>
                    <a:lstStyle/>
                    <a:p>
                      <a:pPr algn="ctr"/>
                      <a:r>
                        <a:rPr kumimoji="1" lang="ja-JP" altLang="en-US" sz="2400">
                          <a:solidFill>
                            <a:srgbClr val="92D050"/>
                          </a:solidFill>
                          <a:latin typeface="メイリオ" panose="020B0604030504040204" pitchFamily="50" charset="-128"/>
                          <a:ea typeface="メイリオ" panose="020B0604030504040204" pitchFamily="50" charset="-128"/>
                        </a:rPr>
                        <a:t>企業間のつながり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75434"/>
                  </a:ext>
                </a:extLst>
              </a:tr>
              <a:tr h="196711">
                <a:tc>
                  <a:txBody>
                    <a:bodyPr/>
                    <a:lstStyle/>
                    <a:p>
                      <a:pPr algn="ctr"/>
                      <a:r>
                        <a:rPr kumimoji="1" lang="en-US" altLang="ja-JP" sz="2400" b="1">
                          <a:latin typeface="メイリオ" panose="020B0604030504040204" pitchFamily="50" charset="-128"/>
                          <a:ea typeface="メイリオ" panose="020B0604030504040204" pitchFamily="50" charset="-128"/>
                        </a:rPr>
                        <a:t>[</a:t>
                      </a:r>
                      <a:r>
                        <a:rPr kumimoji="1" lang="ja-JP" altLang="en-US" sz="2400" b="1">
                          <a:latin typeface="メイリオ" panose="020B0604030504040204" pitchFamily="50" charset="-128"/>
                          <a:ea typeface="メイリオ" panose="020B0604030504040204" pitchFamily="50" charset="-128"/>
                        </a:rPr>
                        <a:t>第</a:t>
                      </a:r>
                      <a:r>
                        <a:rPr kumimoji="1" lang="en-US" altLang="ja-JP" sz="2400" b="1">
                          <a:latin typeface="メイリオ" panose="020B0604030504040204" pitchFamily="50" charset="-128"/>
                          <a:ea typeface="メイリオ" panose="020B0604030504040204" pitchFamily="50" charset="-128"/>
                        </a:rPr>
                        <a:t>1</a:t>
                      </a:r>
                      <a:r>
                        <a:rPr kumimoji="1" lang="ja-JP" altLang="en-US" sz="2400" b="1">
                          <a:latin typeface="メイリオ" panose="020B0604030504040204" pitchFamily="50" charset="-128"/>
                          <a:ea typeface="メイリオ" panose="020B0604030504040204" pitchFamily="50" charset="-128"/>
                        </a:rPr>
                        <a:t>層</a:t>
                      </a:r>
                      <a:r>
                        <a:rPr kumimoji="1" lang="en-US" altLang="ja-JP" sz="2400" b="1">
                          <a:latin typeface="メイリオ" panose="020B0604030504040204" pitchFamily="50" charset="-128"/>
                          <a:ea typeface="メイリオ" panose="020B0604030504040204" pitchFamily="50" charset="-128"/>
                        </a:rPr>
                        <a:t>]</a:t>
                      </a:r>
                      <a:endParaRPr kumimoji="1" lang="ja-JP" altLang="en-US" sz="2400" b="1">
                        <a:latin typeface="メイリオ" panose="020B0604030504040204" pitchFamily="50" charset="-128"/>
                        <a:ea typeface="メイリオ"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97033"/>
                  </a:ext>
                </a:extLst>
              </a:tr>
              <a:tr h="363184">
                <a:tc>
                  <a:txBody>
                    <a:bodyPr/>
                    <a:lstStyle/>
                    <a:p>
                      <a:r>
                        <a:rPr kumimoji="1" lang="ja-JP" altLang="en-US" sz="2400">
                          <a:latin typeface="メイリオ" panose="020B0604030504040204" pitchFamily="50" charset="-128"/>
                          <a:ea typeface="メイリオ" panose="020B0604030504040204" pitchFamily="50" charset="-128"/>
                        </a:rPr>
                        <a:t>適切なマネジメントを基盤に各主体の信頼性を確保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550293"/>
                  </a:ext>
                </a:extLst>
              </a:tr>
            </a:tbl>
          </a:graphicData>
        </a:graphic>
      </p:graphicFrame>
      <p:sp>
        <p:nvSpPr>
          <p:cNvPr id="2" name="テキスト ボックス 1">
            <a:extLst>
              <a:ext uri="{FF2B5EF4-FFF2-40B4-BE49-F238E27FC236}">
                <a16:creationId xmlns:a16="http://schemas.microsoft.com/office/drawing/2014/main" id="{8B887C84-C3F1-8689-F7AB-D709558E6107}"/>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11-4.】</a:t>
            </a:r>
          </a:p>
          <a:p>
            <a:pPr algn="ctr"/>
            <a:r>
              <a:rPr lang="en-US" altLang="ja-JP" sz="2400" b="1">
                <a:latin typeface="メイリオ" panose="020B0604030504040204" pitchFamily="50" charset="-128"/>
                <a:ea typeface="メイリオ" panose="020B0604030504040204" pitchFamily="50" charset="-128"/>
              </a:rPr>
              <a:t>P149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P150</a:t>
            </a:r>
          </a:p>
        </p:txBody>
      </p:sp>
    </p:spTree>
    <p:extLst>
      <p:ext uri="{BB962C8B-B14F-4D97-AF65-F5344CB8AC3E}">
        <p14:creationId xmlns:p14="http://schemas.microsoft.com/office/powerpoint/2010/main" val="21957288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127</a:t>
            </a:fld>
            <a:endParaRPr kumimoji="1" lang="ja-JP" altLang="en-US" sz="2000"/>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11-5-1.】P151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P156</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8D485830-3317-4EEE-C214-5CD0CDE39DF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72F8D884-56F5-25E6-E17A-C19859FA849A}"/>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経営者が認識するべき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原則</a:t>
            </a:r>
            <a:endParaRPr lang="en-US" altLang="ja-JP" sz="4000">
              <a:latin typeface="メイリオ" panose="020B0604030504040204" pitchFamily="50" charset="-128"/>
              <a:ea typeface="メイリオ" panose="020B0604030504040204" pitchFamily="50" charset="-128"/>
            </a:endParaRPr>
          </a:p>
        </p:txBody>
      </p:sp>
      <p:graphicFrame>
        <p:nvGraphicFramePr>
          <p:cNvPr id="7" name="表 8">
            <a:extLst>
              <a:ext uri="{FF2B5EF4-FFF2-40B4-BE49-F238E27FC236}">
                <a16:creationId xmlns:a16="http://schemas.microsoft.com/office/drawing/2014/main" id="{78CAB21C-1CE7-A28D-1EAE-98FF1CED7CAB}"/>
              </a:ext>
            </a:extLst>
          </p:cNvPr>
          <p:cNvGraphicFramePr>
            <a:graphicFrameLocks noGrp="1"/>
          </p:cNvGraphicFramePr>
          <p:nvPr/>
        </p:nvGraphicFramePr>
        <p:xfrm>
          <a:off x="1913718" y="1847019"/>
          <a:ext cx="14363566" cy="6278880"/>
        </p:xfrm>
        <a:graphic>
          <a:graphicData uri="http://schemas.openxmlformats.org/drawingml/2006/table">
            <a:tbl>
              <a:tblPr firstRow="1" bandRow="1">
                <a:tableStyleId>{7DF18680-E054-41AD-8BC1-D1AEF772440D}</a:tableStyleId>
              </a:tblPr>
              <a:tblGrid>
                <a:gridCol w="2403909">
                  <a:extLst>
                    <a:ext uri="{9D8B030D-6E8A-4147-A177-3AD203B41FA5}">
                      <a16:colId xmlns:a16="http://schemas.microsoft.com/office/drawing/2014/main" val="1382305429"/>
                    </a:ext>
                  </a:extLst>
                </a:gridCol>
                <a:gridCol w="11959657">
                  <a:extLst>
                    <a:ext uri="{9D8B030D-6E8A-4147-A177-3AD203B41FA5}">
                      <a16:colId xmlns:a16="http://schemas.microsoft.com/office/drawing/2014/main" val="2218190910"/>
                    </a:ext>
                  </a:extLst>
                </a:gridCol>
              </a:tblGrid>
              <a:tr h="460756">
                <a:tc gridSpan="2">
                  <a:txBody>
                    <a:bodyPr/>
                    <a:lstStyle/>
                    <a:p>
                      <a:pPr algn="l"/>
                      <a:endParaRPr kumimoji="1" lang="ja-JP" altLang="en-US" sz="2800" b="0">
                        <a:solidFill>
                          <a:schemeClr val="tx1"/>
                        </a:solidFill>
                        <a:latin typeface="メイリオ" panose="020B0604030504040204" pitchFamily="50" charset="-128"/>
                        <a:ea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1050" b="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3413124"/>
                  </a:ext>
                </a:extLst>
              </a:tr>
              <a:tr h="571500">
                <a:tc>
                  <a:txBody>
                    <a:bodyPr/>
                    <a:lstStyle/>
                    <a:p>
                      <a:pPr algn="ctr"/>
                      <a:r>
                        <a:rPr kumimoji="1" lang="ja-JP" altLang="en-US" sz="3600" b="1">
                          <a:solidFill>
                            <a:schemeClr val="bg1"/>
                          </a:solidFill>
                          <a:latin typeface="メイリオ" panose="020B0604030504040204" pitchFamily="50" charset="-128"/>
                          <a:ea typeface="メイリオ" panose="020B0604030504040204" pitchFamily="50" charset="-128"/>
                        </a:rPr>
                        <a:t>原則</a:t>
                      </a:r>
                      <a:r>
                        <a:rPr kumimoji="1" lang="en-US" altLang="ja-JP" sz="3600" b="1">
                          <a:solidFill>
                            <a:schemeClr val="bg1"/>
                          </a:solidFill>
                          <a:latin typeface="メイリオ" panose="020B0604030504040204" pitchFamily="50" charset="-128"/>
                          <a:ea typeface="メイリオ" panose="020B0604030504040204" pitchFamily="50" charset="-128"/>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kumimoji="1" lang="ja-JP" altLang="en-US" sz="3600" b="0">
                          <a:solidFill>
                            <a:schemeClr val="tx1"/>
                          </a:solidFill>
                          <a:latin typeface="メイリオ" panose="020B0604030504040204" pitchFamily="50" charset="-128"/>
                          <a:ea typeface="メイリオ" panose="020B0604030504040204" pitchFamily="50" charset="-128"/>
                        </a:rPr>
                        <a:t>経営者は、サイバーセキュリティリスクが自社のリスクマネジメントにおける重要課題であることを認識し、自らのリーダーシップのもとで対策を進めることが必要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0886308"/>
                  </a:ext>
                </a:extLst>
              </a:tr>
              <a:tr h="571500">
                <a:tc>
                  <a:txBody>
                    <a:bodyPr/>
                    <a:lstStyle/>
                    <a:p>
                      <a:pPr algn="ctr"/>
                      <a:r>
                        <a:rPr kumimoji="1" lang="ja-JP" altLang="en-US" sz="3600" b="1">
                          <a:solidFill>
                            <a:schemeClr val="bg1"/>
                          </a:solidFill>
                          <a:latin typeface="メイリオ" panose="020B0604030504040204" pitchFamily="50" charset="-128"/>
                          <a:ea typeface="メイリオ" panose="020B0604030504040204" pitchFamily="50" charset="-128"/>
                        </a:rPr>
                        <a:t>原則</a:t>
                      </a:r>
                      <a:r>
                        <a:rPr kumimoji="1" lang="en-US" altLang="ja-JP" sz="3600" b="1">
                          <a:solidFill>
                            <a:schemeClr val="bg1"/>
                          </a:solidFill>
                          <a:latin typeface="メイリオ" panose="020B0604030504040204" pitchFamily="50" charset="-128"/>
                          <a:ea typeface="メイリオ" panose="020B0604030504040204" pitchFamily="50" charset="-128"/>
                        </a:rPr>
                        <a:t>2</a:t>
                      </a:r>
                      <a:endParaRPr kumimoji="1" lang="ja-JP" altLang="en-US" sz="3600" b="1">
                        <a:solidFill>
                          <a:schemeClr val="bg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kumimoji="1" lang="ja-JP" altLang="en-US" sz="3600" b="0">
                          <a:solidFill>
                            <a:schemeClr val="tx1"/>
                          </a:solidFill>
                          <a:latin typeface="メイリオ" panose="020B0604030504040204" pitchFamily="50" charset="-128"/>
                          <a:ea typeface="メイリオ" panose="020B0604030504040204" pitchFamily="50" charset="-128"/>
                        </a:rPr>
                        <a:t>サイバーセキュリティ確保に関する責務を全うするには、自社のみならず、国内外の拠点、ビジネスパートナーや委託先など、サプライチェーン全体にわたるサイバーセキュリティ対策への目配りが必要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5859213"/>
                  </a:ext>
                </a:extLst>
              </a:tr>
              <a:tr h="571500">
                <a:tc>
                  <a:txBody>
                    <a:bodyPr/>
                    <a:lstStyle/>
                    <a:p>
                      <a:pPr algn="ctr"/>
                      <a:r>
                        <a:rPr kumimoji="1" lang="ja-JP" altLang="en-US" sz="3600" b="1">
                          <a:solidFill>
                            <a:schemeClr val="bg1"/>
                          </a:solidFill>
                          <a:latin typeface="メイリオ" panose="020B0604030504040204" pitchFamily="50" charset="-128"/>
                          <a:ea typeface="メイリオ" panose="020B0604030504040204" pitchFamily="50" charset="-128"/>
                        </a:rPr>
                        <a:t>原則</a:t>
                      </a:r>
                      <a:r>
                        <a:rPr kumimoji="1" lang="en-US" altLang="ja-JP" sz="3600" b="1">
                          <a:solidFill>
                            <a:schemeClr val="bg1"/>
                          </a:solidFill>
                          <a:latin typeface="メイリオ" panose="020B0604030504040204" pitchFamily="50" charset="-128"/>
                          <a:ea typeface="メイリオ" panose="020B0604030504040204" pitchFamily="50" charset="-128"/>
                        </a:rPr>
                        <a:t>3</a:t>
                      </a:r>
                      <a:endParaRPr kumimoji="1" lang="ja-JP" altLang="en-US" sz="3600" b="1">
                        <a:solidFill>
                          <a:schemeClr val="bg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a:solidFill>
                            <a:schemeClr val="tx1"/>
                          </a:solidFill>
                          <a:latin typeface="メイリオ" panose="020B0604030504040204" pitchFamily="50" charset="-128"/>
                          <a:ea typeface="メイリオ" panose="020B0604030504040204" pitchFamily="50" charset="-128"/>
                        </a:rPr>
                        <a:t>平時および緊急時のいずれにおいても、効果的なサイバーセキュリティ対策を実施するためには、関係者との積極的なコミュニケーションが必要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916044"/>
                  </a:ext>
                </a:extLst>
              </a:tr>
            </a:tbl>
          </a:graphicData>
        </a:graphic>
      </p:graphicFrame>
    </p:spTree>
    <p:extLst>
      <p:ext uri="{BB962C8B-B14F-4D97-AF65-F5344CB8AC3E}">
        <p14:creationId xmlns:p14="http://schemas.microsoft.com/office/powerpoint/2010/main" val="41195383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128</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E247EC94-8334-5A51-0092-E4A647244F9F}"/>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経営の重要</a:t>
            </a:r>
            <a:r>
              <a:rPr lang="en-US" altLang="ja-JP" sz="4000">
                <a:latin typeface="メイリオ" panose="020B0604030504040204" pitchFamily="50" charset="-128"/>
                <a:ea typeface="メイリオ" panose="020B0604030504040204" pitchFamily="50" charset="-128"/>
              </a:rPr>
              <a:t>10</a:t>
            </a:r>
            <a:r>
              <a:rPr lang="ja-JP" altLang="en-US" sz="4000">
                <a:latin typeface="メイリオ" panose="020B0604030504040204" pitchFamily="50" charset="-128"/>
                <a:ea typeface="メイリオ" panose="020B0604030504040204" pitchFamily="50" charset="-128"/>
              </a:rPr>
              <a:t>項目（指示</a:t>
            </a:r>
            <a:r>
              <a:rPr lang="en-US" altLang="ja-JP" sz="4000">
                <a:latin typeface="メイリオ" panose="020B0604030504040204" pitchFamily="50" charset="-128"/>
                <a:ea typeface="メイリオ" panose="020B0604030504040204" pitchFamily="50" charset="-128"/>
              </a:rPr>
              <a:t>1</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6</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CA8CD69A-8E34-1B02-CEAB-DBCAE1CE1421}"/>
              </a:ext>
            </a:extLst>
          </p:cNvPr>
          <p:cNvSpPr txBox="1"/>
          <p:nvPr/>
        </p:nvSpPr>
        <p:spPr>
          <a:xfrm>
            <a:off x="1027412" y="2118977"/>
            <a:ext cx="16403639" cy="5078313"/>
          </a:xfrm>
          <a:prstGeom prst="rect">
            <a:avLst/>
          </a:prstGeom>
          <a:noFill/>
        </p:spPr>
        <p:txBody>
          <a:bodyPr wrap="square">
            <a:spAutoFit/>
          </a:bodyPr>
          <a:lstStyle/>
          <a:p>
            <a:pPr algn="l"/>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サイバーセキュリティリスクの管理体制構築</a:t>
            </a:r>
            <a:r>
              <a:rPr lang="en-US" altLang="ja-JP" sz="3600">
                <a:latin typeface="メイリオ" panose="020B0604030504040204" pitchFamily="50" charset="-128"/>
                <a:ea typeface="メイリオ" panose="020B0604030504040204" pitchFamily="50" charset="-128"/>
              </a:rPr>
              <a:t>】</a:t>
            </a:r>
          </a:p>
          <a:p>
            <a:pPr algn="l"/>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指示</a:t>
            </a:r>
            <a:r>
              <a:rPr lang="en-US" altLang="ja-JP" sz="3600">
                <a:latin typeface="メイリオ" panose="020B0604030504040204" pitchFamily="50" charset="-128"/>
                <a:ea typeface="メイリオ" panose="020B0604030504040204" pitchFamily="50" charset="-128"/>
              </a:rPr>
              <a:t>1</a:t>
            </a:r>
            <a:r>
              <a:rPr lang="ja-JP" altLang="en-US" sz="3600">
                <a:latin typeface="メイリオ" panose="020B0604030504040204" pitchFamily="50" charset="-128"/>
                <a:ea typeface="メイリオ" panose="020B0604030504040204" pitchFamily="50" charset="-128"/>
              </a:rPr>
              <a:t> サイバーセキュリティリスクの</a:t>
            </a:r>
            <a:r>
              <a:rPr lang="ja-JP" altLang="en-US" sz="3600" b="1">
                <a:latin typeface="メイリオ" panose="020B0604030504040204" pitchFamily="50" charset="-128"/>
                <a:ea typeface="メイリオ" panose="020B0604030504040204" pitchFamily="50" charset="-128"/>
              </a:rPr>
              <a:t>認識、組織全体での対応方針の策定</a:t>
            </a:r>
            <a:endParaRPr lang="en-US" altLang="ja-JP" sz="3600" b="1">
              <a:latin typeface="メイリオ" panose="020B0604030504040204" pitchFamily="50" charset="-128"/>
              <a:ea typeface="メイリオ" panose="020B0604030504040204" pitchFamily="50" charset="-128"/>
            </a:endParaRPr>
          </a:p>
          <a:p>
            <a:pPr algn="l"/>
            <a:r>
              <a:rPr lang="en-US" altLang="ja-JP" sz="3600" b="0" i="0">
                <a:effectLst/>
                <a:latin typeface="メイリオ" panose="020B0604030504040204" pitchFamily="50" charset="-128"/>
                <a:ea typeface="メイリオ" panose="020B0604030504040204" pitchFamily="50" charset="-128"/>
              </a:rPr>
              <a:t>	</a:t>
            </a:r>
            <a:r>
              <a:rPr lang="ja-JP" altLang="en-US" sz="3600" b="0" i="0">
                <a:effectLst/>
                <a:latin typeface="メイリオ" panose="020B0604030504040204" pitchFamily="50" charset="-128"/>
                <a:ea typeface="メイリオ" panose="020B0604030504040204" pitchFamily="50" charset="-128"/>
              </a:rPr>
              <a:t>指示</a:t>
            </a:r>
            <a:r>
              <a:rPr lang="en-US" altLang="ja-JP" sz="3600" b="0" i="0">
                <a:effectLst/>
                <a:latin typeface="メイリオ" panose="020B0604030504040204" pitchFamily="50" charset="-128"/>
                <a:ea typeface="メイリオ" panose="020B0604030504040204" pitchFamily="50" charset="-128"/>
              </a:rPr>
              <a:t>2 </a:t>
            </a:r>
            <a:r>
              <a:rPr lang="ja-JP" altLang="en-US" sz="3600" b="0" i="0">
                <a:effectLst/>
                <a:latin typeface="メイリオ" panose="020B0604030504040204" pitchFamily="50" charset="-128"/>
                <a:ea typeface="メイリオ" panose="020B0604030504040204" pitchFamily="50" charset="-128"/>
              </a:rPr>
              <a:t>サイバーセキュリティリスク</a:t>
            </a:r>
            <a:r>
              <a:rPr lang="ja-JP" altLang="en-US" sz="3600" b="1" i="0">
                <a:effectLst/>
                <a:latin typeface="メイリオ" panose="020B0604030504040204" pitchFamily="50" charset="-128"/>
                <a:ea typeface="メイリオ" panose="020B0604030504040204" pitchFamily="50" charset="-128"/>
              </a:rPr>
              <a:t>管理体制の構築</a:t>
            </a:r>
            <a:endParaRPr lang="en-US" altLang="ja-JP" sz="3600" b="1" i="0">
              <a:effectLst/>
              <a:latin typeface="メイリオ" panose="020B0604030504040204" pitchFamily="50" charset="-128"/>
              <a:ea typeface="メイリオ" panose="020B0604030504040204" pitchFamily="50" charset="-128"/>
            </a:endParaRPr>
          </a:p>
          <a:p>
            <a:pPr algn="l"/>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指示</a:t>
            </a:r>
            <a:r>
              <a:rPr lang="en-US" altLang="ja-JP" sz="3600">
                <a:latin typeface="メイリオ" panose="020B0604030504040204" pitchFamily="50" charset="-128"/>
                <a:ea typeface="メイリオ" panose="020B0604030504040204" pitchFamily="50" charset="-128"/>
              </a:rPr>
              <a:t>3</a:t>
            </a:r>
            <a:r>
              <a:rPr lang="ja-JP" altLang="en-US" sz="3600">
                <a:latin typeface="メイリオ" panose="020B0604030504040204" pitchFamily="50" charset="-128"/>
                <a:ea typeface="メイリオ" panose="020B0604030504040204" pitchFamily="50" charset="-128"/>
              </a:rPr>
              <a:t> サイバーセキュリティ対策のための</a:t>
            </a:r>
            <a:r>
              <a:rPr lang="ja-JP" altLang="en-US" sz="3600" b="1">
                <a:latin typeface="メイリオ" panose="020B0604030504040204" pitchFamily="50" charset="-128"/>
                <a:ea typeface="メイリオ" panose="020B0604030504040204" pitchFamily="50" charset="-128"/>
              </a:rPr>
              <a:t>資源（予算、人材など）確保</a:t>
            </a:r>
            <a:endParaRPr lang="en-US" altLang="ja-JP" sz="3600" b="1">
              <a:latin typeface="メイリオ" panose="020B0604030504040204" pitchFamily="50" charset="-128"/>
              <a:ea typeface="メイリオ" panose="020B0604030504040204" pitchFamily="50" charset="-128"/>
            </a:endParaRPr>
          </a:p>
          <a:p>
            <a:pPr algn="l"/>
            <a:endParaRPr lang="en-US" altLang="ja-JP" sz="3600" b="0" i="0">
              <a:effectLst/>
              <a:latin typeface="メイリオ" panose="020B0604030504040204" pitchFamily="50" charset="-128"/>
              <a:ea typeface="メイリオ" panose="020B0604030504040204" pitchFamily="50" charset="-128"/>
            </a:endParaRPr>
          </a:p>
          <a:p>
            <a:pPr algn="l"/>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サイバーセキュリティリスクの特定と対策の実装</a:t>
            </a:r>
            <a:r>
              <a:rPr lang="en-US" altLang="ja-JP" sz="3600">
                <a:latin typeface="メイリオ" panose="020B0604030504040204" pitchFamily="50" charset="-128"/>
                <a:ea typeface="メイリオ" panose="020B0604030504040204" pitchFamily="50" charset="-128"/>
              </a:rPr>
              <a:t>】</a:t>
            </a:r>
          </a:p>
          <a:p>
            <a:pPr algn="l"/>
            <a:r>
              <a:rPr lang="en-US" altLang="ja-JP" sz="3600" b="0" i="0">
                <a:effectLst/>
                <a:latin typeface="メイリオ" panose="020B0604030504040204" pitchFamily="50" charset="-128"/>
                <a:ea typeface="メイリオ" panose="020B0604030504040204" pitchFamily="50" charset="-128"/>
              </a:rPr>
              <a:t>	</a:t>
            </a:r>
            <a:r>
              <a:rPr lang="ja-JP" altLang="en-US" sz="3600" b="0" i="0">
                <a:effectLst/>
                <a:latin typeface="メイリオ" panose="020B0604030504040204" pitchFamily="50" charset="-128"/>
                <a:ea typeface="メイリオ" panose="020B0604030504040204" pitchFamily="50" charset="-128"/>
              </a:rPr>
              <a:t>指示</a:t>
            </a:r>
            <a:r>
              <a:rPr lang="en-US" altLang="ja-JP" sz="3600" b="0" i="0">
                <a:effectLst/>
                <a:latin typeface="メイリオ" panose="020B0604030504040204" pitchFamily="50" charset="-128"/>
                <a:ea typeface="メイリオ" panose="020B0604030504040204" pitchFamily="50" charset="-128"/>
              </a:rPr>
              <a:t>4</a:t>
            </a:r>
            <a:r>
              <a:rPr lang="ja-JP" altLang="en-US" sz="3600" b="0" i="0">
                <a:effectLst/>
                <a:latin typeface="メイリオ" panose="020B0604030504040204" pitchFamily="50" charset="-128"/>
                <a:ea typeface="メイリオ" panose="020B0604030504040204" pitchFamily="50" charset="-128"/>
              </a:rPr>
              <a:t> サイバーセキュリティリスクの</a:t>
            </a:r>
            <a:r>
              <a:rPr lang="ja-JP" altLang="en-US" sz="3600" b="1" i="0">
                <a:effectLst/>
                <a:latin typeface="メイリオ" panose="020B0604030504040204" pitchFamily="50" charset="-128"/>
                <a:ea typeface="メイリオ" panose="020B0604030504040204" pitchFamily="50" charset="-128"/>
              </a:rPr>
              <a:t>把握とリスク対応に関する計画の策定</a:t>
            </a:r>
            <a:endParaRPr lang="en-US" altLang="ja-JP" sz="3600" b="1">
              <a:latin typeface="メイリオ" panose="020B0604030504040204" pitchFamily="50" charset="-128"/>
              <a:ea typeface="メイリオ" panose="020B0604030504040204" pitchFamily="50" charset="-128"/>
            </a:endParaRPr>
          </a:p>
          <a:p>
            <a:pPr algn="l"/>
            <a:r>
              <a:rPr lang="en-US" altLang="ja-JP" sz="3600" b="0" i="0">
                <a:effectLst/>
                <a:latin typeface="メイリオ" panose="020B0604030504040204" pitchFamily="50" charset="-128"/>
                <a:ea typeface="メイリオ" panose="020B0604030504040204" pitchFamily="50" charset="-128"/>
              </a:rPr>
              <a:t>	</a:t>
            </a:r>
            <a:r>
              <a:rPr lang="ja-JP" altLang="en-US" sz="3600" b="0" i="0">
                <a:effectLst/>
                <a:latin typeface="メイリオ" panose="020B0604030504040204" pitchFamily="50" charset="-128"/>
                <a:ea typeface="メイリオ" panose="020B0604030504040204" pitchFamily="50" charset="-128"/>
              </a:rPr>
              <a:t>指示</a:t>
            </a:r>
            <a:r>
              <a:rPr lang="en-US" altLang="ja-JP" sz="3600" b="0" i="0">
                <a:effectLst/>
                <a:latin typeface="メイリオ" panose="020B0604030504040204" pitchFamily="50" charset="-128"/>
                <a:ea typeface="メイリオ" panose="020B0604030504040204" pitchFamily="50" charset="-128"/>
              </a:rPr>
              <a:t>5</a:t>
            </a:r>
            <a:r>
              <a:rPr lang="ja-JP" altLang="en-US" sz="3600" b="0" i="0">
                <a:effectLst/>
                <a:latin typeface="メイリオ" panose="020B0604030504040204" pitchFamily="50" charset="-128"/>
                <a:ea typeface="メイリオ" panose="020B0604030504040204" pitchFamily="50" charset="-128"/>
              </a:rPr>
              <a:t> サイバーセキュリティリスクに</a:t>
            </a:r>
            <a:r>
              <a:rPr lang="ja-JP" altLang="en-US" sz="3600" b="1" i="0">
                <a:effectLst/>
                <a:latin typeface="メイリオ" panose="020B0604030504040204" pitchFamily="50" charset="-128"/>
                <a:ea typeface="メイリオ" panose="020B0604030504040204" pitchFamily="50" charset="-128"/>
              </a:rPr>
              <a:t>効果的に対応する仕組みの構築</a:t>
            </a:r>
            <a:endParaRPr lang="en-US" altLang="ja-JP" sz="3600" b="1" i="0">
              <a:effectLst/>
              <a:latin typeface="メイリオ" panose="020B0604030504040204" pitchFamily="50" charset="-128"/>
              <a:ea typeface="メイリオ" panose="020B0604030504040204" pitchFamily="50" charset="-128"/>
            </a:endParaRPr>
          </a:p>
          <a:p>
            <a:pPr algn="l"/>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指示</a:t>
            </a:r>
            <a:r>
              <a:rPr lang="en-US" altLang="ja-JP" sz="3600">
                <a:latin typeface="メイリオ" panose="020B0604030504040204" pitchFamily="50" charset="-128"/>
                <a:ea typeface="メイリオ" panose="020B0604030504040204" pitchFamily="50" charset="-128"/>
              </a:rPr>
              <a:t>6</a:t>
            </a:r>
            <a:r>
              <a:rPr lang="ja-JP" altLang="en-US" sz="3600">
                <a:latin typeface="メイリオ" panose="020B0604030504040204" pitchFamily="50" charset="-128"/>
                <a:ea typeface="メイリオ" panose="020B0604030504040204" pitchFamily="50" charset="-128"/>
              </a:rPr>
              <a:t> </a:t>
            </a:r>
            <a:r>
              <a:rPr lang="en-US" altLang="ja-JP" sz="3600">
                <a:latin typeface="メイリオ" panose="020B0604030504040204" pitchFamily="50" charset="-128"/>
                <a:ea typeface="メイリオ" panose="020B0604030504040204" pitchFamily="50" charset="-128"/>
              </a:rPr>
              <a:t>PDCA</a:t>
            </a:r>
            <a:r>
              <a:rPr lang="ja-JP" altLang="en-US" sz="3600">
                <a:latin typeface="メイリオ" panose="020B0604030504040204" pitchFamily="50" charset="-128"/>
                <a:ea typeface="メイリオ" panose="020B0604030504040204" pitchFamily="50" charset="-128"/>
              </a:rPr>
              <a:t>サイクルによるサイバーセキュリティ対策の</a:t>
            </a:r>
            <a:r>
              <a:rPr lang="ja-JP" altLang="en-US" sz="3600" b="1">
                <a:latin typeface="メイリオ" panose="020B0604030504040204" pitchFamily="50" charset="-128"/>
                <a:ea typeface="メイリオ" panose="020B0604030504040204" pitchFamily="50" charset="-128"/>
              </a:rPr>
              <a:t>継続的改善</a:t>
            </a:r>
            <a:endParaRPr lang="en-US" altLang="ja-JP" sz="3600" b="1">
              <a:latin typeface="メイリオ" panose="020B0604030504040204" pitchFamily="50" charset="-128"/>
              <a:ea typeface="メイリオ" panose="020B0604030504040204" pitchFamily="50" charset="-128"/>
            </a:endParaRPr>
          </a:p>
        </p:txBody>
      </p:sp>
      <p:sp>
        <p:nvSpPr>
          <p:cNvPr id="11" name="テキスト プレースホルダー 2">
            <a:extLst>
              <a:ext uri="{FF2B5EF4-FFF2-40B4-BE49-F238E27FC236}">
                <a16:creationId xmlns:a16="http://schemas.microsoft.com/office/drawing/2014/main" id="{9ADDC769-1D17-B76F-A6B4-F25C7672012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2" name="テキスト ボックス 1">
            <a:extLst>
              <a:ext uri="{FF2B5EF4-FFF2-40B4-BE49-F238E27FC236}">
                <a16:creationId xmlns:a16="http://schemas.microsoft.com/office/drawing/2014/main" id="{14910AE3-DC30-858B-2F14-D47CD371DAE7}"/>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11-5-1.】P151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P156</a:t>
            </a:r>
          </a:p>
        </p:txBody>
      </p:sp>
    </p:spTree>
    <p:extLst>
      <p:ext uri="{BB962C8B-B14F-4D97-AF65-F5344CB8AC3E}">
        <p14:creationId xmlns:p14="http://schemas.microsoft.com/office/powerpoint/2010/main" val="10005382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129</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6" name="テキスト プレースホルダー 2">
            <a:extLst>
              <a:ext uri="{FF2B5EF4-FFF2-40B4-BE49-F238E27FC236}">
                <a16:creationId xmlns:a16="http://schemas.microsoft.com/office/drawing/2014/main" id="{C726D09E-4DBE-BABE-A00B-E9C81F714BDA}"/>
              </a:ext>
            </a:extLst>
          </p:cNvPr>
          <p:cNvSpPr txBox="1">
            <a:spLocks/>
          </p:cNvSpPr>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経営の重要</a:t>
            </a:r>
            <a:r>
              <a:rPr lang="en-US" altLang="ja-JP" sz="4000">
                <a:latin typeface="メイリオ" panose="020B0604030504040204" pitchFamily="50" charset="-128"/>
                <a:ea typeface="メイリオ" panose="020B0604030504040204" pitchFamily="50" charset="-128"/>
              </a:rPr>
              <a:t>10</a:t>
            </a:r>
            <a:r>
              <a:rPr lang="ja-JP" altLang="en-US" sz="4000">
                <a:latin typeface="メイリオ" panose="020B0604030504040204" pitchFamily="50" charset="-128"/>
                <a:ea typeface="メイリオ" panose="020B0604030504040204" pitchFamily="50" charset="-128"/>
              </a:rPr>
              <a:t>項目（指示</a:t>
            </a:r>
            <a:r>
              <a:rPr lang="en-US" altLang="ja-JP" sz="4000">
                <a:latin typeface="メイリオ" panose="020B0604030504040204" pitchFamily="50" charset="-128"/>
                <a:ea typeface="メイリオ" panose="020B0604030504040204" pitchFamily="50" charset="-128"/>
              </a:rPr>
              <a:t>7</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10</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B6778103-4095-BC1E-2EFD-63BCB76436EC}"/>
              </a:ext>
            </a:extLst>
          </p:cNvPr>
          <p:cNvSpPr txBox="1"/>
          <p:nvPr/>
        </p:nvSpPr>
        <p:spPr>
          <a:xfrm>
            <a:off x="1027412" y="2118977"/>
            <a:ext cx="16403639" cy="5632311"/>
          </a:xfrm>
          <a:prstGeom prst="rect">
            <a:avLst/>
          </a:prstGeom>
          <a:noFill/>
        </p:spPr>
        <p:txBody>
          <a:bodyPr wrap="square">
            <a:spAutoFit/>
          </a:bodyPr>
          <a:lstStyle/>
          <a:p>
            <a:pPr algn="l"/>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インシデント発生に備えた体制構築</a:t>
            </a:r>
            <a:r>
              <a:rPr lang="en-US" altLang="ja-JP" sz="3600">
                <a:latin typeface="メイリオ" panose="020B0604030504040204" pitchFamily="50" charset="-128"/>
                <a:ea typeface="メイリオ" panose="020B0604030504040204" pitchFamily="50" charset="-128"/>
              </a:rPr>
              <a:t>】</a:t>
            </a:r>
          </a:p>
          <a:p>
            <a:pPr algn="l"/>
            <a:r>
              <a:rPr lang="en-US" altLang="ja-JP" sz="3600" b="0" i="0">
                <a:effectLst/>
                <a:latin typeface="メイリオ" panose="020B0604030504040204" pitchFamily="50" charset="-128"/>
                <a:ea typeface="メイリオ" panose="020B0604030504040204" pitchFamily="50" charset="-128"/>
              </a:rPr>
              <a:t>	</a:t>
            </a:r>
            <a:r>
              <a:rPr lang="ja-JP" altLang="en-US" sz="3600" b="0" i="0">
                <a:effectLst/>
                <a:latin typeface="メイリオ" panose="020B0604030504040204" pitchFamily="50" charset="-128"/>
                <a:ea typeface="メイリオ" panose="020B0604030504040204" pitchFamily="50" charset="-128"/>
              </a:rPr>
              <a:t>指示</a:t>
            </a:r>
            <a:r>
              <a:rPr lang="en-US" altLang="ja-JP" sz="3600" b="0" i="0">
                <a:effectLst/>
                <a:latin typeface="メイリオ" panose="020B0604030504040204" pitchFamily="50" charset="-128"/>
                <a:ea typeface="メイリオ" panose="020B0604030504040204" pitchFamily="50" charset="-128"/>
              </a:rPr>
              <a:t>7</a:t>
            </a:r>
            <a:r>
              <a:rPr lang="ja-JP" altLang="en-US" sz="3600" b="0" i="0">
                <a:effectLst/>
                <a:latin typeface="メイリオ" panose="020B0604030504040204" pitchFamily="50" charset="-128"/>
                <a:ea typeface="メイリオ" panose="020B0604030504040204" pitchFamily="50" charset="-128"/>
              </a:rPr>
              <a:t> インシデント発生時の</a:t>
            </a:r>
            <a:r>
              <a:rPr lang="ja-JP" altLang="en-US" sz="3600" b="1" i="0">
                <a:effectLst/>
                <a:latin typeface="メイリオ" panose="020B0604030504040204" pitchFamily="50" charset="-128"/>
                <a:ea typeface="メイリオ" panose="020B0604030504040204" pitchFamily="50" charset="-128"/>
              </a:rPr>
              <a:t>緊急対応体制の整備</a:t>
            </a:r>
            <a:endParaRPr lang="en-US" altLang="ja-JP" sz="3600" b="1" i="0">
              <a:effectLst/>
              <a:latin typeface="メイリオ" panose="020B0604030504040204" pitchFamily="50" charset="-128"/>
              <a:ea typeface="メイリオ" panose="020B0604030504040204" pitchFamily="50" charset="-128"/>
            </a:endParaRPr>
          </a:p>
          <a:p>
            <a:pPr algn="l"/>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指示</a:t>
            </a:r>
            <a:r>
              <a:rPr lang="en-US" altLang="ja-JP" sz="3600">
                <a:latin typeface="メイリオ" panose="020B0604030504040204" pitchFamily="50" charset="-128"/>
                <a:ea typeface="メイリオ" panose="020B0604030504040204" pitchFamily="50" charset="-128"/>
              </a:rPr>
              <a:t>8</a:t>
            </a:r>
            <a:r>
              <a:rPr lang="ja-JP" altLang="en-US" sz="3600">
                <a:latin typeface="メイリオ" panose="020B0604030504040204" pitchFamily="50" charset="-128"/>
                <a:ea typeface="メイリオ" panose="020B0604030504040204" pitchFamily="50" charset="-128"/>
              </a:rPr>
              <a:t> インシデントによる被害に備えた</a:t>
            </a:r>
            <a:r>
              <a:rPr lang="ja-JP" altLang="en-US" sz="3600" b="1">
                <a:latin typeface="メイリオ" panose="020B0604030504040204" pitchFamily="50" charset="-128"/>
                <a:ea typeface="メイリオ" panose="020B0604030504040204" pitchFamily="50" charset="-128"/>
              </a:rPr>
              <a:t>事業継続・復旧体制の整備</a:t>
            </a:r>
            <a:endParaRPr lang="en-US" altLang="ja-JP" sz="3600" b="1">
              <a:latin typeface="メイリオ" panose="020B0604030504040204" pitchFamily="50" charset="-128"/>
              <a:ea typeface="メイリオ" panose="020B0604030504040204" pitchFamily="50" charset="-128"/>
            </a:endParaRPr>
          </a:p>
          <a:p>
            <a:pPr algn="l"/>
            <a:endParaRPr lang="en-US" altLang="ja-JP" sz="3600" b="0" i="0">
              <a:effectLst/>
              <a:latin typeface="メイリオ" panose="020B0604030504040204" pitchFamily="50" charset="-128"/>
              <a:ea typeface="メイリオ" panose="020B0604030504040204" pitchFamily="50" charset="-128"/>
            </a:endParaRPr>
          </a:p>
          <a:p>
            <a:pPr algn="l"/>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サプライチェーンセキュリティ対策の推進</a:t>
            </a:r>
            <a:r>
              <a:rPr lang="en-US" altLang="ja-JP" sz="3600">
                <a:latin typeface="メイリオ" panose="020B0604030504040204" pitchFamily="50" charset="-128"/>
                <a:ea typeface="メイリオ" panose="020B0604030504040204" pitchFamily="50" charset="-128"/>
              </a:rPr>
              <a:t>】</a:t>
            </a:r>
            <a:endParaRPr lang="en-US" altLang="ja-JP" sz="3600" b="0" i="0">
              <a:effectLst/>
              <a:latin typeface="メイリオ" panose="020B0604030504040204" pitchFamily="50" charset="-128"/>
              <a:ea typeface="メイリオ" panose="020B0604030504040204" pitchFamily="50" charset="-128"/>
            </a:endParaRPr>
          </a:p>
          <a:p>
            <a:pPr algn="l"/>
            <a:r>
              <a:rPr lang="en-US" altLang="ja-JP" sz="3600" b="0" i="0">
                <a:effectLst/>
                <a:latin typeface="メイリオ" panose="020B0604030504040204" pitchFamily="50" charset="-128"/>
                <a:ea typeface="メイリオ" panose="020B0604030504040204" pitchFamily="50" charset="-128"/>
              </a:rPr>
              <a:t>	</a:t>
            </a:r>
            <a:r>
              <a:rPr lang="ja-JP" altLang="en-US" sz="3600" b="0" i="0">
                <a:effectLst/>
                <a:latin typeface="メイリオ" panose="020B0604030504040204" pitchFamily="50" charset="-128"/>
                <a:ea typeface="メイリオ" panose="020B0604030504040204" pitchFamily="50" charset="-128"/>
              </a:rPr>
              <a:t>指示</a:t>
            </a:r>
            <a:r>
              <a:rPr lang="en-US" altLang="ja-JP" sz="3600" b="0" i="0">
                <a:effectLst/>
                <a:latin typeface="メイリオ" panose="020B0604030504040204" pitchFamily="50" charset="-128"/>
                <a:ea typeface="メイリオ" panose="020B0604030504040204" pitchFamily="50" charset="-128"/>
              </a:rPr>
              <a:t>9</a:t>
            </a:r>
            <a:r>
              <a:rPr lang="ja-JP" altLang="en-US" sz="3600">
                <a:latin typeface="メイリオ" panose="020B0604030504040204" pitchFamily="50" charset="-128"/>
                <a:ea typeface="メイリオ" panose="020B0604030504040204" pitchFamily="50" charset="-128"/>
              </a:rPr>
              <a:t> ビジネスパートナーや委託先などを含めた</a:t>
            </a:r>
            <a:r>
              <a:rPr lang="ja-JP" altLang="en-US" sz="3600" b="1">
                <a:latin typeface="メイリオ" panose="020B0604030504040204" pitchFamily="50" charset="-128"/>
                <a:ea typeface="メイリオ" panose="020B0604030504040204" pitchFamily="50" charset="-128"/>
              </a:rPr>
              <a:t>サプライチェーン全体の</a:t>
            </a:r>
            <a:br>
              <a:rPr lang="en-US" altLang="ja-JP" sz="3600" b="1">
                <a:latin typeface="メイリオ" panose="020B0604030504040204" pitchFamily="50" charset="-128"/>
                <a:ea typeface="メイリオ" panose="020B0604030504040204" pitchFamily="50" charset="-128"/>
              </a:rPr>
            </a:br>
            <a:r>
              <a:rPr lang="en-US" altLang="ja-JP" sz="3600" b="1">
                <a:latin typeface="メイリオ" panose="020B0604030504040204" pitchFamily="50" charset="-128"/>
                <a:ea typeface="メイリオ" panose="020B0604030504040204" pitchFamily="50" charset="-128"/>
              </a:rPr>
              <a:t>				</a:t>
            </a:r>
            <a:r>
              <a:rPr lang="ja-JP" altLang="en-US" sz="3600" b="1">
                <a:latin typeface="メイリオ" panose="020B0604030504040204" pitchFamily="50" charset="-128"/>
                <a:ea typeface="メイリオ" panose="020B0604030504040204" pitchFamily="50" charset="-128"/>
              </a:rPr>
              <a:t>状況把握および対策</a:t>
            </a:r>
            <a:endParaRPr lang="en-US" altLang="ja-JP" sz="3600" b="1">
              <a:latin typeface="メイリオ" panose="020B0604030504040204" pitchFamily="50" charset="-128"/>
              <a:ea typeface="メイリオ" panose="020B0604030504040204" pitchFamily="50" charset="-128"/>
            </a:endParaRPr>
          </a:p>
          <a:p>
            <a:pPr algn="l"/>
            <a:endParaRPr lang="en-US" altLang="ja-JP" sz="3600" b="0" i="0">
              <a:effectLst/>
              <a:latin typeface="メイリオ" panose="020B0604030504040204" pitchFamily="50" charset="-128"/>
              <a:ea typeface="メイリオ" panose="020B0604030504040204" pitchFamily="50" charset="-128"/>
            </a:endParaRPr>
          </a:p>
          <a:p>
            <a:pPr algn="l"/>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ステークホルダーを含めた関係者とのコミュニケーションの推進</a:t>
            </a:r>
            <a:r>
              <a:rPr lang="en-US" altLang="ja-JP" sz="3600">
                <a:latin typeface="メイリオ" panose="020B0604030504040204" pitchFamily="50" charset="-128"/>
                <a:ea typeface="メイリオ" panose="020B0604030504040204" pitchFamily="50" charset="-128"/>
              </a:rPr>
              <a:t>】</a:t>
            </a:r>
          </a:p>
          <a:p>
            <a:pPr algn="l"/>
            <a:r>
              <a:rPr lang="en-US" altLang="ja-JP" sz="3600" b="0" i="0">
                <a:effectLst/>
                <a:latin typeface="メイリオ" panose="020B0604030504040204" pitchFamily="50" charset="-128"/>
                <a:ea typeface="メイリオ" panose="020B0604030504040204" pitchFamily="50" charset="-128"/>
              </a:rPr>
              <a:t>	</a:t>
            </a:r>
            <a:r>
              <a:rPr lang="ja-JP" altLang="en-US" sz="3600" b="0" i="0">
                <a:effectLst/>
                <a:latin typeface="メイリオ" panose="020B0604030504040204" pitchFamily="50" charset="-128"/>
                <a:ea typeface="メイリオ" panose="020B0604030504040204" pitchFamily="50" charset="-128"/>
              </a:rPr>
              <a:t>指示</a:t>
            </a:r>
            <a:r>
              <a:rPr lang="en-US" altLang="ja-JP" sz="3600" b="0" i="0">
                <a:effectLst/>
                <a:latin typeface="メイリオ" panose="020B0604030504040204" pitchFamily="50" charset="-128"/>
                <a:ea typeface="メイリオ" panose="020B0604030504040204" pitchFamily="50" charset="-128"/>
              </a:rPr>
              <a:t>10 </a:t>
            </a:r>
            <a:r>
              <a:rPr lang="ja-JP" altLang="en-US" sz="3600" b="0" i="0">
                <a:effectLst/>
                <a:latin typeface="メイリオ" panose="020B0604030504040204" pitchFamily="50" charset="-128"/>
                <a:ea typeface="メイリオ" panose="020B0604030504040204" pitchFamily="50" charset="-128"/>
              </a:rPr>
              <a:t>サイバーセキュリティに関する</a:t>
            </a:r>
            <a:r>
              <a:rPr lang="ja-JP" altLang="en-US" sz="3600" b="1" i="0">
                <a:effectLst/>
                <a:latin typeface="メイリオ" panose="020B0604030504040204" pitchFamily="50" charset="-128"/>
                <a:ea typeface="メイリオ" panose="020B0604030504040204" pitchFamily="50" charset="-128"/>
              </a:rPr>
              <a:t>情報の収集、共有および開示の促進</a:t>
            </a:r>
            <a:endParaRPr lang="en-US" altLang="ja-JP" sz="3600" b="1" i="0">
              <a:effectLst/>
              <a:latin typeface="メイリオ" panose="020B0604030504040204" pitchFamily="50" charset="-128"/>
              <a:ea typeface="メイリオ" panose="020B0604030504040204" pitchFamily="50" charset="-128"/>
            </a:endParaRPr>
          </a:p>
        </p:txBody>
      </p:sp>
      <p:sp>
        <p:nvSpPr>
          <p:cNvPr id="9" name="テキスト プレースホルダー 2">
            <a:extLst>
              <a:ext uri="{FF2B5EF4-FFF2-40B4-BE49-F238E27FC236}">
                <a16:creationId xmlns:a16="http://schemas.microsoft.com/office/drawing/2014/main" id="{7BB77026-EC0C-AA78-F346-3B4E86B8BE9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2" name="テキスト ボックス 1">
            <a:extLst>
              <a:ext uri="{FF2B5EF4-FFF2-40B4-BE49-F238E27FC236}">
                <a16:creationId xmlns:a16="http://schemas.microsoft.com/office/drawing/2014/main" id="{22F16788-D11E-E1A2-70DE-68A001F4B753}"/>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11-5-1.】P151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P156</a:t>
            </a:r>
          </a:p>
        </p:txBody>
      </p:sp>
    </p:spTree>
    <p:extLst>
      <p:ext uri="{BB962C8B-B14F-4D97-AF65-F5344CB8AC3E}">
        <p14:creationId xmlns:p14="http://schemas.microsoft.com/office/powerpoint/2010/main" val="393735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デジタル時代の社会変革と</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情勢の関係性</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448193"/>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Society5.0</a:t>
            </a:r>
            <a:r>
              <a:rPr kumimoji="1" lang="ja-JP" altLang="en-US" sz="3600">
                <a:latin typeface="メイリオ" panose="020B0604030504040204" pitchFamily="50" charset="-128"/>
                <a:ea typeface="メイリオ" panose="020B0604030504040204" pitchFamily="50" charset="-128"/>
              </a:rPr>
              <a:t>とは</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「サイバー空間（仮想空間）とフィジカル空間（現実空間）を高度に融合させたシステムにより、経済発展と社会的課題の解決を両立する、人間中心の社会（</a:t>
            </a:r>
            <a:r>
              <a:rPr kumimoji="1" lang="en-US" altLang="ja-JP" sz="3600">
                <a:latin typeface="メイリオ" panose="020B0604030504040204" pitchFamily="50" charset="-128"/>
                <a:ea typeface="メイリオ" panose="020B0604030504040204" pitchFamily="50" charset="-128"/>
              </a:rPr>
              <a:t>Society</a:t>
            </a:r>
            <a:r>
              <a:rPr kumimoji="1" lang="ja-JP" altLang="en-US" sz="3600">
                <a:latin typeface="メイリオ" panose="020B0604030504040204" pitchFamily="50" charset="-128"/>
                <a:ea typeface="メイリオ" panose="020B0604030504040204" pitchFamily="50" charset="-128"/>
              </a:rPr>
              <a:t>）」</a:t>
            </a:r>
            <a:br>
              <a:rPr kumimoji="1" lang="en-US" altLang="ja-JP" sz="3600">
                <a:latin typeface="メイリオ" panose="020B0604030504040204" pitchFamily="50" charset="-128"/>
                <a:ea typeface="メイリオ" panose="020B0604030504040204" pitchFamily="50" charset="-128"/>
              </a:rPr>
            </a:br>
            <a:r>
              <a:rPr kumimoji="0"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内閣府</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a:latin typeface="メイリオ" panose="020B0604030504040204" pitchFamily="50" charset="-128"/>
                <a:ea typeface="メイリオ" panose="020B0604030504040204" pitchFamily="50" charset="-128"/>
              </a:rPr>
              <a:t>“</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Society 5.0”</a:t>
            </a:r>
            <a:r>
              <a:rPr kumimoji="0"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hlinkClick r:id="rId3"/>
              </a:rPr>
              <a:t>https://www8.cao.go.jp/cstp/society5_0/</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 (</a:t>
            </a:r>
            <a:r>
              <a:rPr kumimoji="0"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参照 </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2023-07-06)</a:t>
            </a:r>
            <a:br>
              <a:rPr kumimoji="1" lang="en-US" altLang="ja-JP" sz="3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endParaRPr kumimoji="1" lang="en-US" altLang="ja-JP" b="1">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a:ea typeface="メイリオ"/>
              </a:rPr>
              <a:t>Society1.0</a:t>
            </a:r>
            <a:r>
              <a:rPr kumimoji="1" lang="ja-JP" altLang="en-US" sz="3600">
                <a:latin typeface="メイリオ"/>
                <a:ea typeface="メイリオ"/>
              </a:rPr>
              <a:t>：狩猟社会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Society2.0</a:t>
            </a:r>
            <a:r>
              <a:rPr kumimoji="1" lang="ja-JP" altLang="en-US" sz="3600">
                <a:latin typeface="メイリオ"/>
                <a:ea typeface="メイリオ"/>
              </a:rPr>
              <a:t>：農耕社会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Society3.0</a:t>
            </a:r>
            <a:r>
              <a:rPr kumimoji="1" lang="ja-JP" altLang="en-US" sz="3600">
                <a:latin typeface="メイリオ"/>
                <a:ea typeface="メイリオ"/>
              </a:rPr>
              <a:t>：工業社会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Society4.0</a:t>
            </a:r>
            <a:r>
              <a:rPr kumimoji="1" lang="ja-JP" altLang="en-US" sz="3600">
                <a:latin typeface="メイリオ"/>
                <a:ea typeface="メイリオ"/>
              </a:rPr>
              <a:t>：情報社会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Society5.0</a:t>
            </a:r>
            <a:r>
              <a:rPr kumimoji="1" lang="ja-JP" altLang="en-US" sz="3600">
                <a:latin typeface="メイリオ"/>
                <a:ea typeface="メイリオ"/>
              </a:rPr>
              <a:t>：未来社会</a:t>
            </a:r>
            <a:br>
              <a:rPr lang="en-US" altLang="ja-JP" sz="3600">
                <a:latin typeface="メイリオ" panose="020B0604030504040204" pitchFamily="50" charset="-128"/>
                <a:ea typeface="メイリオ" panose="020B0604030504040204" pitchFamily="50" charset="-128"/>
              </a:rPr>
            </a:br>
            <a:r>
              <a:rPr kumimoji="1" lang="en-US" altLang="ja-JP" sz="3200">
                <a:latin typeface="メイリオ"/>
                <a:ea typeface="メイリオ"/>
                <a:hlinkClick r:id="rId4"/>
              </a:rPr>
              <a:t>https://wwwc.cao.go.jp/lib_006/society5_0/society5_0_mirai1.html</a:t>
            </a:r>
            <a:br>
              <a:rPr lang="en-US" altLang="ja-JP" sz="32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Society5.0 </a:t>
            </a:r>
            <a:r>
              <a:rPr kumimoji="1" lang="ja-JP" altLang="en-US" sz="3600">
                <a:latin typeface="メイリオ"/>
                <a:ea typeface="メイリオ"/>
              </a:rPr>
              <a:t>ビックデータ連携がもたらす未来社会像</a:t>
            </a:r>
            <a:br>
              <a:rPr lang="en-US" altLang="ja-JP" sz="3600">
                <a:latin typeface="メイリオ" panose="020B0604030504040204" pitchFamily="50" charset="-128"/>
                <a:ea typeface="メイリオ" panose="020B0604030504040204" pitchFamily="50" charset="-128"/>
              </a:rPr>
            </a:br>
            <a:r>
              <a:rPr kumimoji="1" lang="en-US" altLang="ja-JP" sz="3200">
                <a:latin typeface="メイリオ"/>
                <a:ea typeface="メイリオ"/>
                <a:hlinkClick r:id="rId5"/>
              </a:rPr>
              <a:t>https://wwwc.cao.go.jp/lib_006/society5_0/society5_0_bigdata1.html</a:t>
            </a:r>
            <a:endParaRPr lang="en-US" altLang="ja-JP" sz="32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社会の現状と今後の動向</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646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a:t>
            </a:r>
          </a:p>
          <a:p>
            <a:pPr algn="ctr"/>
            <a:r>
              <a:rPr lang="en-US" altLang="ja-JP" sz="2400" b="1">
                <a:latin typeface="メイリオ" panose="020B0604030504040204" pitchFamily="50" charset="-128"/>
                <a:ea typeface="メイリオ" panose="020B0604030504040204" pitchFamily="50" charset="-128"/>
              </a:rPr>
              <a:t>P7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a:t>
            </a:r>
          </a:p>
        </p:txBody>
      </p:sp>
      <p:sp>
        <p:nvSpPr>
          <p:cNvPr id="9" name="object 40">
            <a:extLst>
              <a:ext uri="{FF2B5EF4-FFF2-40B4-BE49-F238E27FC236}">
                <a16:creationId xmlns:a16="http://schemas.microsoft.com/office/drawing/2014/main" id="{1207751B-CC56-2CEB-ADD5-C89A5B66912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419391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130</a:t>
            </a:fld>
            <a:endParaRPr kumimoji="1" lang="ja-JP" altLang="en-US" sz="2000"/>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11-5-2.】P156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P158</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9" name="テキスト プレースホルダー 2">
            <a:extLst>
              <a:ext uri="{FF2B5EF4-FFF2-40B4-BE49-F238E27FC236}">
                <a16:creationId xmlns:a16="http://schemas.microsoft.com/office/drawing/2014/main" id="{2A7D7318-040C-F90F-1791-BC3127C86D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10" name="テキスト プレースホルダー 2">
            <a:extLst>
              <a:ext uri="{FF2B5EF4-FFF2-40B4-BE49-F238E27FC236}">
                <a16:creationId xmlns:a16="http://schemas.microsoft.com/office/drawing/2014/main" id="{16636B07-D021-A05F-C1F0-3E41B0EACD09}"/>
              </a:ext>
            </a:extLst>
          </p:cNvPr>
          <p:cNvSpPr txBox="1">
            <a:spLocks/>
          </p:cNvSpPr>
          <p:nvPr/>
        </p:nvSpPr>
        <p:spPr>
          <a:xfrm>
            <a:off x="1332852" y="1464516"/>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ガイドラインの読み方（経営者）</a:t>
            </a:r>
          </a:p>
        </p:txBody>
      </p:sp>
      <p:sp>
        <p:nvSpPr>
          <p:cNvPr id="11" name="テキスト ボックス 10">
            <a:extLst>
              <a:ext uri="{FF2B5EF4-FFF2-40B4-BE49-F238E27FC236}">
                <a16:creationId xmlns:a16="http://schemas.microsoft.com/office/drawing/2014/main" id="{98890AE2-B965-B019-3D90-D1B399AE5A1C}"/>
              </a:ext>
            </a:extLst>
          </p:cNvPr>
          <p:cNvSpPr txBox="1"/>
          <p:nvPr/>
        </p:nvSpPr>
        <p:spPr>
          <a:xfrm>
            <a:off x="1027412" y="2122601"/>
            <a:ext cx="15778629" cy="6186309"/>
          </a:xfrm>
          <a:prstGeom prst="rect">
            <a:avLst/>
          </a:prstGeom>
          <a:noFill/>
        </p:spPr>
        <p:txBody>
          <a:bodyPr wrap="square">
            <a:spAutoFit/>
          </a:bodyPr>
          <a:lstStyle/>
          <a:p>
            <a:pPr algn="l"/>
            <a:r>
              <a:rPr lang="ja-JP" altLang="en-US" sz="3600" u="sng">
                <a:latin typeface="メイリオ" panose="020B0604030504040204" pitchFamily="50" charset="-128"/>
                <a:ea typeface="メイリオ" panose="020B0604030504040204" pitchFamily="50" charset="-128"/>
              </a:rPr>
              <a:t>役割</a:t>
            </a:r>
            <a:endParaRPr lang="en-US" altLang="ja-JP" sz="3600" u="sng">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3</a:t>
            </a:r>
            <a:r>
              <a:rPr lang="ja-JP" altLang="en-US" sz="3600">
                <a:latin typeface="メイリオ" panose="020B0604030504040204" pitchFamily="50" charset="-128"/>
                <a:ea typeface="メイリオ" panose="020B0604030504040204" pitchFamily="50" charset="-128"/>
              </a:rPr>
              <a:t>原則」の理解</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重要</a:t>
            </a:r>
            <a:r>
              <a:rPr lang="en-US" altLang="ja-JP" sz="3600">
                <a:latin typeface="メイリオ" panose="020B0604030504040204" pitchFamily="50" charset="-128"/>
                <a:ea typeface="メイリオ" panose="020B0604030504040204" pitchFamily="50" charset="-128"/>
              </a:rPr>
              <a:t>10</a:t>
            </a:r>
            <a:r>
              <a:rPr lang="ja-JP" altLang="en-US" sz="3600">
                <a:latin typeface="メイリオ" panose="020B0604030504040204" pitchFamily="50" charset="-128"/>
                <a:ea typeface="メイリオ" panose="020B0604030504040204" pitchFamily="50" charset="-128"/>
              </a:rPr>
              <a:t>項目について、情報セキュリティ対策の責任者に指示を出す</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リーダーシップの発揮</a:t>
            </a:r>
            <a:endParaRPr lang="en-US" altLang="ja-JP" sz="3600">
              <a:latin typeface="メイリオ" panose="020B0604030504040204" pitchFamily="50" charset="-128"/>
              <a:ea typeface="メイリオ" panose="020B0604030504040204" pitchFamily="50" charset="-128"/>
            </a:endParaRPr>
          </a:p>
          <a:p>
            <a:pPr algn="l"/>
            <a:endParaRPr lang="en-US" altLang="ja-JP" sz="3600">
              <a:latin typeface="メイリオ" panose="020B0604030504040204" pitchFamily="50" charset="-128"/>
              <a:ea typeface="メイリオ" panose="020B0604030504040204" pitchFamily="50" charset="-128"/>
            </a:endParaRPr>
          </a:p>
          <a:p>
            <a:pPr algn="l"/>
            <a:r>
              <a:rPr lang="ja-JP" altLang="en-US" sz="3600" u="sng">
                <a:latin typeface="メイリオ" panose="020B0604030504040204" pitchFamily="50" charset="-128"/>
                <a:ea typeface="メイリオ" panose="020B0604030504040204" pitchFamily="50" charset="-128"/>
              </a:rPr>
              <a:t>認識すべきこと</a:t>
            </a:r>
            <a:endParaRPr lang="en-US" altLang="ja-JP" sz="3600" u="sng">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ERM</a:t>
            </a:r>
            <a:r>
              <a:rPr lang="ja-JP" altLang="en-US" sz="3600">
                <a:latin typeface="メイリオ" panose="020B0604030504040204" pitchFamily="50" charset="-128"/>
                <a:ea typeface="メイリオ" panose="020B0604030504040204" pitchFamily="50" charset="-128"/>
              </a:rPr>
              <a:t>にサイバー攻撃のリスクを含めること</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サプライチェーン上のリスクを認識すること</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サイバーセキュリティ対策は担当者に丸投げしてはいけない</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サイバーセキュリティ対策は投資と位置づけること</a:t>
            </a:r>
            <a:endParaRPr lang="en-US" altLang="ja-JP" sz="3600">
              <a:latin typeface="メイリオ" panose="020B0604030504040204" pitchFamily="50" charset="-128"/>
              <a:ea typeface="メイリオ" panose="020B0604030504040204" pitchFamily="50" charset="-128"/>
            </a:endParaRPr>
          </a:p>
          <a:p>
            <a:pPr algn="l"/>
            <a:endParaRPr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227611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131</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9" name="テキスト プレースホルダー 2">
            <a:extLst>
              <a:ext uri="{FF2B5EF4-FFF2-40B4-BE49-F238E27FC236}">
                <a16:creationId xmlns:a16="http://schemas.microsoft.com/office/drawing/2014/main" id="{2A7D7318-040C-F90F-1791-BC3127C86D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10" name="テキスト プレースホルダー 2">
            <a:extLst>
              <a:ext uri="{FF2B5EF4-FFF2-40B4-BE49-F238E27FC236}">
                <a16:creationId xmlns:a16="http://schemas.microsoft.com/office/drawing/2014/main" id="{16636B07-D021-A05F-C1F0-3E41B0EACD09}"/>
              </a:ext>
            </a:extLst>
          </p:cNvPr>
          <p:cNvSpPr txBox="1">
            <a:spLocks/>
          </p:cNvSpPr>
          <p:nvPr/>
        </p:nvSpPr>
        <p:spPr>
          <a:xfrm>
            <a:off x="1332852" y="1464516"/>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ガイドラインの読み方（担当幹部）</a:t>
            </a:r>
          </a:p>
        </p:txBody>
      </p:sp>
      <p:sp>
        <p:nvSpPr>
          <p:cNvPr id="3" name="テキスト ボックス 2">
            <a:extLst>
              <a:ext uri="{FF2B5EF4-FFF2-40B4-BE49-F238E27FC236}">
                <a16:creationId xmlns:a16="http://schemas.microsoft.com/office/drawing/2014/main" id="{77CC2E2B-38B7-E4D9-16B3-61FC92C47F2D}"/>
              </a:ext>
            </a:extLst>
          </p:cNvPr>
          <p:cNvSpPr txBox="1"/>
          <p:nvPr/>
        </p:nvSpPr>
        <p:spPr>
          <a:xfrm>
            <a:off x="1027412" y="2122601"/>
            <a:ext cx="15778629" cy="4524315"/>
          </a:xfrm>
          <a:prstGeom prst="rect">
            <a:avLst/>
          </a:prstGeom>
          <a:noFill/>
        </p:spPr>
        <p:txBody>
          <a:bodyPr wrap="square">
            <a:spAutoFit/>
          </a:bodyPr>
          <a:lstStyle/>
          <a:p>
            <a:pPr algn="l"/>
            <a:r>
              <a:rPr lang="ja-JP" altLang="en-US" sz="3600" u="sng">
                <a:latin typeface="メイリオ" panose="020B0604030504040204" pitchFamily="50" charset="-128"/>
                <a:ea typeface="メイリオ" panose="020B0604030504040204" pitchFamily="50" charset="-128"/>
              </a:rPr>
              <a:t>役割</a:t>
            </a:r>
            <a:endParaRPr lang="en-US" altLang="ja-JP" sz="3600" u="sng">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重要</a:t>
            </a:r>
            <a:r>
              <a:rPr lang="en-US" altLang="ja-JP" sz="3600">
                <a:latin typeface="メイリオ" panose="020B0604030504040204" pitchFamily="50" charset="-128"/>
                <a:ea typeface="メイリオ" panose="020B0604030504040204" pitchFamily="50" charset="-128"/>
              </a:rPr>
              <a:t>10</a:t>
            </a:r>
            <a:r>
              <a:rPr lang="ja-JP" altLang="en-US" sz="3600">
                <a:latin typeface="メイリオ" panose="020B0604030504040204" pitchFamily="50" charset="-128"/>
                <a:ea typeface="メイリオ" panose="020B0604030504040204" pitchFamily="50" charset="-128"/>
              </a:rPr>
              <a:t>項目を理解すること</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経営者に対して適宜状況報告を行い、経営者が適切な判断を行うために必要な情報を提供すること</a:t>
            </a:r>
            <a:endParaRPr lang="en-US" altLang="ja-JP" sz="3600">
              <a:latin typeface="メイリオ" panose="020B0604030504040204" pitchFamily="50" charset="-128"/>
              <a:ea typeface="メイリオ" panose="020B0604030504040204" pitchFamily="50" charset="-128"/>
            </a:endParaRPr>
          </a:p>
          <a:p>
            <a:pPr algn="l"/>
            <a:endParaRPr lang="en-US" altLang="ja-JP" sz="3600">
              <a:latin typeface="メイリオ" panose="020B0604030504040204" pitchFamily="50" charset="-128"/>
              <a:ea typeface="メイリオ" panose="020B0604030504040204" pitchFamily="50" charset="-128"/>
            </a:endParaRPr>
          </a:p>
          <a:p>
            <a:pPr algn="l"/>
            <a:r>
              <a:rPr lang="ja-JP" altLang="en-US" sz="3600" u="sng">
                <a:latin typeface="メイリオ" panose="020B0604030504040204" pitchFamily="50" charset="-128"/>
                <a:ea typeface="メイリオ" panose="020B0604030504040204" pitchFamily="50" charset="-128"/>
              </a:rPr>
              <a:t>認識すべきこと</a:t>
            </a:r>
            <a:endParaRPr lang="en-US" altLang="ja-JP" sz="3600" u="sng">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経営者から指示される内容に関して、より具体的な取組を検討し、セキュリティ担当者に対して指示をする必要があること</a:t>
            </a:r>
            <a:endParaRPr lang="en-US" altLang="ja-JP" sz="36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5D771A3-68A9-F48B-D166-D31A7269C70D}"/>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11-5-2.】P156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P158</a:t>
            </a:r>
          </a:p>
        </p:txBody>
      </p:sp>
    </p:spTree>
    <p:extLst>
      <p:ext uri="{BB962C8B-B14F-4D97-AF65-F5344CB8AC3E}">
        <p14:creationId xmlns:p14="http://schemas.microsoft.com/office/powerpoint/2010/main" val="25152242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132</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9" name="テキスト プレースホルダー 2">
            <a:extLst>
              <a:ext uri="{FF2B5EF4-FFF2-40B4-BE49-F238E27FC236}">
                <a16:creationId xmlns:a16="http://schemas.microsoft.com/office/drawing/2014/main" id="{2A7D7318-040C-F90F-1791-BC3127C86D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5" name="テキスト プレースホルダー 2">
            <a:extLst>
              <a:ext uri="{FF2B5EF4-FFF2-40B4-BE49-F238E27FC236}">
                <a16:creationId xmlns:a16="http://schemas.microsoft.com/office/drawing/2014/main" id="{84C965F4-3F63-1953-1CD6-3BCA98D9D719}"/>
              </a:ext>
            </a:extLst>
          </p:cNvPr>
          <p:cNvSpPr txBox="1">
            <a:spLocks/>
          </p:cNvSpPr>
          <p:nvPr/>
        </p:nvSpPr>
        <p:spPr>
          <a:xfrm>
            <a:off x="1332852" y="1464516"/>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サイバーセキュリティ経営ガイドラインの実践の流れ</a:t>
            </a:r>
          </a:p>
        </p:txBody>
      </p:sp>
      <p:pic>
        <p:nvPicPr>
          <p:cNvPr id="6" name="図 5">
            <a:extLst>
              <a:ext uri="{FF2B5EF4-FFF2-40B4-BE49-F238E27FC236}">
                <a16:creationId xmlns:a16="http://schemas.microsoft.com/office/drawing/2014/main" id="{60221E5C-E2E1-626E-C6F2-509DEDD96827}"/>
              </a:ext>
            </a:extLst>
          </p:cNvPr>
          <p:cNvPicPr>
            <a:picLocks noChangeAspect="1"/>
          </p:cNvPicPr>
          <p:nvPr/>
        </p:nvPicPr>
        <p:blipFill>
          <a:blip r:embed="rId3"/>
          <a:stretch>
            <a:fillRect/>
          </a:stretch>
        </p:blipFill>
        <p:spPr>
          <a:xfrm>
            <a:off x="1950071" y="2122601"/>
            <a:ext cx="13114670" cy="6508242"/>
          </a:xfrm>
          <a:prstGeom prst="rect">
            <a:avLst/>
          </a:prstGeom>
        </p:spPr>
      </p:pic>
      <p:sp>
        <p:nvSpPr>
          <p:cNvPr id="7" name="テキスト ボックス 6">
            <a:extLst>
              <a:ext uri="{FF2B5EF4-FFF2-40B4-BE49-F238E27FC236}">
                <a16:creationId xmlns:a16="http://schemas.microsoft.com/office/drawing/2014/main" id="{6C0D69DB-4CCA-5A81-B7BB-B2BC8B1686D2}"/>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11-5-3.】P158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P159</a:t>
            </a:r>
          </a:p>
        </p:txBody>
      </p:sp>
    </p:spTree>
    <p:extLst>
      <p:ext uri="{BB962C8B-B14F-4D97-AF65-F5344CB8AC3E}">
        <p14:creationId xmlns:p14="http://schemas.microsoft.com/office/powerpoint/2010/main" val="5841519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12</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リスクマネジメント</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133</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733982"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リスクマネジメント：リスクアセスメント</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リスクマネジメント：リスク対応</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Tree>
    <p:extLst>
      <p:ext uri="{BB962C8B-B14F-4D97-AF65-F5344CB8AC3E}">
        <p14:creationId xmlns:p14="http://schemas.microsoft.com/office/powerpoint/2010/main" val="11137870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134</a:t>
            </a:fld>
            <a:endParaRPr kumimoji="1" lang="ja-JP" altLang="en-US" sz="2000"/>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12-1-1.】P161</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9" name="テキスト プレースホルダー 2">
            <a:extLst>
              <a:ext uri="{FF2B5EF4-FFF2-40B4-BE49-F238E27FC236}">
                <a16:creationId xmlns:a16="http://schemas.microsoft.com/office/drawing/2014/main" id="{2A7D7318-040C-F90F-1791-BC3127C86D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10" name="テキスト プレースホルダー 2">
            <a:extLst>
              <a:ext uri="{FF2B5EF4-FFF2-40B4-BE49-F238E27FC236}">
                <a16:creationId xmlns:a16="http://schemas.microsoft.com/office/drawing/2014/main" id="{16636B07-D021-A05F-C1F0-3E41B0EACD09}"/>
              </a:ext>
            </a:extLst>
          </p:cNvPr>
          <p:cNvSpPr txBox="1">
            <a:spLocks/>
          </p:cNvSpPr>
          <p:nvPr/>
        </p:nvSpPr>
        <p:spPr>
          <a:xfrm>
            <a:off x="1332852" y="1464516"/>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リスクマネジメントプロセス</a:t>
            </a:r>
          </a:p>
        </p:txBody>
      </p:sp>
      <p:sp>
        <p:nvSpPr>
          <p:cNvPr id="5" name="テキスト プレースホルダー 2">
            <a:extLst>
              <a:ext uri="{FF2B5EF4-FFF2-40B4-BE49-F238E27FC236}">
                <a16:creationId xmlns:a16="http://schemas.microsoft.com/office/drawing/2014/main" id="{7CCDEE71-800E-AF9B-33E2-8832ECCB5995}"/>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リスクマネジメントプロセス（</a:t>
            </a:r>
            <a:r>
              <a:rPr lang="en-US" altLang="ja-JP" sz="4000">
                <a:latin typeface="メイリオ" panose="020B0604030504040204" pitchFamily="50" charset="-128"/>
                <a:ea typeface="メイリオ" panose="020B0604030504040204" pitchFamily="50" charset="-128"/>
              </a:rPr>
              <a:t>ISO31000</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EB008CE-3F9E-D562-70D4-61A5D214DA42}"/>
              </a:ext>
            </a:extLst>
          </p:cNvPr>
          <p:cNvSpPr txBox="1"/>
          <p:nvPr/>
        </p:nvSpPr>
        <p:spPr>
          <a:xfrm>
            <a:off x="1643605" y="2036000"/>
            <a:ext cx="15456498" cy="3970318"/>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リスク</a:t>
            </a:r>
            <a:r>
              <a:rPr lang="ja-JP" altLang="en-US" sz="3600" u="sng">
                <a:latin typeface="メイリオ" panose="020B0604030504040204" pitchFamily="50" charset="-128"/>
                <a:ea typeface="メイリオ" panose="020B0604030504040204" pitchFamily="50" charset="-128"/>
              </a:rPr>
              <a:t>マネジメントとは</a:t>
            </a:r>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r>
              <a:rPr lang="en-US" altLang="ja-JP" sz="3600" b="0" i="0" u="sng">
                <a:effectLst/>
                <a:latin typeface="メイリオ" panose="020B0604030504040204" pitchFamily="50" charset="-128"/>
                <a:ea typeface="メイリオ" panose="020B0604030504040204" pitchFamily="50" charset="-128"/>
              </a:rPr>
              <a:t>ISO31000</a:t>
            </a:r>
            <a:r>
              <a:rPr lang="ja-JP" altLang="en-US" sz="3600" b="0" i="0" u="sng">
                <a:effectLst/>
                <a:latin typeface="メイリオ" panose="020B0604030504040204" pitchFamily="50" charset="-128"/>
                <a:ea typeface="メイリオ" panose="020B0604030504040204" pitchFamily="50" charset="-128"/>
              </a:rPr>
              <a:t>での構成要素</a:t>
            </a:r>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159A59DB-0CA7-52FF-9235-827A58FA9B5E}"/>
              </a:ext>
            </a:extLst>
          </p:cNvPr>
          <p:cNvSpPr/>
          <p:nvPr/>
        </p:nvSpPr>
        <p:spPr>
          <a:xfrm>
            <a:off x="1936530" y="2740735"/>
            <a:ext cx="15074647" cy="1692370"/>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存在するリスクを効率的に管理し、発生する可能性がある損失を回避したり低減したりするプロセス全体のこと</a:t>
            </a:r>
          </a:p>
        </p:txBody>
      </p:sp>
      <p:pic>
        <p:nvPicPr>
          <p:cNvPr id="13" name="図 12">
            <a:extLst>
              <a:ext uri="{FF2B5EF4-FFF2-40B4-BE49-F238E27FC236}">
                <a16:creationId xmlns:a16="http://schemas.microsoft.com/office/drawing/2014/main" id="{6D56986F-A860-2B3E-F1EC-A42233EDAEE5}"/>
              </a:ext>
            </a:extLst>
          </p:cNvPr>
          <p:cNvPicPr>
            <a:picLocks noChangeAspect="1"/>
          </p:cNvPicPr>
          <p:nvPr/>
        </p:nvPicPr>
        <p:blipFill>
          <a:blip r:embed="rId3"/>
          <a:stretch>
            <a:fillRect/>
          </a:stretch>
        </p:blipFill>
        <p:spPr>
          <a:xfrm>
            <a:off x="4678116" y="5295801"/>
            <a:ext cx="8253901" cy="3881146"/>
          </a:xfrm>
          <a:prstGeom prst="rect">
            <a:avLst/>
          </a:prstGeom>
        </p:spPr>
      </p:pic>
    </p:spTree>
    <p:extLst>
      <p:ext uri="{BB962C8B-B14F-4D97-AF65-F5344CB8AC3E}">
        <p14:creationId xmlns:p14="http://schemas.microsoft.com/office/powerpoint/2010/main" val="33711424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135</a:t>
            </a:fld>
            <a:endParaRPr kumimoji="1" lang="ja-JP" altLang="en-US" sz="2000"/>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12-1-2.】P162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P164</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9" name="テキスト プレースホルダー 2">
            <a:extLst>
              <a:ext uri="{FF2B5EF4-FFF2-40B4-BE49-F238E27FC236}">
                <a16:creationId xmlns:a16="http://schemas.microsoft.com/office/drawing/2014/main" id="{2A7D7318-040C-F90F-1791-BC3127C86D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3" name="テキスト プレースホルダー 2">
            <a:extLst>
              <a:ext uri="{FF2B5EF4-FFF2-40B4-BE49-F238E27FC236}">
                <a16:creationId xmlns:a16="http://schemas.microsoft.com/office/drawing/2014/main" id="{E33F6622-0002-F360-31CF-B5AC66FE7FA5}"/>
              </a:ext>
            </a:extLst>
          </p:cNvPr>
          <p:cNvSpPr txBox="1">
            <a:spLocks/>
          </p:cNvSpPr>
          <p:nvPr/>
        </p:nvSpPr>
        <p:spPr>
          <a:xfrm>
            <a:off x="1332851" y="1459192"/>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情報セキュリティリスクマネジメント（</a:t>
            </a:r>
            <a:r>
              <a:rPr lang="en-US" altLang="ja-JP" sz="4000">
                <a:latin typeface="メイリオ" panose="020B0604030504040204" pitchFamily="50" charset="-128"/>
                <a:ea typeface="メイリオ" panose="020B0604030504040204" pitchFamily="50" charset="-128"/>
              </a:rPr>
              <a:t>ISO/IEC27005</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F03E5189-A0A1-296F-B77B-A58815277459}"/>
              </a:ext>
            </a:extLst>
          </p:cNvPr>
          <p:cNvPicPr>
            <a:picLocks noChangeAspect="1"/>
          </p:cNvPicPr>
          <p:nvPr/>
        </p:nvPicPr>
        <p:blipFill>
          <a:blip r:embed="rId3"/>
          <a:stretch>
            <a:fillRect/>
          </a:stretch>
        </p:blipFill>
        <p:spPr>
          <a:xfrm>
            <a:off x="4373192" y="2041866"/>
            <a:ext cx="9277327" cy="7206764"/>
          </a:xfrm>
          <a:prstGeom prst="rect">
            <a:avLst/>
          </a:prstGeom>
        </p:spPr>
      </p:pic>
    </p:spTree>
    <p:extLst>
      <p:ext uri="{BB962C8B-B14F-4D97-AF65-F5344CB8AC3E}">
        <p14:creationId xmlns:p14="http://schemas.microsoft.com/office/powerpoint/2010/main" val="16581463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136</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9" name="テキスト プレースホルダー 2">
            <a:extLst>
              <a:ext uri="{FF2B5EF4-FFF2-40B4-BE49-F238E27FC236}">
                <a16:creationId xmlns:a16="http://schemas.microsoft.com/office/drawing/2014/main" id="{2A7D7318-040C-F90F-1791-BC3127C86D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3" name="テキスト プレースホルダー 2">
            <a:extLst>
              <a:ext uri="{FF2B5EF4-FFF2-40B4-BE49-F238E27FC236}">
                <a16:creationId xmlns:a16="http://schemas.microsoft.com/office/drawing/2014/main" id="{E33F6622-0002-F360-31CF-B5AC66FE7FA5}"/>
              </a:ext>
            </a:extLst>
          </p:cNvPr>
          <p:cNvSpPr txBox="1">
            <a:spLocks/>
          </p:cNvSpPr>
          <p:nvPr/>
        </p:nvSpPr>
        <p:spPr>
          <a:xfrm>
            <a:off x="1332851" y="1459192"/>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情報セキュリティリスクマネジメント（</a:t>
            </a:r>
            <a:r>
              <a:rPr lang="en-US" altLang="ja-JP" sz="4000">
                <a:latin typeface="メイリオ" panose="020B0604030504040204" pitchFamily="50" charset="-128"/>
                <a:ea typeface="メイリオ" panose="020B0604030504040204" pitchFamily="50" charset="-128"/>
              </a:rPr>
              <a:t>ISO/IEC27005</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546AEEE3-8463-E0CB-0595-E7BC5557B810}"/>
              </a:ext>
            </a:extLst>
          </p:cNvPr>
          <p:cNvPicPr>
            <a:picLocks noChangeAspect="1"/>
          </p:cNvPicPr>
          <p:nvPr/>
        </p:nvPicPr>
        <p:blipFill>
          <a:blip r:embed="rId3"/>
          <a:stretch>
            <a:fillRect/>
          </a:stretch>
        </p:blipFill>
        <p:spPr>
          <a:xfrm>
            <a:off x="2214723" y="2041866"/>
            <a:ext cx="13609142" cy="6973038"/>
          </a:xfrm>
          <a:prstGeom prst="rect">
            <a:avLst/>
          </a:prstGeom>
        </p:spPr>
      </p:pic>
      <p:sp>
        <p:nvSpPr>
          <p:cNvPr id="2" name="テキスト ボックス 1">
            <a:extLst>
              <a:ext uri="{FF2B5EF4-FFF2-40B4-BE49-F238E27FC236}">
                <a16:creationId xmlns:a16="http://schemas.microsoft.com/office/drawing/2014/main" id="{1BC6765A-2717-93B5-72A0-E365B5D336FD}"/>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12-1-2.】P162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P164</a:t>
            </a:r>
          </a:p>
        </p:txBody>
      </p:sp>
    </p:spTree>
    <p:extLst>
      <p:ext uri="{BB962C8B-B14F-4D97-AF65-F5344CB8AC3E}">
        <p14:creationId xmlns:p14="http://schemas.microsoft.com/office/powerpoint/2010/main" val="38349443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137</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9" name="テキスト プレースホルダー 2">
            <a:extLst>
              <a:ext uri="{FF2B5EF4-FFF2-40B4-BE49-F238E27FC236}">
                <a16:creationId xmlns:a16="http://schemas.microsoft.com/office/drawing/2014/main" id="{2A7D7318-040C-F90F-1791-BC3127C86D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6" name="テキスト プレースホルダー 2">
            <a:extLst>
              <a:ext uri="{FF2B5EF4-FFF2-40B4-BE49-F238E27FC236}">
                <a16:creationId xmlns:a16="http://schemas.microsoft.com/office/drawing/2014/main" id="{631ABBF6-FA22-697D-D497-529427F6222B}"/>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 27001</a:t>
            </a:r>
            <a:r>
              <a:rPr lang="ja-JP" altLang="en-US" sz="4000">
                <a:latin typeface="メイリオ" panose="020B0604030504040204" pitchFamily="50" charset="-128"/>
                <a:ea typeface="メイリオ" panose="020B0604030504040204" pitchFamily="50" charset="-128"/>
              </a:rPr>
              <a:t>におけるリスクマネジメント手順</a:t>
            </a:r>
            <a:endParaRPr lang="en-US" altLang="ja-JP" sz="400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B8D6A677-9883-2DAB-1E01-40A91B9EE9ED}"/>
              </a:ext>
            </a:extLst>
          </p:cNvPr>
          <p:cNvPicPr>
            <a:picLocks noChangeAspect="1"/>
          </p:cNvPicPr>
          <p:nvPr/>
        </p:nvPicPr>
        <p:blipFill>
          <a:blip r:embed="rId3"/>
          <a:stretch>
            <a:fillRect/>
          </a:stretch>
        </p:blipFill>
        <p:spPr>
          <a:xfrm>
            <a:off x="4528646" y="2098391"/>
            <a:ext cx="8552841" cy="6953751"/>
          </a:xfrm>
          <a:prstGeom prst="rect">
            <a:avLst/>
          </a:prstGeom>
        </p:spPr>
      </p:pic>
      <p:sp>
        <p:nvSpPr>
          <p:cNvPr id="2" name="テキスト ボックス 1">
            <a:extLst>
              <a:ext uri="{FF2B5EF4-FFF2-40B4-BE49-F238E27FC236}">
                <a16:creationId xmlns:a16="http://schemas.microsoft.com/office/drawing/2014/main" id="{20E0CC8D-B694-230F-755D-2B7D61106A76}"/>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12-1-3.】P164</a:t>
            </a:r>
          </a:p>
        </p:txBody>
      </p:sp>
    </p:spTree>
    <p:extLst>
      <p:ext uri="{BB962C8B-B14F-4D97-AF65-F5344CB8AC3E}">
        <p14:creationId xmlns:p14="http://schemas.microsoft.com/office/powerpoint/2010/main" val="35184813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138</a:t>
            </a:fld>
            <a:endParaRPr kumimoji="1" lang="ja-JP" altLang="en-US" sz="2000"/>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12-2-1.】P165</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3" name="テキスト プレースホルダー 2">
            <a:extLst>
              <a:ext uri="{FF2B5EF4-FFF2-40B4-BE49-F238E27FC236}">
                <a16:creationId xmlns:a16="http://schemas.microsoft.com/office/drawing/2014/main" id="{161D7453-3334-5B34-AEA8-783C87A290A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リスク基準の確立</a:t>
            </a:r>
            <a:endParaRPr lang="en-US" altLang="ja-JP" sz="40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8" name="テキスト ボックス 7">
            <a:extLst>
              <a:ext uri="{FF2B5EF4-FFF2-40B4-BE49-F238E27FC236}">
                <a16:creationId xmlns:a16="http://schemas.microsoft.com/office/drawing/2014/main" id="{078F35D0-8837-A9C5-5F0F-79DC26629BDE}"/>
              </a:ext>
            </a:extLst>
          </p:cNvPr>
          <p:cNvSpPr txBox="1"/>
          <p:nvPr/>
        </p:nvSpPr>
        <p:spPr>
          <a:xfrm>
            <a:off x="1643605" y="2036000"/>
            <a:ext cx="15456498" cy="646331"/>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必要なリスク基準</a:t>
            </a:r>
            <a:endParaRPr lang="en-US" altLang="ja-JP" sz="3600" b="0" i="0" u="sng">
              <a:effectLst/>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3FD79A44-C53E-9BAB-6B76-D0F3248ADD6C}"/>
              </a:ext>
            </a:extLst>
          </p:cNvPr>
          <p:cNvPicPr>
            <a:picLocks noChangeAspect="1"/>
          </p:cNvPicPr>
          <p:nvPr/>
        </p:nvPicPr>
        <p:blipFill>
          <a:blip r:embed="rId3"/>
          <a:stretch>
            <a:fillRect/>
          </a:stretch>
        </p:blipFill>
        <p:spPr>
          <a:xfrm>
            <a:off x="6096179" y="1528097"/>
            <a:ext cx="10879058" cy="7511731"/>
          </a:xfrm>
          <a:prstGeom prst="rect">
            <a:avLst/>
          </a:prstGeom>
        </p:spPr>
      </p:pic>
    </p:spTree>
    <p:extLst>
      <p:ext uri="{BB962C8B-B14F-4D97-AF65-F5344CB8AC3E}">
        <p14:creationId xmlns:p14="http://schemas.microsoft.com/office/powerpoint/2010/main" val="9608890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139</a:t>
            </a:fld>
            <a:endParaRPr kumimoji="1" lang="ja-JP" altLang="en-US" sz="2000"/>
          </a:p>
        </p:txBody>
      </p:sp>
      <p:sp>
        <p:nvSpPr>
          <p:cNvPr id="2" name="テキスト ボックス 1">
            <a:extLst>
              <a:ext uri="{FF2B5EF4-FFF2-40B4-BE49-F238E27FC236}">
                <a16:creationId xmlns:a16="http://schemas.microsoft.com/office/drawing/2014/main" id="{6464677D-DA6C-0890-1638-0BFA48858814}"/>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6" name="テキスト プレースホルダー 2">
            <a:extLst>
              <a:ext uri="{FF2B5EF4-FFF2-40B4-BE49-F238E27FC236}">
                <a16:creationId xmlns:a16="http://schemas.microsoft.com/office/drawing/2014/main" id="{E5011B6F-5C36-9F6E-76BC-64821923C67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575A024-5919-37CF-1EF6-3BD1C85ACD42}"/>
              </a:ext>
            </a:extLst>
          </p:cNvPr>
          <p:cNvSpPr txBox="1"/>
          <p:nvPr/>
        </p:nvSpPr>
        <p:spPr>
          <a:xfrm>
            <a:off x="1643605" y="2036000"/>
            <a:ext cx="15456498" cy="5078313"/>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アプローチ手法と特徴</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資産ベースのアプローチ</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事象ベースのアプローチ</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リスク所有者の特定</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0508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740307"/>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定義</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DX</a:t>
            </a:r>
            <a:r>
              <a:rPr lang="ja-JP" altLang="en-US" sz="3600">
                <a:latin typeface="メイリオ" panose="020B0604030504040204" pitchFamily="50" charset="-128"/>
                <a:ea typeface="メイリオ" panose="020B0604030504040204" pitchFamily="50" charset="-128"/>
              </a:rPr>
              <a:t>とは、企業がビジネス環境の激しい変化に対応し、データとデジ</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タル技術を活用して、顧客や社会のニーズを基に、製品やサービス、ビ</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ジネスモデルを変革するとともに、業務そのものや、組織、プロセス、</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企業文化・風土を変革し、競争上の優位性を確立すること。」</a:t>
            </a:r>
            <a:br>
              <a:rPr lang="en-US" altLang="ja-JP" sz="3600">
                <a:latin typeface="メイリオ" panose="020B0604030504040204" pitchFamily="50" charset="-128"/>
                <a:ea typeface="メイリオ" panose="020B0604030504040204" pitchFamily="50" charset="-128"/>
              </a:rPr>
            </a:br>
            <a:r>
              <a:rPr lang="ja-JP" altLang="en-US">
                <a:latin typeface="メイリオ" panose="020B0604030504040204" pitchFamily="50" charset="-128"/>
                <a:ea typeface="メイリオ" panose="020B0604030504040204" pitchFamily="50" charset="-128"/>
              </a:rPr>
              <a:t>　　経済産業省</a:t>
            </a:r>
            <a:r>
              <a:rPr lang="en-US" altLang="ja-JP">
                <a:latin typeface="メイリオ" panose="020B0604030504040204" pitchFamily="50" charset="-128"/>
                <a:ea typeface="メイリオ" panose="020B0604030504040204" pitchFamily="50" charset="-128"/>
              </a:rPr>
              <a:t>. “</a:t>
            </a:r>
            <a:r>
              <a:rPr lang="ja-JP" altLang="en-US">
                <a:latin typeface="メイリオ" panose="020B0604030504040204" pitchFamily="50" charset="-128"/>
                <a:ea typeface="メイリオ" panose="020B0604030504040204" pitchFamily="50" charset="-128"/>
              </a:rPr>
              <a:t>デジタルガバナンス・コード</a:t>
            </a:r>
            <a:r>
              <a:rPr lang="en-US" altLang="ja-JP">
                <a:latin typeface="メイリオ" panose="020B0604030504040204" pitchFamily="50" charset="-128"/>
                <a:ea typeface="メイリオ" panose="020B0604030504040204" pitchFamily="50" charset="-128"/>
              </a:rPr>
              <a:t>2.0” </a:t>
            </a:r>
            <a:r>
              <a:rPr lang="en-US" altLang="ja-JP">
                <a:solidFill>
                  <a:schemeClr val="tx1"/>
                </a:solidFill>
                <a:latin typeface="メイリオ" panose="020B0604030504040204" pitchFamily="50" charset="-128"/>
                <a:ea typeface="メイリオ" panose="020B0604030504040204" pitchFamily="50" charset="-128"/>
                <a:hlinkClick r:id="rId3"/>
              </a:rPr>
              <a:t>https://www.meti.go.jp/policy/it_policy/investment/dgc/dgc2.pdf</a:t>
            </a:r>
            <a:r>
              <a:rPr lang="ja-JP" altLang="en-US">
                <a:latin typeface="メイリオ" panose="020B0604030504040204" pitchFamily="50" charset="-128"/>
                <a:ea typeface="メイリオ" panose="020B0604030504040204" pitchFamily="50" charset="-128"/>
              </a:rPr>
              <a:t> </a:t>
            </a:r>
            <a:r>
              <a:rPr lang="en-US" altLang="ja-JP">
                <a:solidFill>
                  <a:schemeClr val="tx1"/>
                </a:solidFill>
                <a:latin typeface="メイリオ" panose="020B0604030504040204" pitchFamily="50" charset="-128"/>
                <a:ea typeface="メイリオ" panose="020B0604030504040204" pitchFamily="50" charset="-128"/>
              </a:rPr>
              <a:t>, (2023-07-06</a:t>
            </a:r>
            <a:r>
              <a:rPr lang="en-US" altLang="ja-JP">
                <a:latin typeface="メイリオ" panose="020B0604030504040204" pitchFamily="50" charset="-128"/>
                <a:ea typeface="メイリオ" panose="020B0604030504040204" pitchFamily="50" charset="-128"/>
              </a:rPr>
              <a:t>)</a:t>
            </a:r>
            <a:endParaRPr lang="en-US" altLang="ja-JP">
              <a:solidFill>
                <a:schemeClr val="tx1"/>
              </a:solidFill>
              <a:latin typeface="メイリオ" panose="020B0604030504040204" pitchFamily="50" charset="-128"/>
              <a:ea typeface="メイリオ" panose="020B0604030504040204" pitchFamily="50" charset="-128"/>
            </a:endParaRPr>
          </a:p>
          <a:p>
            <a:pPr marL="285743" indent="-285743">
              <a:buFont typeface="Arial" panose="020B0604020202020204" pitchFamily="34" charset="0"/>
              <a:buChar char="•"/>
            </a:pPr>
            <a:endParaRPr kumimoji="1" lang="en-US" altLang="ja-JP">
              <a:latin typeface="メイリオ" panose="020B0604030504040204" pitchFamily="50" charset="-128"/>
              <a:ea typeface="メイリオ" panose="020B0604030504040204" pitchFamily="50" charset="-128"/>
            </a:endParaRPr>
          </a:p>
          <a:p>
            <a:pPr algn="l"/>
            <a:r>
              <a:rPr kumimoji="1" lang="ja-JP" altLang="en-US" sz="3600" u="sng">
                <a:latin typeface="メイリオ" panose="020B0604030504040204" pitchFamily="50" charset="-128"/>
                <a:ea typeface="メイリオ" panose="020B0604030504040204" pitchFamily="50" charset="-128"/>
              </a:rPr>
              <a:t>概要</a:t>
            </a:r>
            <a:endParaRPr lang="ja-JP" altLang="en-US" sz="3600" i="0" u="sng">
              <a:effectLst/>
              <a:latin typeface="Söhne"/>
            </a:endParaRPr>
          </a:p>
          <a:p>
            <a:pPr marL="571500" indent="-571500" algn="l">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DX</a:t>
            </a:r>
            <a:r>
              <a:rPr lang="ja-JP" altLang="en-US" sz="3600" b="0" i="0">
                <a:effectLst/>
                <a:latin typeface="メイリオ" panose="020B0604030504040204" pitchFamily="50" charset="-128"/>
                <a:ea typeface="メイリオ" panose="020B0604030504040204" pitchFamily="50" charset="-128"/>
              </a:rPr>
              <a:t>は、データやデジタル技術を使って新たな価値を生み出すこと。</a:t>
            </a:r>
            <a:endParaRPr lang="en-US" altLang="ja-JP" sz="3600" b="0" i="0">
              <a:effectLst/>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DX</a:t>
            </a:r>
            <a:r>
              <a:rPr lang="ja-JP" altLang="en-US" sz="3600" b="0" i="0">
                <a:effectLst/>
                <a:latin typeface="メイリオ" panose="020B0604030504040204" pitchFamily="50" charset="-128"/>
                <a:ea typeface="メイリオ" panose="020B0604030504040204" pitchFamily="50" charset="-128"/>
              </a:rPr>
              <a:t>には、ビジネスモデルや企業文化の変革が必要。</a:t>
            </a:r>
          </a:p>
          <a:p>
            <a:pPr marL="571500" indent="-571500" algn="l">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DX</a:t>
            </a:r>
            <a:r>
              <a:rPr lang="ja-JP" altLang="en-US" sz="3600" b="0" i="0">
                <a:effectLst/>
                <a:latin typeface="メイリオ" panose="020B0604030504040204" pitchFamily="50" charset="-128"/>
                <a:ea typeface="メイリオ" panose="020B0604030504040204" pitchFamily="50" charset="-128"/>
              </a:rPr>
              <a:t>戦略では、経営ビジョンを描き、関係者を巻き込んで課題を解決する。</a:t>
            </a:r>
          </a:p>
          <a:p>
            <a:pPr marL="571500" indent="-571500" algn="l">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DX</a:t>
            </a:r>
            <a:r>
              <a:rPr lang="ja-JP" altLang="en-US" sz="3600" b="0" i="0">
                <a:effectLst/>
                <a:latin typeface="メイリオ" panose="020B0604030504040204" pitchFamily="50" charset="-128"/>
                <a:ea typeface="メイリオ" panose="020B0604030504040204" pitchFamily="50" charset="-128"/>
              </a:rPr>
              <a:t>は「知識」、「人材」、「</a:t>
            </a:r>
            <a:r>
              <a:rPr lang="ja-JP" altLang="en-US" sz="3600" b="1" i="0">
                <a:solidFill>
                  <a:srgbClr val="FF0000"/>
                </a:solidFill>
                <a:effectLst/>
                <a:latin typeface="メイリオ" panose="020B0604030504040204" pitchFamily="50" charset="-128"/>
                <a:ea typeface="メイリオ" panose="020B0604030504040204" pitchFamily="50" charset="-128"/>
              </a:rPr>
              <a:t>セキュリティ</a:t>
            </a:r>
            <a:r>
              <a:rPr lang="ja-JP" altLang="en-US" sz="3600" i="0">
                <a:effectLst/>
                <a:latin typeface="メイリオ" panose="020B0604030504040204" pitchFamily="50" charset="-128"/>
                <a:ea typeface="メイリオ" panose="020B0604030504040204" pitchFamily="50" charset="-128"/>
              </a:rPr>
              <a:t>」</a:t>
            </a:r>
            <a:r>
              <a:rPr lang="ja-JP" altLang="en-US" sz="3600" b="0" i="0">
                <a:effectLst/>
                <a:latin typeface="メイリオ" panose="020B0604030504040204" pitchFamily="50" charset="-128"/>
                <a:ea typeface="メイリオ" panose="020B0604030504040204" pitchFamily="50" charset="-128"/>
              </a:rPr>
              <a:t>が重要な要素。</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デジタルトランスフォーメーション</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とは</a:t>
            </a:r>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6465"/>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a:t>
            </a:r>
          </a:p>
          <a:p>
            <a:pPr algn="ctr"/>
            <a:r>
              <a:rPr lang="en-US" altLang="ja-JP" sz="2400" b="1">
                <a:latin typeface="メイリオ" panose="020B0604030504040204" pitchFamily="50" charset="-128"/>
                <a:ea typeface="メイリオ" panose="020B0604030504040204" pitchFamily="50" charset="-128"/>
              </a:rPr>
              <a:t>P7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a:t>
            </a:r>
          </a:p>
        </p:txBody>
      </p:sp>
      <p:sp>
        <p:nvSpPr>
          <p:cNvPr id="6" name="object 40">
            <a:extLst>
              <a:ext uri="{FF2B5EF4-FFF2-40B4-BE49-F238E27FC236}">
                <a16:creationId xmlns:a16="http://schemas.microsoft.com/office/drawing/2014/main" id="{25B7E982-9CD1-BFD7-D6CD-C216158E7FD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606741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140</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6" name="テキスト プレースホルダー 2">
            <a:extLst>
              <a:ext uri="{FF2B5EF4-FFF2-40B4-BE49-F238E27FC236}">
                <a16:creationId xmlns:a16="http://schemas.microsoft.com/office/drawing/2014/main" id="{E5011B6F-5C36-9F6E-76BC-64821923C67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575A024-5919-37CF-1EF6-3BD1C85ACD42}"/>
              </a:ext>
            </a:extLst>
          </p:cNvPr>
          <p:cNvSpPr txBox="1"/>
          <p:nvPr/>
        </p:nvSpPr>
        <p:spPr>
          <a:xfrm>
            <a:off x="1643605" y="2036000"/>
            <a:ext cx="15456498" cy="3416320"/>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アプローチ手法</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1EBBBCB9-F632-016D-2269-9D7AE20BC527}"/>
              </a:ext>
            </a:extLst>
          </p:cNvPr>
          <p:cNvPicPr>
            <a:picLocks noChangeAspect="1"/>
          </p:cNvPicPr>
          <p:nvPr/>
        </p:nvPicPr>
        <p:blipFill>
          <a:blip r:embed="rId3"/>
          <a:stretch>
            <a:fillRect/>
          </a:stretch>
        </p:blipFill>
        <p:spPr>
          <a:xfrm>
            <a:off x="1817331" y="3115028"/>
            <a:ext cx="14459953" cy="3675943"/>
          </a:xfrm>
          <a:prstGeom prst="rect">
            <a:avLst/>
          </a:prstGeom>
        </p:spPr>
      </p:pic>
      <p:sp>
        <p:nvSpPr>
          <p:cNvPr id="2" name="テキスト ボックス 1">
            <a:extLst>
              <a:ext uri="{FF2B5EF4-FFF2-40B4-BE49-F238E27FC236}">
                <a16:creationId xmlns:a16="http://schemas.microsoft.com/office/drawing/2014/main" id="{DAB57ED3-4FA6-C416-CC12-B4D945B94A1F}"/>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17517896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141</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6" name="テキスト プレースホルダー 2">
            <a:extLst>
              <a:ext uri="{FF2B5EF4-FFF2-40B4-BE49-F238E27FC236}">
                <a16:creationId xmlns:a16="http://schemas.microsoft.com/office/drawing/2014/main" id="{E5011B6F-5C36-9F6E-76BC-64821923C67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575A024-5919-37CF-1EF6-3BD1C85ACD42}"/>
              </a:ext>
            </a:extLst>
          </p:cNvPr>
          <p:cNvSpPr txBox="1"/>
          <p:nvPr/>
        </p:nvSpPr>
        <p:spPr>
          <a:xfrm>
            <a:off x="1643605" y="2036000"/>
            <a:ext cx="15456498" cy="2862322"/>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情報資産の洗い出し（例）</a:t>
            </a:r>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D2DC98D2-9FA7-5AC0-5545-2FA536F3B10F}"/>
              </a:ext>
            </a:extLst>
          </p:cNvPr>
          <p:cNvPicPr>
            <a:picLocks noChangeAspect="1"/>
          </p:cNvPicPr>
          <p:nvPr/>
        </p:nvPicPr>
        <p:blipFill>
          <a:blip r:embed="rId3"/>
          <a:stretch>
            <a:fillRect/>
          </a:stretch>
        </p:blipFill>
        <p:spPr>
          <a:xfrm>
            <a:off x="1831017" y="2635607"/>
            <a:ext cx="14581045" cy="6573292"/>
          </a:xfrm>
          <a:prstGeom prst="rect">
            <a:avLst/>
          </a:prstGeom>
        </p:spPr>
      </p:pic>
      <p:sp>
        <p:nvSpPr>
          <p:cNvPr id="2" name="テキスト ボックス 1">
            <a:extLst>
              <a:ext uri="{FF2B5EF4-FFF2-40B4-BE49-F238E27FC236}">
                <a16:creationId xmlns:a16="http://schemas.microsoft.com/office/drawing/2014/main" id="{5EF5312F-EDA6-7149-DF14-14344D160D46}"/>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37318642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142</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6" name="テキスト プレースホルダー 2">
            <a:extLst>
              <a:ext uri="{FF2B5EF4-FFF2-40B4-BE49-F238E27FC236}">
                <a16:creationId xmlns:a16="http://schemas.microsoft.com/office/drawing/2014/main" id="{E5011B6F-5C36-9F6E-76BC-64821923C67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DE9A7297-7508-9766-8240-7AA13081543E}"/>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機密性・完全性・可用性が損なわれた場合の影響度を評価</a:t>
            </a:r>
            <a:endParaRPr lang="en-US" altLang="ja-JP" sz="3600" u="sng">
              <a:latin typeface="メイリオ" panose="020B0604030504040204" pitchFamily="50" charset="-128"/>
              <a:ea typeface="メイリオ" panose="020B0604030504040204" pitchFamily="50" charset="-128"/>
            </a:endParaRPr>
          </a:p>
        </p:txBody>
      </p:sp>
      <p:graphicFrame>
        <p:nvGraphicFramePr>
          <p:cNvPr id="10" name="表 8">
            <a:extLst>
              <a:ext uri="{FF2B5EF4-FFF2-40B4-BE49-F238E27FC236}">
                <a16:creationId xmlns:a16="http://schemas.microsoft.com/office/drawing/2014/main" id="{13919E01-0461-9D0E-A0B3-5FA4E08DB9B7}"/>
              </a:ext>
            </a:extLst>
          </p:cNvPr>
          <p:cNvGraphicFramePr>
            <a:graphicFrameLocks noGrp="1"/>
          </p:cNvGraphicFramePr>
          <p:nvPr/>
        </p:nvGraphicFramePr>
        <p:xfrm>
          <a:off x="933942" y="2591994"/>
          <a:ext cx="16335487" cy="6096000"/>
        </p:xfrm>
        <a:graphic>
          <a:graphicData uri="http://schemas.openxmlformats.org/drawingml/2006/table">
            <a:tbl>
              <a:tblPr firstRow="1" bandRow="1">
                <a:tableStyleId>{5C22544A-7EE6-4342-B048-85BDC9FD1C3A}</a:tableStyleId>
              </a:tblPr>
              <a:tblGrid>
                <a:gridCol w="674020">
                  <a:extLst>
                    <a:ext uri="{9D8B030D-6E8A-4147-A177-3AD203B41FA5}">
                      <a16:colId xmlns:a16="http://schemas.microsoft.com/office/drawing/2014/main" val="1694370234"/>
                    </a:ext>
                  </a:extLst>
                </a:gridCol>
                <a:gridCol w="705637">
                  <a:extLst>
                    <a:ext uri="{9D8B030D-6E8A-4147-A177-3AD203B41FA5}">
                      <a16:colId xmlns:a16="http://schemas.microsoft.com/office/drawing/2014/main" val="1938484492"/>
                    </a:ext>
                  </a:extLst>
                </a:gridCol>
                <a:gridCol w="7687774">
                  <a:extLst>
                    <a:ext uri="{9D8B030D-6E8A-4147-A177-3AD203B41FA5}">
                      <a16:colId xmlns:a16="http://schemas.microsoft.com/office/drawing/2014/main" val="3912263400"/>
                    </a:ext>
                  </a:extLst>
                </a:gridCol>
                <a:gridCol w="7268056">
                  <a:extLst>
                    <a:ext uri="{9D8B030D-6E8A-4147-A177-3AD203B41FA5}">
                      <a16:colId xmlns:a16="http://schemas.microsoft.com/office/drawing/2014/main" val="25188806"/>
                    </a:ext>
                  </a:extLst>
                </a:gridCol>
              </a:tblGrid>
              <a:tr h="250411">
                <a:tc gridSpan="2">
                  <a:txBody>
                    <a:bodyPr/>
                    <a:lstStyle/>
                    <a:p>
                      <a:pPr algn="ctr"/>
                      <a:r>
                        <a:rPr kumimoji="1" lang="ja-JP" altLang="en-US">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tc>
                <a:tc>
                  <a:txBody>
                    <a:bodyPr/>
                    <a:lstStyle/>
                    <a:p>
                      <a:pPr algn="ctr"/>
                      <a:r>
                        <a:rPr kumimoji="1" lang="ja-JP" altLang="en-US">
                          <a:latin typeface="メイリオ" panose="020B0604030504040204" pitchFamily="50" charset="-128"/>
                          <a:ea typeface="メイリオ" panose="020B0604030504040204" pitchFamily="50" charset="-128"/>
                        </a:rPr>
                        <a:t>評価基準</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該当する情報の例</a:t>
                      </a:r>
                    </a:p>
                  </a:txBody>
                  <a:tcPr anchor="ctr"/>
                </a:tc>
                <a:extLst>
                  <a:ext uri="{0D108BD9-81ED-4DB2-BD59-A6C34878D82A}">
                    <a16:rowId xmlns:a16="http://schemas.microsoft.com/office/drawing/2014/main" val="3639836926"/>
                  </a:ext>
                </a:extLst>
              </a:tr>
              <a:tr h="1280160">
                <a:tc rowSpan="5">
                  <a:txBody>
                    <a:bodyPr/>
                    <a:lstStyle/>
                    <a:p>
                      <a:pPr algn="ctr"/>
                      <a:r>
                        <a:rPr kumimoji="1" lang="ja-JP" altLang="en-US">
                          <a:latin typeface="メイリオ" panose="020B0604030504040204" pitchFamily="50" charset="-128"/>
                          <a:ea typeface="メイリオ" panose="020B0604030504040204" pitchFamily="50" charset="-128"/>
                        </a:rPr>
                        <a:t>機</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密</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性</a:t>
                      </a:r>
                    </a:p>
                  </a:txBody>
                  <a:tcPr anchor="ctr"/>
                </a:tc>
                <a:tc rowSpan="3">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法律で安全管理（漏えい、滅失又はき損防止）が義務付けられている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個人情報（個人情報保護法で定義）</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特定個人情報（マイナンバーを含む個人情報）</a:t>
                      </a:r>
                    </a:p>
                  </a:txBody>
                  <a:tcPr anchor="ctr"/>
                </a:tc>
                <a:extLst>
                  <a:ext uri="{0D108BD9-81ED-4DB2-BD59-A6C34878D82A}">
                    <a16:rowId xmlns:a16="http://schemas.microsoft.com/office/drawing/2014/main" val="2684911528"/>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守秘義務の対象や限定提供データとして指定されている</a:t>
                      </a: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漏えいすると取引先や顧客に大きな影響がある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取引先から秘密として提供された情報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取引先の製品・サービスに関わる非公開情報</a:t>
                      </a:r>
                    </a:p>
                  </a:txBody>
                  <a:tcPr anchor="ctr"/>
                </a:tc>
                <a:extLst>
                  <a:ext uri="{0D108BD9-81ED-4DB2-BD59-A6C34878D82A}">
                    <a16:rowId xmlns:a16="http://schemas.microsoft.com/office/drawing/2014/main" val="12516753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自社の営業秘密として管理すべき（不正競争防止法による保護を受けるため）</a:t>
                      </a: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漏えいすると自社に深刻な影響がある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自社の独自技術・ノウハウ</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取引先リスト</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特許出願前の発明情報</a:t>
                      </a:r>
                    </a:p>
                  </a:txBody>
                  <a:tcPr anchor="ctr"/>
                </a:tc>
                <a:extLst>
                  <a:ext uri="{0D108BD9-81ED-4DB2-BD59-A6C34878D82A}">
                    <a16:rowId xmlns:a16="http://schemas.microsoft.com/office/drawing/2014/main" val="563521057"/>
                  </a:ext>
                </a:extLst>
              </a:tr>
              <a:tr h="88392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漏えいすると事業に大きな影響がある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見積書、仕入価格など顧客（取引先）との商取引に関する情報</a:t>
                      </a:r>
                    </a:p>
                  </a:txBody>
                  <a:tcPr anchor="ctr"/>
                </a:tc>
                <a:extLst>
                  <a:ext uri="{0D108BD9-81ED-4DB2-BD59-A6C34878D82A}">
                    <a16:rowId xmlns:a16="http://schemas.microsoft.com/office/drawing/2014/main" val="180607874"/>
                  </a:ext>
                </a:extLst>
              </a:tr>
              <a:tr h="88392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漏えいしても事業にほとんど影響はない</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自社製品カタログ</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ホームページ掲載情報</a:t>
                      </a:r>
                    </a:p>
                  </a:txBody>
                  <a:tcPr anchor="ctr"/>
                </a:tc>
                <a:extLst>
                  <a:ext uri="{0D108BD9-81ED-4DB2-BD59-A6C34878D82A}">
                    <a16:rowId xmlns:a16="http://schemas.microsoft.com/office/drawing/2014/main" val="1070949667"/>
                  </a:ext>
                </a:extLst>
              </a:tr>
            </a:tbl>
          </a:graphicData>
        </a:graphic>
      </p:graphicFrame>
      <p:sp>
        <p:nvSpPr>
          <p:cNvPr id="2" name="テキスト ボックス 1">
            <a:extLst>
              <a:ext uri="{FF2B5EF4-FFF2-40B4-BE49-F238E27FC236}">
                <a16:creationId xmlns:a16="http://schemas.microsoft.com/office/drawing/2014/main" id="{AE8B6D78-7F12-FD8A-768E-2828CB1EA2D9}"/>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31479009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143</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6" name="テキスト プレースホルダー 2">
            <a:extLst>
              <a:ext uri="{FF2B5EF4-FFF2-40B4-BE49-F238E27FC236}">
                <a16:creationId xmlns:a16="http://schemas.microsoft.com/office/drawing/2014/main" id="{E5011B6F-5C36-9F6E-76BC-64821923C67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DE9A7297-7508-9766-8240-7AA13081543E}"/>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機密性・完全性・可用性が損なわれた場合の影響度を評価</a:t>
            </a:r>
            <a:endParaRPr lang="en-US" altLang="ja-JP" sz="3600" u="sng">
              <a:latin typeface="メイリオ" panose="020B0604030504040204" pitchFamily="50" charset="-128"/>
              <a:ea typeface="メイリオ" panose="020B0604030504040204" pitchFamily="50" charset="-128"/>
            </a:endParaRPr>
          </a:p>
        </p:txBody>
      </p:sp>
      <p:graphicFrame>
        <p:nvGraphicFramePr>
          <p:cNvPr id="7" name="表 8">
            <a:extLst>
              <a:ext uri="{FF2B5EF4-FFF2-40B4-BE49-F238E27FC236}">
                <a16:creationId xmlns:a16="http://schemas.microsoft.com/office/drawing/2014/main" id="{F3D2C69D-25AA-0591-6E7A-32FF7A3FBB0E}"/>
              </a:ext>
            </a:extLst>
          </p:cNvPr>
          <p:cNvGraphicFramePr>
            <a:graphicFrameLocks noGrp="1"/>
          </p:cNvGraphicFramePr>
          <p:nvPr/>
        </p:nvGraphicFramePr>
        <p:xfrm>
          <a:off x="933942" y="2591994"/>
          <a:ext cx="16335487" cy="5608320"/>
        </p:xfrm>
        <a:graphic>
          <a:graphicData uri="http://schemas.openxmlformats.org/drawingml/2006/table">
            <a:tbl>
              <a:tblPr firstRow="1" bandRow="1">
                <a:tableStyleId>{5C22544A-7EE6-4342-B048-85BDC9FD1C3A}</a:tableStyleId>
              </a:tblPr>
              <a:tblGrid>
                <a:gridCol w="674020">
                  <a:extLst>
                    <a:ext uri="{9D8B030D-6E8A-4147-A177-3AD203B41FA5}">
                      <a16:colId xmlns:a16="http://schemas.microsoft.com/office/drawing/2014/main" val="1694370234"/>
                    </a:ext>
                  </a:extLst>
                </a:gridCol>
                <a:gridCol w="705637">
                  <a:extLst>
                    <a:ext uri="{9D8B030D-6E8A-4147-A177-3AD203B41FA5}">
                      <a16:colId xmlns:a16="http://schemas.microsoft.com/office/drawing/2014/main" val="1938484492"/>
                    </a:ext>
                  </a:extLst>
                </a:gridCol>
                <a:gridCol w="7687774">
                  <a:extLst>
                    <a:ext uri="{9D8B030D-6E8A-4147-A177-3AD203B41FA5}">
                      <a16:colId xmlns:a16="http://schemas.microsoft.com/office/drawing/2014/main" val="3912263400"/>
                    </a:ext>
                  </a:extLst>
                </a:gridCol>
                <a:gridCol w="7268056">
                  <a:extLst>
                    <a:ext uri="{9D8B030D-6E8A-4147-A177-3AD203B41FA5}">
                      <a16:colId xmlns:a16="http://schemas.microsoft.com/office/drawing/2014/main" val="25188806"/>
                    </a:ext>
                  </a:extLst>
                </a:gridCol>
              </a:tblGrid>
              <a:tr h="370840">
                <a:tc gridSpan="2">
                  <a:txBody>
                    <a:bodyPr/>
                    <a:lstStyle/>
                    <a:p>
                      <a:pPr algn="ctr"/>
                      <a:r>
                        <a:rPr kumimoji="1" lang="ja-JP" altLang="en-US">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tc>
                <a:tc>
                  <a:txBody>
                    <a:bodyPr/>
                    <a:lstStyle/>
                    <a:p>
                      <a:pPr algn="ctr"/>
                      <a:r>
                        <a:rPr kumimoji="1" lang="ja-JP" altLang="en-US">
                          <a:latin typeface="メイリオ" panose="020B0604030504040204" pitchFamily="50" charset="-128"/>
                          <a:ea typeface="メイリオ" panose="020B0604030504040204" pitchFamily="50" charset="-128"/>
                        </a:rPr>
                        <a:t>評価基準</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該当する情報の例</a:t>
                      </a:r>
                    </a:p>
                  </a:txBody>
                  <a:tcPr anchor="ctr"/>
                </a:tc>
                <a:extLst>
                  <a:ext uri="{0D108BD9-81ED-4DB2-BD59-A6C34878D82A}">
                    <a16:rowId xmlns:a16="http://schemas.microsoft.com/office/drawing/2014/main" val="3639836926"/>
                  </a:ext>
                </a:extLst>
              </a:tr>
              <a:tr h="1280160">
                <a:tc rowSpan="4">
                  <a:txBody>
                    <a:bodyPr/>
                    <a:lstStyle/>
                    <a:p>
                      <a:pPr algn="ctr"/>
                      <a:r>
                        <a:rPr kumimoji="1" lang="ja-JP" altLang="en-US">
                          <a:latin typeface="メイリオ" panose="020B0604030504040204" pitchFamily="50" charset="-128"/>
                          <a:ea typeface="メイリオ" panose="020B0604030504040204" pitchFamily="50" charset="-128"/>
                        </a:rPr>
                        <a:t>完全性</a:t>
                      </a:r>
                      <a:endParaRPr kumimoji="1" lang="en-US" altLang="ja-JP">
                        <a:latin typeface="メイリオ" panose="020B0604030504040204" pitchFamily="50" charset="-128"/>
                        <a:ea typeface="メイリオ" panose="020B0604030504040204" pitchFamily="50" charset="-128"/>
                      </a:endParaRPr>
                    </a:p>
                  </a:txBody>
                  <a:tcPr anchor="ctr"/>
                </a:tc>
                <a:tc rowSpan="2">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法律で安全管理（漏えい、滅失又はき損防止）が義務付けられている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個人情報（個人情報保護法で定義）</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特定個人情報（マイナンバーを含む個人情報）</a:t>
                      </a:r>
                    </a:p>
                  </a:txBody>
                  <a:tcPr anchor="ctr"/>
                </a:tc>
                <a:extLst>
                  <a:ext uri="{0D108BD9-81ED-4DB2-BD59-A6C34878D82A}">
                    <a16:rowId xmlns:a16="http://schemas.microsoft.com/office/drawing/2014/main" val="2684911528"/>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改ざんされると自社に深刻な影響または取引先や顧客に大きな影響がある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取引先から処理を委託された会計情報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取引先の口座情報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顧客から製造を委託された設計図</a:t>
                      </a:r>
                    </a:p>
                  </a:txBody>
                  <a:tcPr anchor="ctr"/>
                </a:tc>
                <a:extLst>
                  <a:ext uri="{0D108BD9-81ED-4DB2-BD59-A6C34878D82A}">
                    <a16:rowId xmlns:a16="http://schemas.microsoft.com/office/drawing/2014/main" val="12516753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改ざんされると事業に大きな影響がある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自社の会計情報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受発注・決済・契約情報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ホームページ掲載情報</a:t>
                      </a:r>
                    </a:p>
                  </a:txBody>
                  <a:tcPr anchor="ctr"/>
                </a:tc>
                <a:extLst>
                  <a:ext uri="{0D108BD9-81ED-4DB2-BD59-A6C34878D82A}">
                    <a16:rowId xmlns:a16="http://schemas.microsoft.com/office/drawing/2014/main" val="5635210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改ざんされても事業にほとんど影響はない</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廃版製品カタログデータ</a:t>
                      </a:r>
                    </a:p>
                  </a:txBody>
                  <a:tcPr anchor="ctr"/>
                </a:tc>
                <a:extLst>
                  <a:ext uri="{0D108BD9-81ED-4DB2-BD59-A6C34878D82A}">
                    <a16:rowId xmlns:a16="http://schemas.microsoft.com/office/drawing/2014/main" val="180607874"/>
                  </a:ext>
                </a:extLst>
              </a:tr>
            </a:tbl>
          </a:graphicData>
        </a:graphic>
      </p:graphicFrame>
      <p:sp>
        <p:nvSpPr>
          <p:cNvPr id="2" name="テキスト ボックス 1">
            <a:extLst>
              <a:ext uri="{FF2B5EF4-FFF2-40B4-BE49-F238E27FC236}">
                <a16:creationId xmlns:a16="http://schemas.microsoft.com/office/drawing/2014/main" id="{D6654194-8E35-C570-4A81-197D04F5E278}"/>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3260141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144</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6" name="テキスト プレースホルダー 2">
            <a:extLst>
              <a:ext uri="{FF2B5EF4-FFF2-40B4-BE49-F238E27FC236}">
                <a16:creationId xmlns:a16="http://schemas.microsoft.com/office/drawing/2014/main" id="{E5011B6F-5C36-9F6E-76BC-64821923C67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DE9A7297-7508-9766-8240-7AA13081543E}"/>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機密性・完全性・可用性が損なわれた場合の影響度を評価</a:t>
            </a:r>
            <a:endParaRPr lang="en-US" altLang="ja-JP" sz="3600" u="sng">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474951EF-C8BC-76EF-9B16-70145E99C721}"/>
              </a:ext>
            </a:extLst>
          </p:cNvPr>
          <p:cNvGraphicFramePr>
            <a:graphicFrameLocks noGrp="1"/>
          </p:cNvGraphicFramePr>
          <p:nvPr/>
        </p:nvGraphicFramePr>
        <p:xfrm>
          <a:off x="1027412" y="3012063"/>
          <a:ext cx="16335487" cy="4328160"/>
        </p:xfrm>
        <a:graphic>
          <a:graphicData uri="http://schemas.openxmlformats.org/drawingml/2006/table">
            <a:tbl>
              <a:tblPr firstRow="1" bandRow="1">
                <a:tableStyleId>{5C22544A-7EE6-4342-B048-85BDC9FD1C3A}</a:tableStyleId>
              </a:tblPr>
              <a:tblGrid>
                <a:gridCol w="674020">
                  <a:extLst>
                    <a:ext uri="{9D8B030D-6E8A-4147-A177-3AD203B41FA5}">
                      <a16:colId xmlns:a16="http://schemas.microsoft.com/office/drawing/2014/main" val="1694370234"/>
                    </a:ext>
                  </a:extLst>
                </a:gridCol>
                <a:gridCol w="705637">
                  <a:extLst>
                    <a:ext uri="{9D8B030D-6E8A-4147-A177-3AD203B41FA5}">
                      <a16:colId xmlns:a16="http://schemas.microsoft.com/office/drawing/2014/main" val="1938484492"/>
                    </a:ext>
                  </a:extLst>
                </a:gridCol>
                <a:gridCol w="7687774">
                  <a:extLst>
                    <a:ext uri="{9D8B030D-6E8A-4147-A177-3AD203B41FA5}">
                      <a16:colId xmlns:a16="http://schemas.microsoft.com/office/drawing/2014/main" val="3912263400"/>
                    </a:ext>
                  </a:extLst>
                </a:gridCol>
                <a:gridCol w="7268056">
                  <a:extLst>
                    <a:ext uri="{9D8B030D-6E8A-4147-A177-3AD203B41FA5}">
                      <a16:colId xmlns:a16="http://schemas.microsoft.com/office/drawing/2014/main" val="25188806"/>
                    </a:ext>
                  </a:extLst>
                </a:gridCol>
              </a:tblGrid>
              <a:tr h="370840">
                <a:tc gridSpan="2">
                  <a:txBody>
                    <a:bodyPr/>
                    <a:lstStyle/>
                    <a:p>
                      <a:pPr algn="ctr"/>
                      <a:r>
                        <a:rPr kumimoji="1" lang="ja-JP" altLang="en-US">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tc>
                <a:tc>
                  <a:txBody>
                    <a:bodyPr/>
                    <a:lstStyle/>
                    <a:p>
                      <a:pPr algn="ctr"/>
                      <a:r>
                        <a:rPr kumimoji="1" lang="ja-JP" altLang="en-US">
                          <a:latin typeface="メイリオ" panose="020B0604030504040204" pitchFamily="50" charset="-128"/>
                          <a:ea typeface="メイリオ" panose="020B0604030504040204" pitchFamily="50" charset="-128"/>
                        </a:rPr>
                        <a:t>評価基準</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該当する情報の例</a:t>
                      </a:r>
                    </a:p>
                  </a:txBody>
                  <a:tcPr anchor="ctr"/>
                </a:tc>
                <a:extLst>
                  <a:ext uri="{0D108BD9-81ED-4DB2-BD59-A6C34878D82A}">
                    <a16:rowId xmlns:a16="http://schemas.microsoft.com/office/drawing/2014/main" val="3639836926"/>
                  </a:ext>
                </a:extLst>
              </a:tr>
              <a:tr h="1280160">
                <a:tc rowSpan="3">
                  <a:txBody>
                    <a:bodyPr/>
                    <a:lstStyle/>
                    <a:p>
                      <a:pPr algn="ctr"/>
                      <a:r>
                        <a:rPr kumimoji="1" lang="ja-JP" altLang="en-US">
                          <a:latin typeface="メイリオ" panose="020B0604030504040204" pitchFamily="50" charset="-128"/>
                          <a:ea typeface="メイリオ" panose="020B0604030504040204" pitchFamily="50" charset="-128"/>
                        </a:rPr>
                        <a:t>可用性</a:t>
                      </a:r>
                      <a:endParaRPr kumimoji="1" lang="en-US" altLang="ja-JP">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利用できなくなると自社に深刻な影響または取引先や顧客に大きな影響がある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顧客に提供している</a:t>
                      </a:r>
                      <a:r>
                        <a:rPr kumimoji="1" lang="en-US" altLang="ja-JP">
                          <a:latin typeface="メイリオ" panose="020B0604030504040204" pitchFamily="50" charset="-128"/>
                          <a:ea typeface="メイリオ" panose="020B0604030504040204" pitchFamily="50" charset="-128"/>
                        </a:rPr>
                        <a:t>EC</a:t>
                      </a:r>
                      <a:r>
                        <a:rPr kumimoji="1" lang="ja-JP" altLang="en-US">
                          <a:latin typeface="メイリオ" panose="020B0604030504040204" pitchFamily="50" charset="-128"/>
                          <a:ea typeface="メイリオ" panose="020B0604030504040204" pitchFamily="50" charset="-128"/>
                        </a:rPr>
                        <a:t>サイト</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顧客に提供しているクラウドサービス</a:t>
                      </a:r>
                    </a:p>
                    <a:p>
                      <a:pPr marL="457200" indent="-457200">
                        <a:buFont typeface="Arial" panose="020B0604020202020204" pitchFamily="34" charset="0"/>
                        <a:buChar char="•"/>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84911528"/>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利用できなくなると事業に大きな影響がある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製品の設計図</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商品・サービスに関するコンテンツ</a:t>
                      </a:r>
                      <a:br>
                        <a:rPr kumimoji="1" lang="en-US" altLang="ja-JP">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（インターネット向け事業の場合）</a:t>
                      </a:r>
                    </a:p>
                  </a:txBody>
                  <a:tcPr anchor="ctr"/>
                </a:tc>
                <a:extLst>
                  <a:ext uri="{0D108BD9-81ED-4DB2-BD59-A6C34878D82A}">
                    <a16:rowId xmlns:a16="http://schemas.microsoft.com/office/drawing/2014/main" val="12516753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利用できなくなっても事業にほとんど影響はない</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廃版製品カタログ</a:t>
                      </a:r>
                    </a:p>
                  </a:txBody>
                  <a:tcPr anchor="ctr"/>
                </a:tc>
                <a:extLst>
                  <a:ext uri="{0D108BD9-81ED-4DB2-BD59-A6C34878D82A}">
                    <a16:rowId xmlns:a16="http://schemas.microsoft.com/office/drawing/2014/main" val="563521057"/>
                  </a:ext>
                </a:extLst>
              </a:tr>
            </a:tbl>
          </a:graphicData>
        </a:graphic>
      </p:graphicFrame>
      <p:sp>
        <p:nvSpPr>
          <p:cNvPr id="2" name="テキスト ボックス 1">
            <a:extLst>
              <a:ext uri="{FF2B5EF4-FFF2-40B4-BE49-F238E27FC236}">
                <a16:creationId xmlns:a16="http://schemas.microsoft.com/office/drawing/2014/main" id="{8DB2A1B3-73E7-2096-1164-D882A14C7ACE}"/>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29731472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145</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6" name="テキスト プレースホルダー 2">
            <a:extLst>
              <a:ext uri="{FF2B5EF4-FFF2-40B4-BE49-F238E27FC236}">
                <a16:creationId xmlns:a16="http://schemas.microsoft.com/office/drawing/2014/main" id="{E5011B6F-5C36-9F6E-76BC-64821923C67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65DEC8FF-E3C5-5BD2-25D0-A4FAA44BF67B}"/>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影響度の評価をもとに重要度を算定</a:t>
            </a:r>
            <a:endParaRPr lang="en-US" altLang="ja-JP" sz="3600" u="sng">
              <a:latin typeface="メイリオ" panose="020B0604030504040204" pitchFamily="50" charset="-128"/>
              <a:ea typeface="メイリオ" panose="020B0604030504040204" pitchFamily="50" charset="-128"/>
            </a:endParaRPr>
          </a:p>
        </p:txBody>
      </p:sp>
      <p:graphicFrame>
        <p:nvGraphicFramePr>
          <p:cNvPr id="8" name="表 8">
            <a:extLst>
              <a:ext uri="{FF2B5EF4-FFF2-40B4-BE49-F238E27FC236}">
                <a16:creationId xmlns:a16="http://schemas.microsoft.com/office/drawing/2014/main" id="{F60E9291-1117-8CA5-EBAE-E16FF4A7705A}"/>
              </a:ext>
            </a:extLst>
          </p:cNvPr>
          <p:cNvGraphicFramePr>
            <a:graphicFrameLocks noGrp="1"/>
          </p:cNvGraphicFramePr>
          <p:nvPr/>
        </p:nvGraphicFramePr>
        <p:xfrm>
          <a:off x="2640226" y="2978780"/>
          <a:ext cx="12943332" cy="5251647"/>
        </p:xfrm>
        <a:graphic>
          <a:graphicData uri="http://schemas.openxmlformats.org/drawingml/2006/table">
            <a:tbl>
              <a:tblPr firstRow="1" bandRow="1">
                <a:tableStyleId>{5C22544A-7EE6-4342-B048-85BDC9FD1C3A}</a:tableStyleId>
              </a:tblPr>
              <a:tblGrid>
                <a:gridCol w="1283018">
                  <a:extLst>
                    <a:ext uri="{9D8B030D-6E8A-4147-A177-3AD203B41FA5}">
                      <a16:colId xmlns:a16="http://schemas.microsoft.com/office/drawing/2014/main" val="3912263400"/>
                    </a:ext>
                  </a:extLst>
                </a:gridCol>
                <a:gridCol w="11660314">
                  <a:extLst>
                    <a:ext uri="{9D8B030D-6E8A-4147-A177-3AD203B41FA5}">
                      <a16:colId xmlns:a16="http://schemas.microsoft.com/office/drawing/2014/main" val="1133630273"/>
                    </a:ext>
                  </a:extLst>
                </a:gridCol>
              </a:tblGrid>
              <a:tr h="609223">
                <a:tc>
                  <a:txBody>
                    <a:bodyPr/>
                    <a:lstStyle/>
                    <a:p>
                      <a:pPr algn="ctr"/>
                      <a:r>
                        <a:rPr kumimoji="1" lang="ja-JP" altLang="en-US">
                          <a:latin typeface="メイリオ" panose="020B0604030504040204" pitchFamily="50" charset="-128"/>
                          <a:ea typeface="メイリオ" panose="020B0604030504040204" pitchFamily="50" charset="-128"/>
                        </a:rPr>
                        <a:t>重要度</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情報資産の価値・事故の影響の大きさ</a:t>
                      </a: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事故が起きると、</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 法的責任を問われる」</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 取引先、顧客、個人に大きな影響がある」</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 事業に深刻な影響を及ぼす」</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など、企業の存続を左右しかねない</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事故が企業の事業に重大な影響を及ぼす</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事故が発生しても事業にほとんど影響はない</a:t>
                      </a:r>
                    </a:p>
                  </a:txBody>
                  <a:tcPr anchor="ctr"/>
                </a:tc>
                <a:extLst>
                  <a:ext uri="{0D108BD9-81ED-4DB2-BD59-A6C34878D82A}">
                    <a16:rowId xmlns:a16="http://schemas.microsoft.com/office/drawing/2014/main" val="563521057"/>
                  </a:ext>
                </a:extLst>
              </a:tr>
            </a:tbl>
          </a:graphicData>
        </a:graphic>
      </p:graphicFrame>
      <p:sp>
        <p:nvSpPr>
          <p:cNvPr id="2" name="テキスト ボックス 1">
            <a:extLst>
              <a:ext uri="{FF2B5EF4-FFF2-40B4-BE49-F238E27FC236}">
                <a16:creationId xmlns:a16="http://schemas.microsoft.com/office/drawing/2014/main" id="{DF4D15DE-7A87-6FCD-5739-0A57DAFB7877}"/>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6226770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146</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3" name="テキスト プレースホルダー 2">
            <a:extLst>
              <a:ext uri="{FF2B5EF4-FFF2-40B4-BE49-F238E27FC236}">
                <a16:creationId xmlns:a16="http://schemas.microsoft.com/office/drawing/2014/main" id="{0FD21EF6-EEF4-6EBB-6774-246CDB8918FB}"/>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リスク特定（事象ベースのアプローチ）</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E1BBFB31-A702-A620-0C5E-708E6FE36331}"/>
              </a:ext>
            </a:extLst>
          </p:cNvPr>
          <p:cNvSpPr txBox="1"/>
          <p:nvPr/>
        </p:nvSpPr>
        <p:spPr>
          <a:xfrm>
            <a:off x="1643605" y="2036000"/>
            <a:ext cx="15456498" cy="1200329"/>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アプローチ手法</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effectLst/>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DA0004D5-9F05-60DB-8D75-B43CB53C2641}"/>
              </a:ext>
            </a:extLst>
          </p:cNvPr>
          <p:cNvPicPr>
            <a:picLocks noChangeAspect="1"/>
          </p:cNvPicPr>
          <p:nvPr/>
        </p:nvPicPr>
        <p:blipFill>
          <a:blip r:embed="rId3"/>
          <a:stretch>
            <a:fillRect/>
          </a:stretch>
        </p:blipFill>
        <p:spPr>
          <a:xfrm>
            <a:off x="1505719" y="3092537"/>
            <a:ext cx="15425421" cy="4440653"/>
          </a:xfrm>
          <a:prstGeom prst="rect">
            <a:avLst/>
          </a:prstGeom>
        </p:spPr>
      </p:pic>
      <p:sp>
        <p:nvSpPr>
          <p:cNvPr id="2" name="テキスト ボックス 1">
            <a:extLst>
              <a:ext uri="{FF2B5EF4-FFF2-40B4-BE49-F238E27FC236}">
                <a16:creationId xmlns:a16="http://schemas.microsoft.com/office/drawing/2014/main" id="{EA23DAD0-89EB-83DF-A64C-79688444730E}"/>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33821509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147</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3" name="テキスト プレースホルダー 2">
            <a:extLst>
              <a:ext uri="{FF2B5EF4-FFF2-40B4-BE49-F238E27FC236}">
                <a16:creationId xmlns:a16="http://schemas.microsoft.com/office/drawing/2014/main" id="{0FD21EF6-EEF4-6EBB-6774-246CDB8918FB}"/>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リスク特定（事象ベースのアプローチ）</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470F8128-1ECC-3D4C-7FE8-FDF13797EF15}"/>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リスク特定の例</a:t>
            </a:r>
            <a:endParaRPr lang="en-US" altLang="ja-JP" sz="3600" b="0" i="0">
              <a:effectLst/>
              <a:latin typeface="メイリオ" panose="020B0604030504040204" pitchFamily="50" charset="-128"/>
              <a:ea typeface="メイリオ" panose="020B0604030504040204" pitchFamily="50" charset="-128"/>
            </a:endParaRPr>
          </a:p>
        </p:txBody>
      </p:sp>
      <p:graphicFrame>
        <p:nvGraphicFramePr>
          <p:cNvPr id="7" name="表 8">
            <a:extLst>
              <a:ext uri="{FF2B5EF4-FFF2-40B4-BE49-F238E27FC236}">
                <a16:creationId xmlns:a16="http://schemas.microsoft.com/office/drawing/2014/main" id="{F3674B75-6462-FE26-AD94-B6D46A13CD62}"/>
              </a:ext>
            </a:extLst>
          </p:cNvPr>
          <p:cNvGraphicFramePr>
            <a:graphicFrameLocks noGrp="1"/>
          </p:cNvGraphicFramePr>
          <p:nvPr/>
        </p:nvGraphicFramePr>
        <p:xfrm>
          <a:off x="1189618" y="2828309"/>
          <a:ext cx="16032064" cy="5470738"/>
        </p:xfrm>
        <a:graphic>
          <a:graphicData uri="http://schemas.openxmlformats.org/drawingml/2006/table">
            <a:tbl>
              <a:tblPr firstRow="1" bandRow="1">
                <a:tableStyleId>{5C22544A-7EE6-4342-B048-85BDC9FD1C3A}</a:tableStyleId>
              </a:tblPr>
              <a:tblGrid>
                <a:gridCol w="4177503">
                  <a:extLst>
                    <a:ext uri="{9D8B030D-6E8A-4147-A177-3AD203B41FA5}">
                      <a16:colId xmlns:a16="http://schemas.microsoft.com/office/drawing/2014/main" val="2492302050"/>
                    </a:ext>
                  </a:extLst>
                </a:gridCol>
                <a:gridCol w="1286193">
                  <a:extLst>
                    <a:ext uri="{9D8B030D-6E8A-4147-A177-3AD203B41FA5}">
                      <a16:colId xmlns:a16="http://schemas.microsoft.com/office/drawing/2014/main" val="3912263400"/>
                    </a:ext>
                  </a:extLst>
                </a:gridCol>
                <a:gridCol w="5941328">
                  <a:extLst>
                    <a:ext uri="{9D8B030D-6E8A-4147-A177-3AD203B41FA5}">
                      <a16:colId xmlns:a16="http://schemas.microsoft.com/office/drawing/2014/main" val="1133630273"/>
                    </a:ext>
                  </a:extLst>
                </a:gridCol>
                <a:gridCol w="1002975">
                  <a:extLst>
                    <a:ext uri="{9D8B030D-6E8A-4147-A177-3AD203B41FA5}">
                      <a16:colId xmlns:a16="http://schemas.microsoft.com/office/drawing/2014/main" val="1623889432"/>
                    </a:ext>
                  </a:extLst>
                </a:gridCol>
                <a:gridCol w="1350447">
                  <a:extLst>
                    <a:ext uri="{9D8B030D-6E8A-4147-A177-3AD203B41FA5}">
                      <a16:colId xmlns:a16="http://schemas.microsoft.com/office/drawing/2014/main" val="897077839"/>
                    </a:ext>
                  </a:extLst>
                </a:gridCol>
                <a:gridCol w="2273618">
                  <a:extLst>
                    <a:ext uri="{9D8B030D-6E8A-4147-A177-3AD203B41FA5}">
                      <a16:colId xmlns:a16="http://schemas.microsoft.com/office/drawing/2014/main" val="3965243573"/>
                    </a:ext>
                  </a:extLst>
                </a:gridCol>
              </a:tblGrid>
              <a:tr h="786131">
                <a:tc>
                  <a:txBody>
                    <a:bodyPr/>
                    <a:lstStyle/>
                    <a:p>
                      <a:pPr algn="ctr"/>
                      <a:r>
                        <a:rPr kumimoji="1" lang="ja-JP" altLang="en-US">
                          <a:latin typeface="メイリオ" panose="020B0604030504040204" pitchFamily="50" charset="-128"/>
                          <a:ea typeface="メイリオ" panose="020B0604030504040204" pitchFamily="50" charset="-128"/>
                        </a:rPr>
                        <a:t>リスク</a:t>
                      </a:r>
                    </a:p>
                  </a:txBody>
                  <a:tcPr anchor="ctr"/>
                </a:tc>
                <a:tc gridSpan="3">
                  <a:txBody>
                    <a:bodyPr/>
                    <a:lstStyle/>
                    <a:p>
                      <a:pPr algn="ctr"/>
                      <a:r>
                        <a:rPr kumimoji="1" lang="ja-JP" altLang="en-US">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重要度</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リスク所有者</a:t>
                      </a:r>
                    </a:p>
                  </a:txBody>
                  <a:tcPr anchor="ctr"/>
                </a:tc>
                <a:extLst>
                  <a:ext uri="{0D108BD9-81ED-4DB2-BD59-A6C34878D82A}">
                    <a16:rowId xmlns:a16="http://schemas.microsoft.com/office/drawing/2014/main" val="3639836926"/>
                  </a:ext>
                </a:extLst>
              </a:tr>
              <a:tr h="1594376">
                <a:tc rowSpan="3">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ネットワーク障害により、リモートによる会議が中断もしくは実施できなくなり、取引先や顧客に影響を及ぼす恐れ</a:t>
                      </a:r>
                    </a:p>
                    <a:p>
                      <a:pPr marL="0" indent="0" algn="ctr">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機密性</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情報が漏えいする類の事象ではない</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rowSpan="3">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rowSpan="3">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a:t>
                      </a:r>
                    </a:p>
                  </a:txBody>
                  <a:tcPr anchor="ctr"/>
                </a:tc>
                <a:extLst>
                  <a:ext uri="{0D108BD9-81ED-4DB2-BD59-A6C34878D82A}">
                    <a16:rowId xmlns:a16="http://schemas.microsoft.com/office/drawing/2014/main" val="2684911528"/>
                  </a:ext>
                </a:extLst>
              </a:tr>
              <a:tr h="1481672">
                <a:tc vMerge="1">
                  <a:txBody>
                    <a:bodyPr/>
                    <a:lstStyle/>
                    <a:p>
                      <a:pPr marL="0" indent="0" algn="ctr">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完全性</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ネットワーク障害の原因がサイバー攻撃やマルウェアの場合、情報が被害を受ける可能性がある事象である</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251675357"/>
                  </a:ext>
                </a:extLst>
              </a:tr>
              <a:tr h="1608559">
                <a:tc vMerge="1">
                  <a:txBody>
                    <a:bodyPr/>
                    <a:lstStyle/>
                    <a:p>
                      <a:pPr marL="0" indent="0" algn="ctr">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可用性</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ネットワークが利用できなくなり、自社や取引先、顧客に大きな影響をおよぼす事象である</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563521057"/>
                  </a:ext>
                </a:extLst>
              </a:tr>
            </a:tbl>
          </a:graphicData>
        </a:graphic>
      </p:graphicFrame>
      <p:sp>
        <p:nvSpPr>
          <p:cNvPr id="2" name="テキスト ボックス 1">
            <a:extLst>
              <a:ext uri="{FF2B5EF4-FFF2-40B4-BE49-F238E27FC236}">
                <a16:creationId xmlns:a16="http://schemas.microsoft.com/office/drawing/2014/main" id="{56D6B8A4-D4A1-0C91-83A6-9AF606EEE648}"/>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12-2-2.】P166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P172</a:t>
            </a:r>
          </a:p>
        </p:txBody>
      </p:sp>
    </p:spTree>
    <p:extLst>
      <p:ext uri="{BB962C8B-B14F-4D97-AF65-F5344CB8AC3E}">
        <p14:creationId xmlns:p14="http://schemas.microsoft.com/office/powerpoint/2010/main" val="10618179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148</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8" name="テキスト プレースホルダー 2">
            <a:extLst>
              <a:ext uri="{FF2B5EF4-FFF2-40B4-BE49-F238E27FC236}">
                <a16:creationId xmlns:a16="http://schemas.microsoft.com/office/drawing/2014/main" id="{868B842B-7DFD-CE80-8534-8AC46A998613}"/>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5F4140C-A1ED-E80C-3CE5-3F38DD53713B}"/>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リスク分析の例</a:t>
            </a:r>
            <a:endParaRPr lang="en-US" altLang="ja-JP" sz="3600" b="0" i="0">
              <a:effectLst/>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A291AE79-FAA0-67FE-48DB-4283CF79C3E0}"/>
              </a:ext>
            </a:extLst>
          </p:cNvPr>
          <p:cNvSpPr/>
          <p:nvPr/>
        </p:nvSpPr>
        <p:spPr>
          <a:xfrm>
            <a:off x="1215342" y="3617353"/>
            <a:ext cx="15795835" cy="287298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4800" b="1">
                <a:solidFill>
                  <a:schemeClr val="tx1"/>
                </a:solidFill>
                <a:latin typeface="メイリオ" panose="020B0604030504040204" pitchFamily="50" charset="-128"/>
                <a:ea typeface="メイリオ" panose="020B0604030504040204" pitchFamily="50" charset="-128"/>
              </a:rPr>
              <a:t>「リスクレベル」＝「重要度」</a:t>
            </a:r>
            <a:r>
              <a:rPr kumimoji="1" lang="en-US" altLang="ja-JP" sz="4800" b="1">
                <a:solidFill>
                  <a:schemeClr val="tx1"/>
                </a:solidFill>
                <a:latin typeface="メイリオ" panose="020B0604030504040204" pitchFamily="50" charset="-128"/>
                <a:ea typeface="メイリオ" panose="020B0604030504040204" pitchFamily="50" charset="-128"/>
              </a:rPr>
              <a:t>×</a:t>
            </a:r>
            <a:r>
              <a:rPr kumimoji="1" lang="ja-JP" altLang="en-US" sz="4800" b="1">
                <a:solidFill>
                  <a:schemeClr val="tx1"/>
                </a:solidFill>
                <a:latin typeface="メイリオ" panose="020B0604030504040204" pitchFamily="50" charset="-128"/>
                <a:ea typeface="メイリオ" panose="020B0604030504040204" pitchFamily="50" charset="-128"/>
              </a:rPr>
              <a:t>「被害発生可能性」　</a:t>
            </a:r>
          </a:p>
        </p:txBody>
      </p:sp>
      <p:sp>
        <p:nvSpPr>
          <p:cNvPr id="11" name="テキスト ボックス 10">
            <a:extLst>
              <a:ext uri="{FF2B5EF4-FFF2-40B4-BE49-F238E27FC236}">
                <a16:creationId xmlns:a16="http://schemas.microsoft.com/office/drawing/2014/main" id="{79F7653A-FD54-DBBA-08F6-1C9C0DC2383B}"/>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12-2-3.】P173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P174</a:t>
            </a:r>
          </a:p>
        </p:txBody>
      </p:sp>
    </p:spTree>
    <p:extLst>
      <p:ext uri="{BB962C8B-B14F-4D97-AF65-F5344CB8AC3E}">
        <p14:creationId xmlns:p14="http://schemas.microsoft.com/office/powerpoint/2010/main" val="42468975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149</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8" name="テキスト プレースホルダー 2">
            <a:extLst>
              <a:ext uri="{FF2B5EF4-FFF2-40B4-BE49-F238E27FC236}">
                <a16:creationId xmlns:a16="http://schemas.microsoft.com/office/drawing/2014/main" id="{868B842B-7DFD-CE80-8534-8AC46A998613}"/>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DBE60540-0EF7-33F7-9541-4462E7E30C7D}"/>
              </a:ext>
            </a:extLst>
          </p:cNvPr>
          <p:cNvSpPr txBox="1"/>
          <p:nvPr/>
        </p:nvSpPr>
        <p:spPr>
          <a:xfrm>
            <a:off x="1643605" y="2036000"/>
            <a:ext cx="15456498" cy="646331"/>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被害発生可能性とは</a:t>
            </a:r>
            <a:endParaRPr lang="en-US" altLang="ja-JP" sz="3600" b="0" i="0" u="sng">
              <a:effectLst/>
              <a:latin typeface="メイリオ" panose="020B0604030504040204" pitchFamily="50" charset="-128"/>
              <a:ea typeface="メイリオ" panose="020B0604030504040204" pitchFamily="50" charset="-128"/>
            </a:endParaRPr>
          </a:p>
        </p:txBody>
      </p:sp>
      <p:graphicFrame>
        <p:nvGraphicFramePr>
          <p:cNvPr id="6" name="表 8">
            <a:extLst>
              <a:ext uri="{FF2B5EF4-FFF2-40B4-BE49-F238E27FC236}">
                <a16:creationId xmlns:a16="http://schemas.microsoft.com/office/drawing/2014/main" id="{569B0F25-FA7A-22B7-539F-49B57F73C511}"/>
              </a:ext>
            </a:extLst>
          </p:cNvPr>
          <p:cNvGraphicFramePr>
            <a:graphicFrameLocks noGrp="1"/>
          </p:cNvGraphicFramePr>
          <p:nvPr/>
        </p:nvGraphicFramePr>
        <p:xfrm>
          <a:off x="1643605" y="2871031"/>
          <a:ext cx="7128807" cy="4556543"/>
        </p:xfrm>
        <a:graphic>
          <a:graphicData uri="http://schemas.openxmlformats.org/drawingml/2006/table">
            <a:tbl>
              <a:tblPr firstRow="1" bandRow="1">
                <a:tableStyleId>{5C22544A-7EE6-4342-B048-85BDC9FD1C3A}</a:tableStyleId>
              </a:tblPr>
              <a:tblGrid>
                <a:gridCol w="706649">
                  <a:extLst>
                    <a:ext uri="{9D8B030D-6E8A-4147-A177-3AD203B41FA5}">
                      <a16:colId xmlns:a16="http://schemas.microsoft.com/office/drawing/2014/main" val="3912263400"/>
                    </a:ext>
                  </a:extLst>
                </a:gridCol>
                <a:gridCol w="6422158">
                  <a:extLst>
                    <a:ext uri="{9D8B030D-6E8A-4147-A177-3AD203B41FA5}">
                      <a16:colId xmlns:a16="http://schemas.microsoft.com/office/drawing/2014/main" val="1133630273"/>
                    </a:ext>
                  </a:extLst>
                </a:gridCol>
              </a:tblGrid>
              <a:tr h="609223">
                <a:tc gridSpan="2">
                  <a:txBody>
                    <a:bodyPr/>
                    <a:lstStyle/>
                    <a:p>
                      <a:pPr algn="ctr"/>
                      <a:r>
                        <a:rPr kumimoji="1" lang="ja-JP" altLang="en-US">
                          <a:latin typeface="メイリオ" panose="020B0604030504040204" pitchFamily="50" charset="-128"/>
                          <a:ea typeface="メイリオ" panose="020B0604030504040204" pitchFamily="50" charset="-128"/>
                        </a:rPr>
                        <a:t>起こりやすさ（脅威）</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通常の状況で脅威が発生する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（いつ発生してもおかしくない）</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特定の状況で脅威が発生する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（年に数回程度）</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通常の状況で脅威が発生することはない</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（通常発生しない）</a:t>
                      </a:r>
                    </a:p>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563521057"/>
                  </a:ext>
                </a:extLst>
              </a:tr>
            </a:tbl>
          </a:graphicData>
        </a:graphic>
      </p:graphicFrame>
      <p:graphicFrame>
        <p:nvGraphicFramePr>
          <p:cNvPr id="7" name="表 6">
            <a:extLst>
              <a:ext uri="{FF2B5EF4-FFF2-40B4-BE49-F238E27FC236}">
                <a16:creationId xmlns:a16="http://schemas.microsoft.com/office/drawing/2014/main" id="{E79D270E-C471-4861-0CCF-667BA89D9A20}"/>
              </a:ext>
            </a:extLst>
          </p:cNvPr>
          <p:cNvGraphicFramePr>
            <a:graphicFrameLocks noGrp="1"/>
          </p:cNvGraphicFramePr>
          <p:nvPr/>
        </p:nvGraphicFramePr>
        <p:xfrm>
          <a:off x="9371854" y="2871031"/>
          <a:ext cx="7128807" cy="4556543"/>
        </p:xfrm>
        <a:graphic>
          <a:graphicData uri="http://schemas.openxmlformats.org/drawingml/2006/table">
            <a:tbl>
              <a:tblPr firstRow="1" bandRow="1">
                <a:tableStyleId>{5C22544A-7EE6-4342-B048-85BDC9FD1C3A}</a:tableStyleId>
              </a:tblPr>
              <a:tblGrid>
                <a:gridCol w="706649">
                  <a:extLst>
                    <a:ext uri="{9D8B030D-6E8A-4147-A177-3AD203B41FA5}">
                      <a16:colId xmlns:a16="http://schemas.microsoft.com/office/drawing/2014/main" val="3912263400"/>
                    </a:ext>
                  </a:extLst>
                </a:gridCol>
                <a:gridCol w="6422158">
                  <a:extLst>
                    <a:ext uri="{9D8B030D-6E8A-4147-A177-3AD203B41FA5}">
                      <a16:colId xmlns:a16="http://schemas.microsoft.com/office/drawing/2014/main" val="1133630273"/>
                    </a:ext>
                  </a:extLst>
                </a:gridCol>
              </a:tblGrid>
              <a:tr h="609223">
                <a:tc gridSpan="2">
                  <a:txBody>
                    <a:bodyPr/>
                    <a:lstStyle/>
                    <a:p>
                      <a:pPr algn="ctr"/>
                      <a:r>
                        <a:rPr kumimoji="1" lang="ja-JP" altLang="en-US">
                          <a:latin typeface="メイリオ" panose="020B0604030504040204" pitchFamily="50" charset="-128"/>
                          <a:ea typeface="メイリオ" panose="020B0604030504040204" pitchFamily="50" charset="-128"/>
                        </a:rPr>
                        <a:t>つけ込みやすさ（脆弱性）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対策を実施していない</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（ほぼ無防備）</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部分的に対策を実施している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（一部対策を実施）</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必要な対策をすべて実施している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（対策を実施）</a:t>
                      </a:r>
                    </a:p>
                  </a:txBody>
                  <a:tcPr anchor="ctr"/>
                </a:tc>
                <a:extLst>
                  <a:ext uri="{0D108BD9-81ED-4DB2-BD59-A6C34878D82A}">
                    <a16:rowId xmlns:a16="http://schemas.microsoft.com/office/drawing/2014/main" val="563521057"/>
                  </a:ext>
                </a:extLst>
              </a:tr>
            </a:tbl>
          </a:graphicData>
        </a:graphic>
      </p:graphicFrame>
      <p:sp>
        <p:nvSpPr>
          <p:cNvPr id="11" name="四角形: 角を丸くする 10">
            <a:extLst>
              <a:ext uri="{FF2B5EF4-FFF2-40B4-BE49-F238E27FC236}">
                <a16:creationId xmlns:a16="http://schemas.microsoft.com/office/drawing/2014/main" id="{BD3DA55D-E13F-9F4B-5B2E-3A1A4409D284}"/>
              </a:ext>
            </a:extLst>
          </p:cNvPr>
          <p:cNvSpPr/>
          <p:nvPr/>
        </p:nvSpPr>
        <p:spPr>
          <a:xfrm>
            <a:off x="2210766" y="7870000"/>
            <a:ext cx="13403484" cy="87508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「起こりやすさ」と「つけ込みやすさ」の換算表で算出する</a:t>
            </a:r>
          </a:p>
        </p:txBody>
      </p:sp>
      <p:sp>
        <p:nvSpPr>
          <p:cNvPr id="2" name="テキスト ボックス 1">
            <a:extLst>
              <a:ext uri="{FF2B5EF4-FFF2-40B4-BE49-F238E27FC236}">
                <a16:creationId xmlns:a16="http://schemas.microsoft.com/office/drawing/2014/main" id="{3A1E94BF-29CD-4308-D1A3-B175467CE0A2}"/>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12-2-3.】P173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P174</a:t>
            </a:r>
          </a:p>
        </p:txBody>
      </p:sp>
    </p:spTree>
    <p:extLst>
      <p:ext uri="{BB962C8B-B14F-4D97-AF65-F5344CB8AC3E}">
        <p14:creationId xmlns:p14="http://schemas.microsoft.com/office/powerpoint/2010/main" val="3969840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848302"/>
          </a:xfrm>
          <a:prstGeom prst="rect">
            <a:avLst/>
          </a:prstGeom>
          <a:noFill/>
        </p:spPr>
        <p:txBody>
          <a:bodyPr wrap="square">
            <a:spAutoFit/>
          </a:bodyPr>
          <a:lstStyle/>
          <a:p>
            <a:r>
              <a:rPr kumimoji="1" lang="en-US" altLang="ja-JP" sz="3600" u="sng">
                <a:latin typeface="メイリオ" panose="020B0604030504040204" pitchFamily="50" charset="-128"/>
                <a:ea typeface="メイリオ" panose="020B0604030504040204" pitchFamily="50" charset="-128"/>
              </a:rPr>
              <a:t>DX</a:t>
            </a:r>
            <a:r>
              <a:rPr kumimoji="1" lang="ja-JP" altLang="en-US" sz="3600" u="sng">
                <a:latin typeface="メイリオ" panose="020B0604030504040204" pitchFamily="50" charset="-128"/>
                <a:ea typeface="メイリオ" panose="020B0604030504040204" pitchFamily="50" charset="-128"/>
              </a:rPr>
              <a:t>に必要な</a:t>
            </a:r>
            <a:r>
              <a:rPr kumimoji="1" lang="en-US" altLang="ja-JP" sz="3600" u="sng">
                <a:latin typeface="メイリオ" panose="020B0604030504040204" pitchFamily="50" charset="-128"/>
                <a:ea typeface="メイリオ" panose="020B0604030504040204" pitchFamily="50" charset="-128"/>
              </a:rPr>
              <a:t>3</a:t>
            </a:r>
            <a:r>
              <a:rPr kumimoji="1" lang="ja-JP" altLang="en-US" sz="3600" u="sng">
                <a:latin typeface="メイリオ" panose="020B0604030504040204" pitchFamily="50" charset="-128"/>
                <a:ea typeface="メイリオ" panose="020B0604030504040204" pitchFamily="50" charset="-128"/>
              </a:rPr>
              <a:t>要素</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知識</a:t>
            </a:r>
            <a:endParaRPr lang="en-US" altLang="ja-JP" sz="3600" b="0" i="0">
              <a:effectLst/>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IT</a:t>
            </a:r>
            <a:r>
              <a:rPr lang="ja-JP" altLang="en-US" sz="3600">
                <a:latin typeface="メイリオ" panose="020B0604030504040204" pitchFamily="50" charset="-128"/>
                <a:ea typeface="メイリオ" panose="020B0604030504040204" pitchFamily="50" charset="-128"/>
              </a:rPr>
              <a:t>の基礎知識</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データサイエンスの知識</a:t>
            </a:r>
            <a:endParaRPr lang="en-US" altLang="ja-JP" sz="3600" b="0" i="0">
              <a:effectLst/>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AI</a:t>
            </a:r>
            <a:r>
              <a:rPr lang="ja-JP" altLang="en-US" sz="3600">
                <a:latin typeface="メイリオ" panose="020B0604030504040204" pitchFamily="50" charset="-128"/>
                <a:ea typeface="メイリオ" panose="020B0604030504040204" pitchFamily="50" charset="-128"/>
              </a:rPr>
              <a:t>・ブロックチェーンなどの最新の知識</a:t>
            </a:r>
            <a:endParaRPr lang="en-US" altLang="ja-JP" sz="3600" b="0" i="0">
              <a:effectLst/>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a:p>
            <a:pPr algn="l"/>
            <a:r>
              <a:rPr lang="ja-JP" altLang="en-US" sz="3600" b="0" i="0">
                <a:effectLst/>
                <a:latin typeface="メイリオ" panose="020B0604030504040204" pitchFamily="50" charset="-128"/>
                <a:ea typeface="メイリオ" panose="020B0604030504040204" pitchFamily="50" charset="-128"/>
              </a:rPr>
              <a:t>人材</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業務内容に精通</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要件を実現させるために、新たな技術・手法を用いることができる</a:t>
            </a:r>
            <a:endParaRPr lang="en-US" altLang="ja-JP" sz="3600" b="0" i="0">
              <a:effectLst/>
              <a:latin typeface="メイリオ" panose="020B0604030504040204" pitchFamily="50" charset="-128"/>
              <a:ea typeface="メイリオ" panose="020B0604030504040204" pitchFamily="50" charset="-128"/>
            </a:endParaRPr>
          </a:p>
          <a:p>
            <a:pPr algn="l"/>
            <a:endParaRPr lang="en-US" altLang="ja-JP" sz="3600">
              <a:latin typeface="メイリオ" panose="020B0604030504040204" pitchFamily="50" charset="-128"/>
              <a:ea typeface="メイリオ" panose="020B0604030504040204" pitchFamily="50" charset="-128"/>
            </a:endParaRPr>
          </a:p>
          <a:p>
            <a:pPr algn="l"/>
            <a:r>
              <a:rPr lang="ja-JP" altLang="en-US" sz="3600">
                <a:latin typeface="メイリオ" panose="020B0604030504040204" pitchFamily="50" charset="-128"/>
                <a:ea typeface="メイリオ" panose="020B0604030504040204" pitchFamily="50" charset="-128"/>
              </a:rPr>
              <a:t>セキュリティ</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リモートワークのためのセキュリティ</a:t>
            </a:r>
            <a:endParaRPr lang="en-US" altLang="ja-JP" sz="360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クラウドサービスを利用するためのセキュリティ</a:t>
            </a:r>
            <a:endParaRPr lang="en-US" altLang="ja-JP" sz="3600">
              <a:latin typeface="メイリオ" panose="020B0604030504040204" pitchFamily="50" charset="-128"/>
              <a:ea typeface="メイリオ" panose="020B0604030504040204" pitchFamily="50" charset="-128"/>
            </a:endParaRPr>
          </a:p>
          <a:p>
            <a:pPr algn="l"/>
            <a:endParaRPr lang="ja-JP" altLang="en-US" sz="3600" b="0" i="0">
              <a:effectLst/>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デジタルトランスフォーメーション</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とは</a:t>
            </a:r>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6468"/>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a:t>
            </a:r>
          </a:p>
          <a:p>
            <a:pPr algn="ctr"/>
            <a:r>
              <a:rPr lang="en-US" altLang="ja-JP" sz="2400" b="1">
                <a:latin typeface="メイリオ" panose="020B0604030504040204" pitchFamily="50" charset="-128"/>
                <a:ea typeface="メイリオ" panose="020B0604030504040204" pitchFamily="50" charset="-128"/>
              </a:rPr>
              <a:t>P7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a:t>
            </a:r>
          </a:p>
        </p:txBody>
      </p:sp>
      <p:sp>
        <p:nvSpPr>
          <p:cNvPr id="4" name="object 40">
            <a:extLst>
              <a:ext uri="{FF2B5EF4-FFF2-40B4-BE49-F238E27FC236}">
                <a16:creationId xmlns:a16="http://schemas.microsoft.com/office/drawing/2014/main" id="{6B389450-12A0-BCE4-02F5-27727FD6F05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92954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150</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8" name="テキスト プレースホルダー 2">
            <a:extLst>
              <a:ext uri="{FF2B5EF4-FFF2-40B4-BE49-F238E27FC236}">
                <a16:creationId xmlns:a16="http://schemas.microsoft.com/office/drawing/2014/main" id="{868B842B-7DFD-CE80-8534-8AC46A998613}"/>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926363AB-5AAF-6886-7422-7549862AF478}"/>
              </a:ext>
            </a:extLst>
          </p:cNvPr>
          <p:cNvSpPr txBox="1"/>
          <p:nvPr/>
        </p:nvSpPr>
        <p:spPr>
          <a:xfrm>
            <a:off x="1643605" y="2036000"/>
            <a:ext cx="15456498" cy="646331"/>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被害発生可能性の換算表</a:t>
            </a:r>
            <a:endParaRPr lang="en-US" altLang="ja-JP" sz="3600" b="0" i="0" u="sng">
              <a:effectLst/>
              <a:latin typeface="メイリオ" panose="020B0604030504040204" pitchFamily="50" charset="-128"/>
              <a:ea typeface="メイリオ" panose="020B0604030504040204" pitchFamily="50" charset="-128"/>
            </a:endParaRPr>
          </a:p>
        </p:txBody>
      </p:sp>
      <p:graphicFrame>
        <p:nvGraphicFramePr>
          <p:cNvPr id="10" name="表 9">
            <a:extLst>
              <a:ext uri="{FF2B5EF4-FFF2-40B4-BE49-F238E27FC236}">
                <a16:creationId xmlns:a16="http://schemas.microsoft.com/office/drawing/2014/main" id="{3A28D14C-2403-60C6-539B-7526FA80BB8A}"/>
              </a:ext>
            </a:extLst>
          </p:cNvPr>
          <p:cNvGraphicFramePr>
            <a:graphicFrameLocks noGrp="1"/>
          </p:cNvGraphicFramePr>
          <p:nvPr/>
        </p:nvGraphicFramePr>
        <p:xfrm>
          <a:off x="1557636" y="3002279"/>
          <a:ext cx="14719650" cy="4023555"/>
        </p:xfrm>
        <a:graphic>
          <a:graphicData uri="http://schemas.openxmlformats.org/drawingml/2006/table">
            <a:tbl>
              <a:tblPr firstRow="1" bandRow="1">
                <a:tableStyleId>{5C22544A-7EE6-4342-B048-85BDC9FD1C3A}</a:tableStyleId>
              </a:tblPr>
              <a:tblGrid>
                <a:gridCol w="2943930">
                  <a:extLst>
                    <a:ext uri="{9D8B030D-6E8A-4147-A177-3AD203B41FA5}">
                      <a16:colId xmlns:a16="http://schemas.microsoft.com/office/drawing/2014/main" val="2197215305"/>
                    </a:ext>
                  </a:extLst>
                </a:gridCol>
                <a:gridCol w="2943930">
                  <a:extLst>
                    <a:ext uri="{9D8B030D-6E8A-4147-A177-3AD203B41FA5}">
                      <a16:colId xmlns:a16="http://schemas.microsoft.com/office/drawing/2014/main" val="3077965455"/>
                    </a:ext>
                  </a:extLst>
                </a:gridCol>
                <a:gridCol w="2943930">
                  <a:extLst>
                    <a:ext uri="{9D8B030D-6E8A-4147-A177-3AD203B41FA5}">
                      <a16:colId xmlns:a16="http://schemas.microsoft.com/office/drawing/2014/main" val="2763759917"/>
                    </a:ext>
                  </a:extLst>
                </a:gridCol>
                <a:gridCol w="2943930">
                  <a:extLst>
                    <a:ext uri="{9D8B030D-6E8A-4147-A177-3AD203B41FA5}">
                      <a16:colId xmlns:a16="http://schemas.microsoft.com/office/drawing/2014/main" val="1720742237"/>
                    </a:ext>
                  </a:extLst>
                </a:gridCol>
                <a:gridCol w="2943930">
                  <a:extLst>
                    <a:ext uri="{9D8B030D-6E8A-4147-A177-3AD203B41FA5}">
                      <a16:colId xmlns:a16="http://schemas.microsoft.com/office/drawing/2014/main" val="3546768094"/>
                    </a:ext>
                  </a:extLst>
                </a:gridCol>
              </a:tblGrid>
              <a:tr h="804711">
                <a:tc rowSpan="2" gridSpan="2">
                  <a:txBody>
                    <a:bodyPr/>
                    <a:lstStyle/>
                    <a:p>
                      <a:pPr algn="ctr"/>
                      <a:r>
                        <a:rPr kumimoji="1" lang="ja-JP" altLang="en-US">
                          <a:latin typeface="メイリオ" panose="020B0604030504040204" pitchFamily="50" charset="-128"/>
                          <a:ea typeface="メイリオ" panose="020B0604030504040204" pitchFamily="50" charset="-128"/>
                        </a:rPr>
                        <a:t>被害発生可能性の換算表</a:t>
                      </a:r>
                    </a:p>
                  </a:txBody>
                  <a:tcPr anchor="ctr"/>
                </a:tc>
                <a:tc rowSpan="2"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gridSpan="3">
                  <a:txBody>
                    <a:bodyPr/>
                    <a:lstStyle/>
                    <a:p>
                      <a:pPr algn="ctr"/>
                      <a:r>
                        <a:rPr kumimoji="1" lang="ja-JP" altLang="en-US">
                          <a:latin typeface="メイリオ" panose="020B0604030504040204" pitchFamily="50" charset="-128"/>
                          <a:ea typeface="メイリオ" panose="020B0604030504040204" pitchFamily="50" charset="-128"/>
                        </a:rPr>
                        <a:t>つけ込みやすさ（脆弱性）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09249570"/>
                  </a:ext>
                </a:extLst>
              </a:tr>
              <a:tr h="804711">
                <a:tc gridSpan="2"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95337855"/>
                  </a:ext>
                </a:extLst>
              </a:tr>
              <a:tr h="804711">
                <a:tc rowSpan="3">
                  <a:txBody>
                    <a:bodyPr/>
                    <a:lstStyle/>
                    <a:p>
                      <a:pPr algn="ctr"/>
                      <a:r>
                        <a:rPr kumimoji="1" lang="ja-JP" altLang="en-US">
                          <a:latin typeface="メイリオ" panose="020B0604030504040204" pitchFamily="50" charset="-128"/>
                          <a:ea typeface="メイリオ" panose="020B0604030504040204" pitchFamily="50" charset="-128"/>
                        </a:rPr>
                        <a:t>起こりやすさ</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（脅威）</a:t>
                      </a: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902200472"/>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026786815"/>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966368493"/>
                  </a:ext>
                </a:extLst>
              </a:tr>
            </a:tbl>
          </a:graphicData>
        </a:graphic>
      </p:graphicFrame>
      <p:sp>
        <p:nvSpPr>
          <p:cNvPr id="12" name="テキスト ボックス 11">
            <a:extLst>
              <a:ext uri="{FF2B5EF4-FFF2-40B4-BE49-F238E27FC236}">
                <a16:creationId xmlns:a16="http://schemas.microsoft.com/office/drawing/2014/main" id="{DF9C205A-EB87-EA7F-49B3-18B8CA025EB6}"/>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12-2-3.】P43</a:t>
            </a:r>
          </a:p>
        </p:txBody>
      </p:sp>
    </p:spTree>
    <p:extLst>
      <p:ext uri="{BB962C8B-B14F-4D97-AF65-F5344CB8AC3E}">
        <p14:creationId xmlns:p14="http://schemas.microsoft.com/office/powerpoint/2010/main" val="37302410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151</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3" name="テキスト プレースホルダー 2">
            <a:extLst>
              <a:ext uri="{FF2B5EF4-FFF2-40B4-BE49-F238E27FC236}">
                <a16:creationId xmlns:a16="http://schemas.microsoft.com/office/drawing/2014/main" id="{FE787ED7-3041-17AA-01D4-2CB1146FA77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リスクの評価</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0EFB6B1-BF49-8B16-3D92-7F28E65BBA73}"/>
              </a:ext>
            </a:extLst>
          </p:cNvPr>
          <p:cNvSpPr txBox="1"/>
          <p:nvPr/>
        </p:nvSpPr>
        <p:spPr>
          <a:xfrm>
            <a:off x="1643605" y="2036000"/>
            <a:ext cx="15456498" cy="646331"/>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リスク評価（例）</a:t>
            </a:r>
            <a:endParaRPr lang="en-US" altLang="ja-JP" sz="3600" b="0" i="0" u="sng">
              <a:effectLst/>
              <a:latin typeface="メイリオ" panose="020B0604030504040204" pitchFamily="50" charset="-128"/>
              <a:ea typeface="メイリオ" panose="020B0604030504040204" pitchFamily="50" charset="-128"/>
            </a:endParaRPr>
          </a:p>
        </p:txBody>
      </p:sp>
      <p:graphicFrame>
        <p:nvGraphicFramePr>
          <p:cNvPr id="7" name="表 6">
            <a:extLst>
              <a:ext uri="{FF2B5EF4-FFF2-40B4-BE49-F238E27FC236}">
                <a16:creationId xmlns:a16="http://schemas.microsoft.com/office/drawing/2014/main" id="{E0D0C904-EDB1-311C-6CFC-61BD387A797B}"/>
              </a:ext>
            </a:extLst>
          </p:cNvPr>
          <p:cNvGraphicFramePr>
            <a:graphicFrameLocks noGrp="1"/>
          </p:cNvGraphicFramePr>
          <p:nvPr/>
        </p:nvGraphicFramePr>
        <p:xfrm>
          <a:off x="1125570" y="2595875"/>
          <a:ext cx="15787445" cy="3391265"/>
        </p:xfrm>
        <a:graphic>
          <a:graphicData uri="http://schemas.openxmlformats.org/drawingml/2006/table">
            <a:tbl>
              <a:tblPr firstRow="1" bandRow="1">
                <a:tableStyleId>{5C22544A-7EE6-4342-B048-85BDC9FD1C3A}</a:tableStyleId>
              </a:tblPr>
              <a:tblGrid>
                <a:gridCol w="3157489">
                  <a:extLst>
                    <a:ext uri="{9D8B030D-6E8A-4147-A177-3AD203B41FA5}">
                      <a16:colId xmlns:a16="http://schemas.microsoft.com/office/drawing/2014/main" val="2197215305"/>
                    </a:ext>
                  </a:extLst>
                </a:gridCol>
                <a:gridCol w="3157489">
                  <a:extLst>
                    <a:ext uri="{9D8B030D-6E8A-4147-A177-3AD203B41FA5}">
                      <a16:colId xmlns:a16="http://schemas.microsoft.com/office/drawing/2014/main" val="3077965455"/>
                    </a:ext>
                  </a:extLst>
                </a:gridCol>
                <a:gridCol w="3157489">
                  <a:extLst>
                    <a:ext uri="{9D8B030D-6E8A-4147-A177-3AD203B41FA5}">
                      <a16:colId xmlns:a16="http://schemas.microsoft.com/office/drawing/2014/main" val="2763759917"/>
                    </a:ext>
                  </a:extLst>
                </a:gridCol>
                <a:gridCol w="3157489">
                  <a:extLst>
                    <a:ext uri="{9D8B030D-6E8A-4147-A177-3AD203B41FA5}">
                      <a16:colId xmlns:a16="http://schemas.microsoft.com/office/drawing/2014/main" val="1720742237"/>
                    </a:ext>
                  </a:extLst>
                </a:gridCol>
                <a:gridCol w="3157489">
                  <a:extLst>
                    <a:ext uri="{9D8B030D-6E8A-4147-A177-3AD203B41FA5}">
                      <a16:colId xmlns:a16="http://schemas.microsoft.com/office/drawing/2014/main" val="3546768094"/>
                    </a:ext>
                  </a:extLst>
                </a:gridCol>
              </a:tblGrid>
              <a:tr h="678253">
                <a:tc rowSpan="2" gridSpan="2">
                  <a:txBody>
                    <a:bodyPr/>
                    <a:lstStyle/>
                    <a:p>
                      <a:pPr algn="ctr"/>
                      <a:r>
                        <a:rPr kumimoji="1" lang="ja-JP" altLang="en-US">
                          <a:latin typeface="メイリオ" panose="020B0604030504040204" pitchFamily="50" charset="-128"/>
                          <a:ea typeface="メイリオ" panose="020B0604030504040204" pitchFamily="50" charset="-128"/>
                        </a:rPr>
                        <a:t>リスクレベル評価値</a:t>
                      </a:r>
                    </a:p>
                  </a:txBody>
                  <a:tcPr anchor="ctr"/>
                </a:tc>
                <a:tc rowSpan="2"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gridSpan="3">
                  <a:txBody>
                    <a:bodyPr/>
                    <a:lstStyle/>
                    <a:p>
                      <a:pPr algn="ctr"/>
                      <a:r>
                        <a:rPr kumimoji="1" lang="ja-JP" altLang="en-US">
                          <a:latin typeface="メイリオ" panose="020B0604030504040204" pitchFamily="50" charset="-128"/>
                          <a:ea typeface="メイリオ" panose="020B0604030504040204" pitchFamily="50" charset="-128"/>
                        </a:rPr>
                        <a:t>被害発生可能性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09249570"/>
                  </a:ext>
                </a:extLst>
              </a:tr>
              <a:tr h="678253">
                <a:tc gridSpan="2"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95337855"/>
                  </a:ext>
                </a:extLst>
              </a:tr>
              <a:tr h="678253">
                <a:tc rowSpan="3">
                  <a:txBody>
                    <a:bodyPr/>
                    <a:lstStyle/>
                    <a:p>
                      <a:pPr algn="ctr"/>
                      <a:r>
                        <a:rPr kumimoji="1" lang="ja-JP" altLang="en-US">
                          <a:latin typeface="メイリオ" panose="020B0604030504040204" pitchFamily="50" charset="-128"/>
                          <a:ea typeface="メイリオ" panose="020B0604030504040204" pitchFamily="50" charset="-128"/>
                        </a:rPr>
                        <a:t>重要度</a:t>
                      </a: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9</a:t>
                      </a:r>
                      <a:endParaRPr kumimoji="1" lang="ja-JP" altLang="en-US">
                        <a:latin typeface="メイリオ" panose="020B0604030504040204" pitchFamily="50" charset="-128"/>
                        <a:ea typeface="メイリオ" panose="020B0604030504040204" pitchFamily="50" charset="-128"/>
                      </a:endParaRPr>
                    </a:p>
                  </a:txBody>
                  <a:tcPr anchor="ctr">
                    <a:solidFill>
                      <a:schemeClr val="accent2">
                        <a:lumMod val="60000"/>
                        <a:lumOff val="4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6</a:t>
                      </a:r>
                      <a:endParaRPr kumimoji="1" lang="ja-JP" altLang="en-US">
                        <a:latin typeface="メイリオ" panose="020B0604030504040204" pitchFamily="50" charset="-128"/>
                        <a:ea typeface="メイリオ" panose="020B0604030504040204" pitchFamily="50" charset="-128"/>
                      </a:endParaRPr>
                    </a:p>
                  </a:txBody>
                  <a:tcPr anchor="ctr">
                    <a:solidFill>
                      <a:schemeClr val="accent2">
                        <a:lumMod val="60000"/>
                        <a:lumOff val="4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extLst>
                  <a:ext uri="{0D108BD9-81ED-4DB2-BD59-A6C34878D82A}">
                    <a16:rowId xmlns:a16="http://schemas.microsoft.com/office/drawing/2014/main" val="1902200472"/>
                  </a:ext>
                </a:extLst>
              </a:tr>
              <a:tr h="678253">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6</a:t>
                      </a:r>
                      <a:endParaRPr kumimoji="1" lang="ja-JP" altLang="en-US">
                        <a:latin typeface="メイリオ" panose="020B0604030504040204" pitchFamily="50" charset="-128"/>
                        <a:ea typeface="メイリオ" panose="020B0604030504040204" pitchFamily="50" charset="-128"/>
                      </a:endParaRPr>
                    </a:p>
                  </a:txBody>
                  <a:tcPr anchor="ctr">
                    <a:solidFill>
                      <a:schemeClr val="accent2">
                        <a:lumMod val="60000"/>
                        <a:lumOff val="4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4</a:t>
                      </a:r>
                      <a:endParaRPr kumimoji="1" lang="ja-JP" altLang="en-US">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3026786815"/>
                  </a:ext>
                </a:extLst>
              </a:tr>
              <a:tr h="678253">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5">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2966368493"/>
                  </a:ext>
                </a:extLst>
              </a:tr>
            </a:tbl>
          </a:graphicData>
        </a:graphic>
      </p:graphicFrame>
      <p:graphicFrame>
        <p:nvGraphicFramePr>
          <p:cNvPr id="11" name="表 8">
            <a:extLst>
              <a:ext uri="{FF2B5EF4-FFF2-40B4-BE49-F238E27FC236}">
                <a16:creationId xmlns:a16="http://schemas.microsoft.com/office/drawing/2014/main" id="{E3B8E0C3-1DC0-B62A-26D0-458389AE314C}"/>
              </a:ext>
            </a:extLst>
          </p:cNvPr>
          <p:cNvGraphicFramePr>
            <a:graphicFrameLocks noGrp="1"/>
          </p:cNvGraphicFramePr>
          <p:nvPr/>
        </p:nvGraphicFramePr>
        <p:xfrm>
          <a:off x="1125570" y="6069459"/>
          <a:ext cx="15787447" cy="3139440"/>
        </p:xfrm>
        <a:graphic>
          <a:graphicData uri="http://schemas.openxmlformats.org/drawingml/2006/table">
            <a:tbl>
              <a:tblPr firstRow="1" bandRow="1">
                <a:tableStyleId>{5C22544A-7EE6-4342-B048-85BDC9FD1C3A}</a:tableStyleId>
              </a:tblPr>
              <a:tblGrid>
                <a:gridCol w="3034271">
                  <a:extLst>
                    <a:ext uri="{9D8B030D-6E8A-4147-A177-3AD203B41FA5}">
                      <a16:colId xmlns:a16="http://schemas.microsoft.com/office/drawing/2014/main" val="3912263400"/>
                    </a:ext>
                  </a:extLst>
                </a:gridCol>
                <a:gridCol w="2593601">
                  <a:extLst>
                    <a:ext uri="{9D8B030D-6E8A-4147-A177-3AD203B41FA5}">
                      <a16:colId xmlns:a16="http://schemas.microsoft.com/office/drawing/2014/main" val="1133630273"/>
                    </a:ext>
                  </a:extLst>
                </a:gridCol>
                <a:gridCol w="10159575">
                  <a:extLst>
                    <a:ext uri="{9D8B030D-6E8A-4147-A177-3AD203B41FA5}">
                      <a16:colId xmlns:a16="http://schemas.microsoft.com/office/drawing/2014/main" val="4217013727"/>
                    </a:ext>
                  </a:extLst>
                </a:gridCol>
              </a:tblGrid>
              <a:tr h="373009">
                <a:tc>
                  <a:txBody>
                    <a:bodyPr/>
                    <a:lstStyle/>
                    <a:p>
                      <a:pPr algn="ctr"/>
                      <a:r>
                        <a:rPr kumimoji="1" lang="ja-JP" altLang="en-US">
                          <a:latin typeface="メイリオ" panose="020B0604030504040204" pitchFamily="50" charset="-128"/>
                          <a:ea typeface="メイリオ" panose="020B0604030504040204" pitchFamily="50" charset="-128"/>
                        </a:rPr>
                        <a:t>リスクレベル</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リスク評価</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記述</a:t>
                      </a:r>
                    </a:p>
                  </a:txBody>
                  <a:tcPr anchor="ctr"/>
                </a:tc>
                <a:extLst>
                  <a:ext uri="{0D108BD9-81ED-4DB2-BD59-A6C34878D82A}">
                    <a16:rowId xmlns:a16="http://schemas.microsoft.com/office/drawing/2014/main" val="3639836926"/>
                  </a:ext>
                </a:extLst>
              </a:tr>
              <a:tr h="843425">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低</a:t>
                      </a:r>
                    </a:p>
                  </a:txBody>
                  <a:tcPr anchor="ctr">
                    <a:solidFill>
                      <a:schemeClr val="accent5">
                        <a:lumMod val="40000"/>
                        <a:lumOff val="60000"/>
                      </a:schemeClr>
                    </a:solidFill>
                  </a:tcP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そのままで</a:t>
                      </a:r>
                      <a:endParaRPr kumimoji="1" lang="en-US" altLang="ja-JP">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受容可能</a:t>
                      </a:r>
                    </a:p>
                  </a:txBody>
                  <a:tcPr anchor="ctr"/>
                </a:tc>
                <a:tc>
                  <a:txBody>
                    <a:bodyPr/>
                    <a:lstStyle/>
                    <a:p>
                      <a:pPr marL="0" indent="0" algn="l">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それ以上の活動なしにリスクを受容可能</a:t>
                      </a:r>
                    </a:p>
                  </a:txBody>
                  <a:tcPr anchor="ctr"/>
                </a:tc>
                <a:extLst>
                  <a:ext uri="{0D108BD9-81ED-4DB2-BD59-A6C34878D82A}">
                    <a16:rowId xmlns:a16="http://schemas.microsoft.com/office/drawing/2014/main" val="2684911528"/>
                  </a:ext>
                </a:extLst>
              </a:tr>
              <a:tr h="783804">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中</a:t>
                      </a:r>
                    </a:p>
                  </a:txBody>
                  <a:tcPr anchor="ctr">
                    <a:solidFill>
                      <a:schemeClr val="accent4">
                        <a:lumMod val="40000"/>
                        <a:lumOff val="60000"/>
                      </a:schemeClr>
                    </a:solidFill>
                  </a:tcP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管理下で</a:t>
                      </a:r>
                      <a:endParaRPr kumimoji="1" lang="en-US" altLang="ja-JP">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受容可能</a:t>
                      </a:r>
                    </a:p>
                  </a:txBody>
                  <a:tcPr anchor="ctr"/>
                </a:tc>
                <a:tc>
                  <a:txBody>
                    <a:bodyPr/>
                    <a:lstStyle/>
                    <a:p>
                      <a:pPr marL="0" indent="0" algn="l">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リスクマネジメントの観点からフォローアップを実施し、中長期にわたる継続的改善の枠組みにおいて活動を設定することが望ましい</a:t>
                      </a:r>
                    </a:p>
                  </a:txBody>
                  <a:tcPr anchor="ctr"/>
                </a:tc>
                <a:extLst>
                  <a:ext uri="{0D108BD9-81ED-4DB2-BD59-A6C34878D82A}">
                    <a16:rowId xmlns:a16="http://schemas.microsoft.com/office/drawing/2014/main" val="1251675357"/>
                  </a:ext>
                </a:extLst>
              </a:tr>
              <a:tr h="850928">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高</a:t>
                      </a:r>
                    </a:p>
                  </a:txBody>
                  <a:tcPr anchor="ctr">
                    <a:solidFill>
                      <a:schemeClr val="accent2">
                        <a:lumMod val="60000"/>
                        <a:lumOff val="40000"/>
                      </a:schemeClr>
                    </a:solidFill>
                  </a:tcP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受容できない</a:t>
                      </a:r>
                    </a:p>
                  </a:txBody>
                  <a:tcPr anchor="ctr"/>
                </a:tc>
                <a:tc>
                  <a:txBody>
                    <a:bodyPr/>
                    <a:lstStyle/>
                    <a:p>
                      <a:pPr marL="0" indent="0" algn="l">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リスクを低減するための対策を短期間で行うことが絶対に望ましい。そうでない場合、活動の全部又は一部を拒否することが望ましい</a:t>
                      </a:r>
                    </a:p>
                  </a:txBody>
                  <a:tcPr anchor="ctr"/>
                </a:tc>
                <a:extLst>
                  <a:ext uri="{0D108BD9-81ED-4DB2-BD59-A6C34878D82A}">
                    <a16:rowId xmlns:a16="http://schemas.microsoft.com/office/drawing/2014/main" val="563521057"/>
                  </a:ext>
                </a:extLst>
              </a:tr>
            </a:tbl>
          </a:graphicData>
        </a:graphic>
      </p:graphicFrame>
      <p:sp>
        <p:nvSpPr>
          <p:cNvPr id="12" name="テキスト ボックス 11">
            <a:extLst>
              <a:ext uri="{FF2B5EF4-FFF2-40B4-BE49-F238E27FC236}">
                <a16:creationId xmlns:a16="http://schemas.microsoft.com/office/drawing/2014/main" id="{75F7BC26-68B3-B693-1268-2F103A9EA0F2}"/>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12-2-4.】P174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P175</a:t>
            </a:r>
          </a:p>
        </p:txBody>
      </p:sp>
    </p:spTree>
    <p:extLst>
      <p:ext uri="{BB962C8B-B14F-4D97-AF65-F5344CB8AC3E}">
        <p14:creationId xmlns:p14="http://schemas.microsoft.com/office/powerpoint/2010/main" val="13391532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152</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3" name="テキスト プレースホルダー 2">
            <a:extLst>
              <a:ext uri="{FF2B5EF4-FFF2-40B4-BE49-F238E27FC236}">
                <a16:creationId xmlns:a16="http://schemas.microsoft.com/office/drawing/2014/main" id="{FE787ED7-3041-17AA-01D4-2CB1146FA77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75E91D08-2907-4C5E-F983-F71FE1364B03}"/>
              </a:ext>
            </a:extLst>
          </p:cNvPr>
          <p:cNvPicPr>
            <a:picLocks noChangeAspect="1"/>
          </p:cNvPicPr>
          <p:nvPr/>
        </p:nvPicPr>
        <p:blipFill>
          <a:blip r:embed="rId3"/>
          <a:stretch>
            <a:fillRect/>
          </a:stretch>
        </p:blipFill>
        <p:spPr>
          <a:xfrm>
            <a:off x="2501444" y="2727296"/>
            <a:ext cx="13575830" cy="6032071"/>
          </a:xfrm>
          <a:prstGeom prst="rect">
            <a:avLst/>
          </a:prstGeom>
        </p:spPr>
      </p:pic>
      <p:sp>
        <p:nvSpPr>
          <p:cNvPr id="9" name="テキスト ボックス 8">
            <a:extLst>
              <a:ext uri="{FF2B5EF4-FFF2-40B4-BE49-F238E27FC236}">
                <a16:creationId xmlns:a16="http://schemas.microsoft.com/office/drawing/2014/main" id="{7B8B30EA-61D2-4439-0990-2AE09A49B340}"/>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リスク対応の選択肢の選定方法</a:t>
            </a:r>
            <a:endParaRPr lang="en-US" altLang="ja-JP" sz="3600" b="0" i="0" u="sng">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C480EE6-526E-B03F-333E-DCBCE8AD5F40}"/>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12-2-4.】P174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P175</a:t>
            </a:r>
          </a:p>
        </p:txBody>
      </p:sp>
    </p:spTree>
    <p:extLst>
      <p:ext uri="{BB962C8B-B14F-4D97-AF65-F5344CB8AC3E}">
        <p14:creationId xmlns:p14="http://schemas.microsoft.com/office/powerpoint/2010/main" val="2045440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153</a:t>
            </a:fld>
            <a:endParaRPr kumimoji="1" lang="ja-JP" altLang="en-US" sz="2000"/>
          </a:p>
        </p:txBody>
      </p:sp>
      <p:sp>
        <p:nvSpPr>
          <p:cNvPr id="4" name="object 40">
            <a:extLst>
              <a:ext uri="{FF2B5EF4-FFF2-40B4-BE49-F238E27FC236}">
                <a16:creationId xmlns:a16="http://schemas.microsoft.com/office/drawing/2014/main" id="{369EE0CF-24F7-8D80-F582-F6533483F4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第６編 </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などのフレームワークの種類と活用法の紹介</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レベル３</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5680433E-D7EA-F6E1-C34C-6937B7FA6F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3" name="テキスト プレースホルダー 2">
            <a:extLst>
              <a:ext uri="{FF2B5EF4-FFF2-40B4-BE49-F238E27FC236}">
                <a16:creationId xmlns:a16="http://schemas.microsoft.com/office/drawing/2014/main" id="{FE787ED7-3041-17AA-01D4-2CB1146FA77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334A4A54-99BA-2417-8200-7F698659DF6A}"/>
              </a:ext>
            </a:extLst>
          </p:cNvPr>
          <p:cNvPicPr>
            <a:picLocks noChangeAspect="1"/>
          </p:cNvPicPr>
          <p:nvPr/>
        </p:nvPicPr>
        <p:blipFill>
          <a:blip r:embed="rId3"/>
          <a:stretch>
            <a:fillRect/>
          </a:stretch>
        </p:blipFill>
        <p:spPr>
          <a:xfrm>
            <a:off x="1462992" y="1969538"/>
            <a:ext cx="15817723" cy="6126582"/>
          </a:xfrm>
          <a:prstGeom prst="rect">
            <a:avLst/>
          </a:prstGeom>
        </p:spPr>
      </p:pic>
      <p:sp>
        <p:nvSpPr>
          <p:cNvPr id="7" name="テキスト ボックス 6">
            <a:extLst>
              <a:ext uri="{FF2B5EF4-FFF2-40B4-BE49-F238E27FC236}">
                <a16:creationId xmlns:a16="http://schemas.microsoft.com/office/drawing/2014/main" id="{C08565A2-FA60-CDD0-B5C8-BA2EAC4F52B1}"/>
              </a:ext>
            </a:extLst>
          </p:cNvPr>
          <p:cNvSpPr txBox="1"/>
          <p:nvPr/>
        </p:nvSpPr>
        <p:spPr>
          <a:xfrm>
            <a:off x="1643605"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残留リスク</a:t>
            </a:r>
            <a:endParaRPr lang="en-US" altLang="ja-JP" sz="3600" u="sng">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6E30F00B-2B2E-ACA8-B5B2-F2BD4D4E312A}"/>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12-3.】P176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P178</a:t>
            </a:r>
          </a:p>
        </p:txBody>
      </p:sp>
    </p:spTree>
    <p:extLst>
      <p:ext uri="{BB962C8B-B14F-4D97-AF65-F5344CB8AC3E}">
        <p14:creationId xmlns:p14="http://schemas.microsoft.com/office/powerpoint/2010/main" val="37453977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13</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ISMS</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の要求事項と構築（</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網羅的アプローチ）</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154</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【LV.3 </a:t>
            </a:r>
            <a:r>
              <a:rPr lang="ja-JP" altLang="en-US" sz="4000">
                <a:latin typeface="メイリオ" panose="020B0604030504040204" pitchFamily="50" charset="-128"/>
                <a:ea typeface="メイリオ" panose="020B0604030504040204" pitchFamily="50" charset="-128"/>
              </a:rPr>
              <a:t>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文書体系（</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構築・導入に必要な文書と記録）</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ISO/IEC27001</a:t>
            </a:r>
            <a:r>
              <a:rPr lang="ja-JP" altLang="en-US" sz="4000">
                <a:latin typeface="メイリオ" panose="020B0604030504040204" pitchFamily="50" charset="-128"/>
                <a:ea typeface="メイリオ" panose="020B0604030504040204" pitchFamily="50" charset="-128"/>
              </a:rPr>
              <a:t>の審査準備と審査内容</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36906396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a:ea typeface="メイリオ"/>
              </a:rPr>
              <a:t>【LV.3</a:t>
            </a:r>
            <a:r>
              <a:rPr lang="ja-JP" altLang="en-US" sz="4000">
                <a:latin typeface="メイリオ"/>
                <a:ea typeface="メイリオ"/>
              </a:rPr>
              <a:t> 網羅的アプローチ</a:t>
            </a:r>
            <a:r>
              <a:rPr lang="en-US" altLang="ja-JP" sz="4000">
                <a:latin typeface="メイリオ"/>
                <a:ea typeface="メイリオ"/>
              </a:rPr>
              <a:t>】</a:t>
            </a:r>
            <a:r>
              <a:rPr lang="ja-JP" altLang="en-US" sz="4000">
                <a:latin typeface="メイリオ"/>
                <a:ea typeface="メイリオ"/>
              </a:rPr>
              <a:t>の概要</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4462760"/>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特徴</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メリット・デメリット</a:t>
            </a:r>
            <a:br>
              <a:rPr kumimoji="1" lang="en-US" altLang="ja-JP" sz="3600">
                <a:latin typeface="メイリオ" panose="020B0604030504040204" pitchFamily="50" charset="-128"/>
                <a:ea typeface="メイリオ" panose="020B0604030504040204" pitchFamily="50" charset="-128"/>
              </a:rPr>
            </a:br>
            <a:endParaRPr lang="en-US" altLang="ja-JP" sz="32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9">
            <a:extLst>
              <a:ext uri="{FF2B5EF4-FFF2-40B4-BE49-F238E27FC236}">
                <a16:creationId xmlns:a16="http://schemas.microsoft.com/office/drawing/2014/main" id="{CE3C411E-1809-77B8-DFF8-F10ECDDDA20E}"/>
              </a:ext>
            </a:extLst>
          </p:cNvPr>
          <p:cNvGraphicFramePr>
            <a:graphicFrameLocks noGrp="1"/>
          </p:cNvGraphicFramePr>
          <p:nvPr/>
        </p:nvGraphicFramePr>
        <p:xfrm>
          <a:off x="1527890" y="2637789"/>
          <a:ext cx="15510076" cy="2377440"/>
        </p:xfrm>
        <a:graphic>
          <a:graphicData uri="http://schemas.openxmlformats.org/drawingml/2006/table">
            <a:tbl>
              <a:tblPr firstRow="1" bandRow="1">
                <a:tableStyleId>{5C22544A-7EE6-4342-B048-85BDC9FD1C3A}</a:tableStyleId>
              </a:tblPr>
              <a:tblGrid>
                <a:gridCol w="4686427">
                  <a:extLst>
                    <a:ext uri="{9D8B030D-6E8A-4147-A177-3AD203B41FA5}">
                      <a16:colId xmlns:a16="http://schemas.microsoft.com/office/drawing/2014/main" val="1891961886"/>
                    </a:ext>
                  </a:extLst>
                </a:gridCol>
                <a:gridCol w="5487720">
                  <a:extLst>
                    <a:ext uri="{9D8B030D-6E8A-4147-A177-3AD203B41FA5}">
                      <a16:colId xmlns:a16="http://schemas.microsoft.com/office/drawing/2014/main" val="690352773"/>
                    </a:ext>
                  </a:extLst>
                </a:gridCol>
                <a:gridCol w="5335929">
                  <a:extLst>
                    <a:ext uri="{9D8B030D-6E8A-4147-A177-3AD203B41FA5}">
                      <a16:colId xmlns:a16="http://schemas.microsoft.com/office/drawing/2014/main" val="596803531"/>
                    </a:ext>
                  </a:extLst>
                </a:gridCol>
              </a:tblGrid>
              <a:tr h="370840">
                <a:tc>
                  <a:txBody>
                    <a:bodyPr/>
                    <a:lstStyle/>
                    <a:p>
                      <a:pPr algn="ctr"/>
                      <a:r>
                        <a:rPr kumimoji="1" lang="ja-JP" altLang="en-US" sz="240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特徴</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想定される適用ケース</a:t>
                      </a:r>
                    </a:p>
                  </a:txBody>
                  <a:tcPr/>
                </a:tc>
                <a:extLst>
                  <a:ext uri="{0D108BD9-81ED-4DB2-BD59-A6C34878D82A}">
                    <a16:rowId xmlns:a16="http://schemas.microsoft.com/office/drawing/2014/main" val="3551417218"/>
                  </a:ext>
                </a:extLst>
              </a:tr>
              <a:tr h="370840">
                <a:tc>
                  <a:txBody>
                    <a:bodyPr/>
                    <a:lstStyle/>
                    <a:p>
                      <a:r>
                        <a:rPr kumimoji="1" lang="en-US" altLang="ja-JP" sz="2400">
                          <a:latin typeface="メイリオ" panose="020B0604030504040204" pitchFamily="50" charset="-128"/>
                          <a:ea typeface="メイリオ" panose="020B0604030504040204" pitchFamily="50" charset="-128"/>
                        </a:rPr>
                        <a:t>Lv.3 </a:t>
                      </a:r>
                      <a:r>
                        <a:rPr kumimoji="1" lang="ja-JP" altLang="en-US" sz="2400">
                          <a:latin typeface="メイリオ" panose="020B0604030504040204" pitchFamily="50" charset="-128"/>
                          <a:ea typeface="メイリオ" panose="020B0604030504040204" pitchFamily="50" charset="-128"/>
                        </a:rPr>
                        <a:t>網羅的アプローチ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脅威や攻撃手法に対して、網羅的な対策を講じることを目指すアプローチ手法。</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en-US" altLang="ja-JP" sz="2400">
                          <a:latin typeface="メイリオ" panose="020B0604030504040204" pitchFamily="50" charset="-128"/>
                          <a:ea typeface="メイリオ" panose="020B0604030504040204" pitchFamily="50" charset="-128"/>
                        </a:rPr>
                        <a:t>ISMS</a:t>
                      </a:r>
                      <a:r>
                        <a:rPr kumimoji="1" lang="ja-JP" altLang="en-US" sz="2400">
                          <a:latin typeface="メイリオ" panose="020B0604030504040204" pitchFamily="50" charset="-128"/>
                          <a:ea typeface="メイリオ" panose="020B0604030504040204" pitchFamily="50" charset="-128"/>
                        </a:rPr>
                        <a:t>などの認証が可能なレベルを目指して、対策基準を策定。</a:t>
                      </a: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a:latin typeface="メイリオ" panose="020B0604030504040204" pitchFamily="50" charset="-128"/>
                          <a:ea typeface="メイリオ" panose="020B0604030504040204" pitchFamily="50" charset="-128"/>
                        </a:rPr>
                        <a:t>ISMS</a:t>
                      </a:r>
                      <a:r>
                        <a:rPr kumimoji="1" lang="ja-JP" altLang="en-US" sz="2400">
                          <a:latin typeface="メイリオ" panose="020B0604030504040204" pitchFamily="50" charset="-128"/>
                          <a:ea typeface="メイリオ" panose="020B0604030504040204" pitchFamily="50" charset="-128"/>
                        </a:rPr>
                        <a:t>のフレームワークに沿った対策基準を策定する場合。</a:t>
                      </a: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256661036"/>
                  </a:ext>
                </a:extLst>
              </a:tr>
            </a:tbl>
          </a:graphicData>
        </a:graphic>
      </p:graphicFrame>
      <p:graphicFrame>
        <p:nvGraphicFramePr>
          <p:cNvPr id="9" name="表 9">
            <a:extLst>
              <a:ext uri="{FF2B5EF4-FFF2-40B4-BE49-F238E27FC236}">
                <a16:creationId xmlns:a16="http://schemas.microsoft.com/office/drawing/2014/main" id="{4FE07271-78F9-5FF1-0C33-C77795AB63B5}"/>
              </a:ext>
            </a:extLst>
          </p:cNvPr>
          <p:cNvGraphicFramePr>
            <a:graphicFrameLocks noGrp="1"/>
          </p:cNvGraphicFramePr>
          <p:nvPr/>
        </p:nvGraphicFramePr>
        <p:xfrm>
          <a:off x="1554679" y="5993578"/>
          <a:ext cx="15510076" cy="2743200"/>
        </p:xfrm>
        <a:graphic>
          <a:graphicData uri="http://schemas.openxmlformats.org/drawingml/2006/table">
            <a:tbl>
              <a:tblPr firstRow="1" bandRow="1">
                <a:tableStyleId>{5C22544A-7EE6-4342-B048-85BDC9FD1C3A}</a:tableStyleId>
              </a:tblPr>
              <a:tblGrid>
                <a:gridCol w="4686427">
                  <a:extLst>
                    <a:ext uri="{9D8B030D-6E8A-4147-A177-3AD203B41FA5}">
                      <a16:colId xmlns:a16="http://schemas.microsoft.com/office/drawing/2014/main" val="1891961886"/>
                    </a:ext>
                  </a:extLst>
                </a:gridCol>
                <a:gridCol w="5487720">
                  <a:extLst>
                    <a:ext uri="{9D8B030D-6E8A-4147-A177-3AD203B41FA5}">
                      <a16:colId xmlns:a16="http://schemas.microsoft.com/office/drawing/2014/main" val="690352773"/>
                    </a:ext>
                  </a:extLst>
                </a:gridCol>
                <a:gridCol w="5335929">
                  <a:extLst>
                    <a:ext uri="{9D8B030D-6E8A-4147-A177-3AD203B41FA5}">
                      <a16:colId xmlns:a16="http://schemas.microsoft.com/office/drawing/2014/main" val="596803531"/>
                    </a:ext>
                  </a:extLst>
                </a:gridCol>
              </a:tblGrid>
              <a:tr h="370840">
                <a:tc>
                  <a:txBody>
                    <a:bodyPr/>
                    <a:lstStyle/>
                    <a:p>
                      <a:pPr algn="ctr"/>
                      <a:r>
                        <a:rPr kumimoji="1" lang="ja-JP" altLang="en-US" sz="240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メリット</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デメリット</a:t>
                      </a:r>
                    </a:p>
                  </a:txBody>
                  <a:tcPr/>
                </a:tc>
                <a:extLst>
                  <a:ext uri="{0D108BD9-81ED-4DB2-BD59-A6C34878D82A}">
                    <a16:rowId xmlns:a16="http://schemas.microsoft.com/office/drawing/2014/main" val="3551417218"/>
                  </a:ext>
                </a:extLst>
              </a:tr>
              <a:tr h="370840">
                <a:tc>
                  <a:txBody>
                    <a:bodyPr/>
                    <a:lstStyle/>
                    <a:p>
                      <a:r>
                        <a:rPr kumimoji="1" lang="en-US" altLang="ja-JP" sz="2400">
                          <a:solidFill>
                            <a:schemeClr val="tx1"/>
                          </a:solidFill>
                          <a:latin typeface="メイリオ" panose="020B0604030504040204" pitchFamily="50" charset="-128"/>
                          <a:ea typeface="メイリオ" panose="020B0604030504040204" pitchFamily="50" charset="-128"/>
                        </a:rPr>
                        <a:t>Lv.3 </a:t>
                      </a:r>
                      <a:r>
                        <a:rPr kumimoji="1" lang="ja-JP" altLang="en-US" sz="2400">
                          <a:solidFill>
                            <a:schemeClr val="tx1"/>
                          </a:solidFill>
                          <a:latin typeface="メイリオ" panose="020B0604030504040204" pitchFamily="50" charset="-128"/>
                          <a:ea typeface="メイリオ" panose="020B0604030504040204" pitchFamily="50" charset="-128"/>
                        </a:rPr>
                        <a:t>網羅的アプローチ</a:t>
                      </a:r>
                    </a:p>
                  </a:txBody>
                  <a:tcPr/>
                </a:tc>
                <a:tc>
                  <a:txBody>
                    <a:bodyPr/>
                    <a:lstStyle/>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可能な限り多くの脅威や攻撃手法に対して対策を講じる。</a:t>
                      </a:r>
                    </a:p>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予測できない脅威や新たな攻撃手法に対しても準備ができる状態を維持できる。</a:t>
                      </a:r>
                    </a:p>
                    <a:p>
                      <a:pPr marL="0" indent="0">
                        <a:buFont typeface="Arial" panose="020B0604020202020204" pitchFamily="34" charset="0"/>
                        <a:buNone/>
                      </a:pPr>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solidFill>
                            <a:schemeClr val="tx1"/>
                          </a:solidFill>
                          <a:latin typeface="メイリオ" panose="020B0604030504040204" pitchFamily="50" charset="-128"/>
                          <a:ea typeface="メイリオ" panose="020B0604030504040204" pitchFamily="50" charset="-128"/>
                        </a:rPr>
                        <a:t>全体的な実施には時間がかかる。</a:t>
                      </a:r>
                    </a:p>
                    <a:p>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256661036"/>
                  </a:ext>
                </a:extLst>
              </a:tr>
            </a:tbl>
          </a:graphicData>
        </a:graphic>
      </p:graphicFrame>
      <p:sp>
        <p:nvSpPr>
          <p:cNvPr id="4" name="テキスト ボックス 3">
            <a:extLst>
              <a:ext uri="{FF2B5EF4-FFF2-40B4-BE49-F238E27FC236}">
                <a16:creationId xmlns:a16="http://schemas.microsoft.com/office/drawing/2014/main" id="{99484293-5757-A673-4369-35DD3DC87ED8}"/>
              </a:ext>
            </a:extLst>
          </p:cNvPr>
          <p:cNvSpPr txBox="1"/>
          <p:nvPr/>
        </p:nvSpPr>
        <p:spPr>
          <a:xfrm>
            <a:off x="13106608" y="60539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13-1.】</a:t>
            </a:r>
          </a:p>
          <a:p>
            <a:pPr algn="ctr"/>
            <a:r>
              <a:rPr lang="en-US" altLang="ja-JP" sz="2400" b="1">
                <a:latin typeface="メイリオ" panose="020B0604030504040204" pitchFamily="50" charset="-128"/>
                <a:ea typeface="メイリオ" panose="020B0604030504040204" pitchFamily="50" charset="-128"/>
              </a:rPr>
              <a:t>P181</a:t>
            </a:r>
          </a:p>
        </p:txBody>
      </p:sp>
    </p:spTree>
    <p:extLst>
      <p:ext uri="{BB962C8B-B14F-4D97-AF65-F5344CB8AC3E}">
        <p14:creationId xmlns:p14="http://schemas.microsoft.com/office/powerpoint/2010/main" val="13638626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156</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ISO/IEC27001</a:t>
            </a:r>
            <a:r>
              <a:rPr lang="ja-JP" altLang="en-US" sz="4000">
                <a:latin typeface="メイリオ" panose="020B0604030504040204" pitchFamily="50" charset="-128"/>
                <a:ea typeface="メイリオ" panose="020B0604030504040204" pitchFamily="50" charset="-128"/>
              </a:rPr>
              <a:t> 各要求事項の概要</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13-2-1.】</a:t>
            </a:r>
          </a:p>
          <a:p>
            <a:pPr algn="ctr"/>
            <a:r>
              <a:rPr lang="en-US" altLang="ja-JP" sz="2400" b="1">
                <a:latin typeface="メイリオ" panose="020B0604030504040204" pitchFamily="50" charset="-128"/>
                <a:ea typeface="メイリオ" panose="020B0604030504040204" pitchFamily="50" charset="-128"/>
              </a:rPr>
              <a:t>P182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P183</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4" name="表 3">
            <a:extLst>
              <a:ext uri="{FF2B5EF4-FFF2-40B4-BE49-F238E27FC236}">
                <a16:creationId xmlns:a16="http://schemas.microsoft.com/office/drawing/2014/main" id="{41235C60-2314-4859-1906-94F882EF6A11}"/>
              </a:ext>
            </a:extLst>
          </p:cNvPr>
          <p:cNvGraphicFramePr>
            <a:graphicFrameLocks noGrp="1"/>
          </p:cNvGraphicFramePr>
          <p:nvPr/>
        </p:nvGraphicFramePr>
        <p:xfrm>
          <a:off x="1173193" y="2151764"/>
          <a:ext cx="16105516" cy="6858000"/>
        </p:xfrm>
        <a:graphic>
          <a:graphicData uri="http://schemas.openxmlformats.org/drawingml/2006/table">
            <a:tbl>
              <a:tblPr firstRow="1" bandRow="1">
                <a:tableStyleId>{5C22544A-7EE6-4342-B048-85BDC9FD1C3A}</a:tableStyleId>
              </a:tblPr>
              <a:tblGrid>
                <a:gridCol w="5180542">
                  <a:extLst>
                    <a:ext uri="{9D8B030D-6E8A-4147-A177-3AD203B41FA5}">
                      <a16:colId xmlns:a16="http://schemas.microsoft.com/office/drawing/2014/main" val="2231340116"/>
                    </a:ext>
                  </a:extLst>
                </a:gridCol>
                <a:gridCol w="10924974">
                  <a:extLst>
                    <a:ext uri="{9D8B030D-6E8A-4147-A177-3AD203B41FA5}">
                      <a16:colId xmlns:a16="http://schemas.microsoft.com/office/drawing/2014/main" val="1338354734"/>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構成</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1. </a:t>
                      </a:r>
                      <a:r>
                        <a:rPr kumimoji="1" lang="ja-JP" altLang="en-US" sz="3200">
                          <a:latin typeface="メイリオ" panose="020B0604030504040204" pitchFamily="50" charset="-128"/>
                          <a:ea typeface="メイリオ" panose="020B0604030504040204" pitchFamily="50" charset="-128"/>
                        </a:rPr>
                        <a:t>適用範囲</a:t>
                      </a:r>
                    </a:p>
                  </a:txBody>
                  <a:tcPr/>
                </a:tc>
                <a:tc>
                  <a:txBody>
                    <a:bodyPr/>
                    <a:lstStyle/>
                    <a:p>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運用のための要求事項の規程</a:t>
                      </a:r>
                    </a:p>
                  </a:txBody>
                  <a:tcP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2. </a:t>
                      </a:r>
                      <a:r>
                        <a:rPr kumimoji="1" lang="ja-JP" altLang="en-US" sz="3200">
                          <a:latin typeface="メイリオ" panose="020B0604030504040204" pitchFamily="50" charset="-128"/>
                          <a:ea typeface="メイリオ" panose="020B0604030504040204" pitchFamily="50" charset="-128"/>
                        </a:rPr>
                        <a:t>引用規格</a:t>
                      </a:r>
                    </a:p>
                  </a:txBody>
                  <a:tcPr/>
                </a:tc>
                <a:tc>
                  <a:txBody>
                    <a:bodyPr/>
                    <a:lstStyle/>
                    <a:p>
                      <a:r>
                        <a:rPr kumimoji="1" lang="en-US" altLang="ja-JP" sz="3200">
                          <a:latin typeface="メイリオ" panose="020B0604030504040204" pitchFamily="50" charset="-128"/>
                          <a:ea typeface="メイリオ" panose="020B0604030504040204" pitchFamily="50" charset="-128"/>
                        </a:rPr>
                        <a:t>ISO/IEC 27000</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の概要と用語）を引用する</a:t>
                      </a:r>
                    </a:p>
                  </a:txBody>
                  <a:tcP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3. </a:t>
                      </a:r>
                      <a:r>
                        <a:rPr kumimoji="1" lang="ja-JP" altLang="en-US" sz="3200">
                          <a:latin typeface="メイリオ" panose="020B0604030504040204" pitchFamily="50" charset="-128"/>
                          <a:ea typeface="メイリオ" panose="020B0604030504040204" pitchFamily="50" charset="-128"/>
                        </a:rPr>
                        <a:t>用語および定義</a:t>
                      </a:r>
                    </a:p>
                  </a:txBody>
                  <a:tcPr/>
                </a:tc>
                <a:tc>
                  <a:txBody>
                    <a:bodyPr/>
                    <a:lstStyle/>
                    <a:p>
                      <a:r>
                        <a:rPr kumimoji="1" lang="ja-JP" altLang="en-US" sz="3200">
                          <a:latin typeface="メイリオ" panose="020B0604030504040204" pitchFamily="50" charset="-128"/>
                          <a:ea typeface="メイリオ" panose="020B0604030504040204" pitchFamily="50" charset="-128"/>
                        </a:rPr>
                        <a:t>用語および定義は、</a:t>
                      </a:r>
                      <a:r>
                        <a:rPr kumimoji="1" lang="en-US" altLang="ja-JP" sz="3200">
                          <a:latin typeface="メイリオ" panose="020B0604030504040204" pitchFamily="50" charset="-128"/>
                          <a:ea typeface="メイリオ" panose="020B0604030504040204" pitchFamily="50" charset="-128"/>
                        </a:rPr>
                        <a:t>ISO/IEC 27000</a:t>
                      </a:r>
                      <a:r>
                        <a:rPr kumimoji="1" lang="ja-JP" altLang="en-US" sz="3200">
                          <a:latin typeface="メイリオ" panose="020B0604030504040204" pitchFamily="50" charset="-128"/>
                          <a:ea typeface="メイリオ" panose="020B0604030504040204" pitchFamily="50" charset="-128"/>
                        </a:rPr>
                        <a:t>に定めている</a:t>
                      </a:r>
                    </a:p>
                  </a:txBody>
                  <a:tcPr/>
                </a:tc>
                <a:extLst>
                  <a:ext uri="{0D108BD9-81ED-4DB2-BD59-A6C34878D82A}">
                    <a16:rowId xmlns:a16="http://schemas.microsoft.com/office/drawing/2014/main" val="1584566057"/>
                  </a:ext>
                </a:extLst>
              </a:tr>
              <a:tr h="370840">
                <a:tc>
                  <a:txBody>
                    <a:bodyPr/>
                    <a:lstStyle/>
                    <a:p>
                      <a:r>
                        <a:rPr kumimoji="1" lang="en-US" altLang="ja-JP" sz="3200">
                          <a:latin typeface="メイリオ" panose="020B0604030504040204" pitchFamily="50" charset="-128"/>
                          <a:ea typeface="メイリオ" panose="020B0604030504040204" pitchFamily="50" charset="-128"/>
                        </a:rPr>
                        <a:t>4. </a:t>
                      </a:r>
                      <a:r>
                        <a:rPr kumimoji="1" lang="ja-JP" altLang="en-US" sz="3200">
                          <a:latin typeface="メイリオ" panose="020B0604030504040204" pitchFamily="50" charset="-128"/>
                          <a:ea typeface="メイリオ" panose="020B0604030504040204" pitchFamily="50" charset="-128"/>
                        </a:rPr>
                        <a:t>組織の状況</a:t>
                      </a:r>
                    </a:p>
                  </a:txBody>
                  <a:tcPr/>
                </a:tc>
                <a:tc>
                  <a:txBody>
                    <a:bodyPr/>
                    <a:lstStyle/>
                    <a:p>
                      <a:r>
                        <a:rPr kumimoji="1" lang="ja-JP" altLang="en-US" sz="3200">
                          <a:latin typeface="メイリオ" panose="020B0604030504040204" pitchFamily="50" charset="-128"/>
                          <a:ea typeface="メイリオ" panose="020B0604030504040204" pitchFamily="50" charset="-128"/>
                        </a:rPr>
                        <a:t>組織の内情などを把握した上で、適用範囲の決定を要求する</a:t>
                      </a:r>
                    </a:p>
                  </a:txBody>
                  <a:tcPr/>
                </a:tc>
                <a:extLst>
                  <a:ext uri="{0D108BD9-81ED-4DB2-BD59-A6C34878D82A}">
                    <a16:rowId xmlns:a16="http://schemas.microsoft.com/office/drawing/2014/main" val="686455240"/>
                  </a:ext>
                </a:extLst>
              </a:tr>
              <a:tr h="370840">
                <a:tc>
                  <a:txBody>
                    <a:bodyPr/>
                    <a:lstStyle/>
                    <a:p>
                      <a:r>
                        <a:rPr kumimoji="1" lang="en-US" altLang="ja-JP" sz="3200">
                          <a:latin typeface="メイリオ" panose="020B0604030504040204" pitchFamily="50" charset="-128"/>
                          <a:ea typeface="メイリオ" panose="020B0604030504040204" pitchFamily="50" charset="-128"/>
                        </a:rPr>
                        <a:t>5. </a:t>
                      </a:r>
                      <a:r>
                        <a:rPr kumimoji="1" lang="ja-JP" altLang="en-US" sz="3200">
                          <a:latin typeface="メイリオ" panose="020B0604030504040204" pitchFamily="50" charset="-128"/>
                          <a:ea typeface="メイリオ" panose="020B0604030504040204" pitchFamily="50" charset="-128"/>
                        </a:rPr>
                        <a:t>リーダーシップ</a:t>
                      </a:r>
                    </a:p>
                  </a:txBody>
                  <a:tcPr/>
                </a:tc>
                <a:tc>
                  <a:txBody>
                    <a:bodyPr/>
                    <a:lstStyle/>
                    <a:p>
                      <a:r>
                        <a:rPr kumimoji="1" lang="ja-JP" altLang="en-US" sz="3200">
                          <a:latin typeface="メイリオ" panose="020B0604030504040204" pitchFamily="50" charset="-128"/>
                          <a:ea typeface="メイリオ" panose="020B0604030504040204" pitchFamily="50" charset="-128"/>
                        </a:rPr>
                        <a:t>トップマネジメントが実施するべきことのまとめ</a:t>
                      </a:r>
                    </a:p>
                  </a:txBody>
                  <a:tcPr/>
                </a:tc>
                <a:extLst>
                  <a:ext uri="{0D108BD9-81ED-4DB2-BD59-A6C34878D82A}">
                    <a16:rowId xmlns:a16="http://schemas.microsoft.com/office/drawing/2014/main" val="3171638998"/>
                  </a:ext>
                </a:extLst>
              </a:tr>
              <a:tr h="370840">
                <a:tc>
                  <a:txBody>
                    <a:bodyPr/>
                    <a:lstStyle/>
                    <a:p>
                      <a:r>
                        <a:rPr kumimoji="1" lang="en-US" altLang="ja-JP" sz="3200">
                          <a:latin typeface="メイリオ" panose="020B0604030504040204" pitchFamily="50" charset="-128"/>
                          <a:ea typeface="メイリオ" panose="020B0604030504040204" pitchFamily="50" charset="-128"/>
                        </a:rPr>
                        <a:t>6. </a:t>
                      </a:r>
                      <a:r>
                        <a:rPr kumimoji="1" lang="ja-JP" altLang="en-US" sz="3200">
                          <a:latin typeface="メイリオ" panose="020B0604030504040204" pitchFamily="50" charset="-128"/>
                          <a:ea typeface="メイリオ" panose="020B0604030504040204" pitchFamily="50" charset="-128"/>
                        </a:rPr>
                        <a:t>計画</a:t>
                      </a:r>
                    </a:p>
                  </a:txBody>
                  <a:tcPr/>
                </a:tc>
                <a:tc>
                  <a:txBody>
                    <a:bodyPr/>
                    <a:lstStyle/>
                    <a:p>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の計画を立てる（</a:t>
                      </a:r>
                      <a:r>
                        <a:rPr kumimoji="1" lang="en-US" altLang="ja-JP" sz="3200">
                          <a:latin typeface="メイリオ" panose="020B0604030504040204" pitchFamily="50" charset="-128"/>
                          <a:ea typeface="メイリオ" panose="020B0604030504040204" pitchFamily="50" charset="-128"/>
                        </a:rPr>
                        <a:t>PDCA</a:t>
                      </a:r>
                      <a:r>
                        <a:rPr kumimoji="1" lang="ja-JP" altLang="en-US" sz="3200">
                          <a:latin typeface="メイリオ" panose="020B0604030504040204" pitchFamily="50" charset="-128"/>
                          <a:ea typeface="メイリオ" panose="020B0604030504040204" pitchFamily="50" charset="-128"/>
                        </a:rPr>
                        <a:t>の</a:t>
                      </a:r>
                      <a:r>
                        <a:rPr kumimoji="1" lang="en-US" altLang="ja-JP" sz="3200">
                          <a:latin typeface="メイリオ" panose="020B0604030504040204" pitchFamily="50" charset="-128"/>
                          <a:ea typeface="メイリオ" panose="020B0604030504040204" pitchFamily="50" charset="-128"/>
                        </a:rPr>
                        <a:t>P</a:t>
                      </a:r>
                      <a:r>
                        <a:rPr kumimoji="1" lang="ja-JP" altLang="en-US" sz="3200">
                          <a:latin typeface="メイリオ" panose="020B0604030504040204" pitchFamily="50" charset="-128"/>
                          <a:ea typeface="メイリオ" panose="020B0604030504040204" pitchFamily="50" charset="-128"/>
                        </a:rPr>
                        <a:t>）</a:t>
                      </a:r>
                    </a:p>
                  </a:txBody>
                  <a:tcPr/>
                </a:tc>
                <a:extLst>
                  <a:ext uri="{0D108BD9-81ED-4DB2-BD59-A6C34878D82A}">
                    <a16:rowId xmlns:a16="http://schemas.microsoft.com/office/drawing/2014/main" val="3132188621"/>
                  </a:ext>
                </a:extLst>
              </a:tr>
              <a:tr h="370840">
                <a:tc>
                  <a:txBody>
                    <a:bodyPr/>
                    <a:lstStyle/>
                    <a:p>
                      <a:r>
                        <a:rPr kumimoji="1" lang="en-US" altLang="ja-JP" sz="3200">
                          <a:latin typeface="メイリオ" panose="020B0604030504040204" pitchFamily="50" charset="-128"/>
                          <a:ea typeface="メイリオ" panose="020B0604030504040204" pitchFamily="50" charset="-128"/>
                        </a:rPr>
                        <a:t>7. </a:t>
                      </a:r>
                      <a:r>
                        <a:rPr kumimoji="1" lang="ja-JP" altLang="en-US" sz="3200">
                          <a:latin typeface="メイリオ" panose="020B0604030504040204" pitchFamily="50" charset="-128"/>
                          <a:ea typeface="メイリオ" panose="020B0604030504040204" pitchFamily="50" charset="-128"/>
                        </a:rPr>
                        <a:t>支援</a:t>
                      </a:r>
                    </a:p>
                  </a:txBody>
                  <a:tcPr/>
                </a:tc>
                <a:tc>
                  <a:txBody>
                    <a:bodyPr/>
                    <a:lstStyle/>
                    <a:p>
                      <a:r>
                        <a:rPr kumimoji="1" lang="ja-JP" altLang="en-US" sz="3200">
                          <a:latin typeface="メイリオ" panose="020B0604030504040204" pitchFamily="50" charset="-128"/>
                          <a:ea typeface="メイリオ" panose="020B0604030504040204" pitchFamily="50" charset="-128"/>
                        </a:rPr>
                        <a:t>構成員の教育など、組織が行うべきサポートの要求</a:t>
                      </a:r>
                    </a:p>
                  </a:txBody>
                  <a:tcPr/>
                </a:tc>
                <a:extLst>
                  <a:ext uri="{0D108BD9-81ED-4DB2-BD59-A6C34878D82A}">
                    <a16:rowId xmlns:a16="http://schemas.microsoft.com/office/drawing/2014/main" val="1282674517"/>
                  </a:ext>
                </a:extLst>
              </a:tr>
              <a:tr h="370840">
                <a:tc>
                  <a:txBody>
                    <a:bodyPr/>
                    <a:lstStyle/>
                    <a:p>
                      <a:r>
                        <a:rPr kumimoji="1" lang="en-US" altLang="ja-JP" sz="3200">
                          <a:latin typeface="メイリオ" panose="020B0604030504040204" pitchFamily="50" charset="-128"/>
                          <a:ea typeface="メイリオ" panose="020B0604030504040204" pitchFamily="50" charset="-128"/>
                        </a:rPr>
                        <a:t>8. </a:t>
                      </a:r>
                      <a:r>
                        <a:rPr kumimoji="1" lang="ja-JP" altLang="en-US" sz="3200">
                          <a:latin typeface="メイリオ" panose="020B0604030504040204" pitchFamily="50" charset="-128"/>
                          <a:ea typeface="メイリオ" panose="020B0604030504040204" pitchFamily="50" charset="-128"/>
                        </a:rPr>
                        <a:t>運用</a:t>
                      </a:r>
                    </a:p>
                  </a:txBody>
                  <a:tcPr/>
                </a:tc>
                <a:tc>
                  <a:txBody>
                    <a:bodyPr/>
                    <a:lstStyle/>
                    <a:p>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を実行する際の要求（</a:t>
                      </a:r>
                      <a:r>
                        <a:rPr kumimoji="1" lang="en-US" altLang="ja-JP" sz="3200">
                          <a:latin typeface="メイリオ" panose="020B0604030504040204" pitchFamily="50" charset="-128"/>
                          <a:ea typeface="メイリオ" panose="020B0604030504040204" pitchFamily="50" charset="-128"/>
                        </a:rPr>
                        <a:t>PDCA</a:t>
                      </a:r>
                      <a:r>
                        <a:rPr kumimoji="1" lang="ja-JP" altLang="en-US" sz="3200">
                          <a:latin typeface="メイリオ" panose="020B0604030504040204" pitchFamily="50" charset="-128"/>
                          <a:ea typeface="メイリオ" panose="020B0604030504040204" pitchFamily="50" charset="-128"/>
                        </a:rPr>
                        <a:t>の</a:t>
                      </a:r>
                      <a:r>
                        <a:rPr kumimoji="1" lang="en-US" altLang="ja-JP" sz="3200">
                          <a:latin typeface="メイリオ" panose="020B0604030504040204" pitchFamily="50" charset="-128"/>
                          <a:ea typeface="メイリオ" panose="020B0604030504040204" pitchFamily="50" charset="-128"/>
                        </a:rPr>
                        <a:t>D</a:t>
                      </a:r>
                      <a:r>
                        <a:rPr kumimoji="1" lang="ja-JP" altLang="en-US" sz="3200">
                          <a:latin typeface="メイリオ" panose="020B0604030504040204" pitchFamily="50" charset="-128"/>
                          <a:ea typeface="メイリオ" panose="020B0604030504040204" pitchFamily="50" charset="-128"/>
                        </a:rPr>
                        <a:t>）</a:t>
                      </a:r>
                    </a:p>
                  </a:txBody>
                  <a:tcPr/>
                </a:tc>
                <a:extLst>
                  <a:ext uri="{0D108BD9-81ED-4DB2-BD59-A6C34878D82A}">
                    <a16:rowId xmlns:a16="http://schemas.microsoft.com/office/drawing/2014/main" val="3189161009"/>
                  </a:ext>
                </a:extLst>
              </a:tr>
              <a:tr h="370840">
                <a:tc>
                  <a:txBody>
                    <a:bodyPr/>
                    <a:lstStyle/>
                    <a:p>
                      <a:r>
                        <a:rPr kumimoji="1" lang="en-US" altLang="ja-JP" sz="3200">
                          <a:latin typeface="メイリオ" panose="020B0604030504040204" pitchFamily="50" charset="-128"/>
                          <a:ea typeface="メイリオ" panose="020B0604030504040204" pitchFamily="50" charset="-128"/>
                        </a:rPr>
                        <a:t>9. </a:t>
                      </a:r>
                      <a:r>
                        <a:rPr kumimoji="1" lang="ja-JP" altLang="en-US" sz="3200">
                          <a:latin typeface="メイリオ" panose="020B0604030504040204" pitchFamily="50" charset="-128"/>
                          <a:ea typeface="メイリオ" panose="020B0604030504040204" pitchFamily="50" charset="-128"/>
                        </a:rPr>
                        <a:t>パフォーマンス評価</a:t>
                      </a:r>
                    </a:p>
                  </a:txBody>
                  <a:tcPr/>
                </a:tc>
                <a:tc>
                  <a:txBody>
                    <a:bodyPr/>
                    <a:lstStyle/>
                    <a:p>
                      <a:r>
                        <a:rPr kumimoji="1" lang="ja-JP" altLang="en-US" sz="3200">
                          <a:latin typeface="メイリオ" panose="020B0604030504040204" pitchFamily="50" charset="-128"/>
                          <a:ea typeface="メイリオ" panose="020B0604030504040204" pitchFamily="50" charset="-128"/>
                        </a:rPr>
                        <a:t>適切に構築・運用できているかを評価する（</a:t>
                      </a:r>
                      <a:r>
                        <a:rPr kumimoji="1" lang="en-US" altLang="ja-JP" sz="3200">
                          <a:latin typeface="メイリオ" panose="020B0604030504040204" pitchFamily="50" charset="-128"/>
                          <a:ea typeface="メイリオ" panose="020B0604030504040204" pitchFamily="50" charset="-128"/>
                        </a:rPr>
                        <a:t>PDCA</a:t>
                      </a:r>
                      <a:r>
                        <a:rPr kumimoji="1" lang="ja-JP" altLang="en-US" sz="3200">
                          <a:latin typeface="メイリオ" panose="020B0604030504040204" pitchFamily="50" charset="-128"/>
                          <a:ea typeface="メイリオ" panose="020B0604030504040204" pitchFamily="50" charset="-128"/>
                        </a:rPr>
                        <a:t>の</a:t>
                      </a:r>
                      <a:r>
                        <a:rPr kumimoji="1" lang="en-US" altLang="ja-JP" sz="3200">
                          <a:latin typeface="メイリオ" panose="020B0604030504040204" pitchFamily="50" charset="-128"/>
                          <a:ea typeface="メイリオ" panose="020B0604030504040204" pitchFamily="50" charset="-128"/>
                        </a:rPr>
                        <a:t>C</a:t>
                      </a:r>
                      <a:r>
                        <a:rPr kumimoji="1" lang="ja-JP" altLang="en-US" sz="3200">
                          <a:latin typeface="メイリオ" panose="020B0604030504040204" pitchFamily="50" charset="-128"/>
                          <a:ea typeface="メイリオ" panose="020B0604030504040204" pitchFamily="50" charset="-128"/>
                        </a:rPr>
                        <a:t>）</a:t>
                      </a:r>
                    </a:p>
                  </a:txBody>
                  <a:tcPr/>
                </a:tc>
                <a:extLst>
                  <a:ext uri="{0D108BD9-81ED-4DB2-BD59-A6C34878D82A}">
                    <a16:rowId xmlns:a16="http://schemas.microsoft.com/office/drawing/2014/main" val="1674036386"/>
                  </a:ext>
                </a:extLst>
              </a:tr>
              <a:tr h="370840">
                <a:tc>
                  <a:txBody>
                    <a:bodyPr/>
                    <a:lstStyle/>
                    <a:p>
                      <a:r>
                        <a:rPr kumimoji="1" lang="en-US" altLang="ja-JP" sz="3200">
                          <a:latin typeface="メイリオ" panose="020B0604030504040204" pitchFamily="50" charset="-128"/>
                          <a:ea typeface="メイリオ" panose="020B0604030504040204" pitchFamily="50" charset="-128"/>
                        </a:rPr>
                        <a:t>10. </a:t>
                      </a:r>
                      <a:r>
                        <a:rPr kumimoji="1" lang="ja-JP" altLang="en-US" sz="3200">
                          <a:latin typeface="メイリオ" panose="020B0604030504040204" pitchFamily="50" charset="-128"/>
                          <a:ea typeface="メイリオ" panose="020B0604030504040204" pitchFamily="50" charset="-128"/>
                        </a:rPr>
                        <a:t>改善</a:t>
                      </a:r>
                    </a:p>
                  </a:txBody>
                  <a:tcPr/>
                </a:tc>
                <a:tc>
                  <a:txBody>
                    <a:bodyPr/>
                    <a:lstStyle/>
                    <a:p>
                      <a:r>
                        <a:rPr kumimoji="1" lang="ja-JP" altLang="en-US" sz="3200">
                          <a:latin typeface="メイリオ" panose="020B0604030504040204" pitchFamily="50" charset="-128"/>
                          <a:ea typeface="メイリオ" panose="020B0604030504040204" pitchFamily="50" charset="-128"/>
                        </a:rPr>
                        <a:t>是正処置や不適格があった場合の対処法（</a:t>
                      </a:r>
                      <a:r>
                        <a:rPr kumimoji="1" lang="en-US" altLang="ja-JP" sz="3200">
                          <a:latin typeface="メイリオ" panose="020B0604030504040204" pitchFamily="50" charset="-128"/>
                          <a:ea typeface="メイリオ" panose="020B0604030504040204" pitchFamily="50" charset="-128"/>
                        </a:rPr>
                        <a:t>PDCA</a:t>
                      </a:r>
                      <a:r>
                        <a:rPr kumimoji="1" lang="ja-JP" altLang="en-US" sz="3200">
                          <a:latin typeface="メイリオ" panose="020B0604030504040204" pitchFamily="50" charset="-128"/>
                          <a:ea typeface="メイリオ" panose="020B0604030504040204" pitchFamily="50" charset="-128"/>
                        </a:rPr>
                        <a:t>の</a:t>
                      </a:r>
                      <a:r>
                        <a:rPr kumimoji="1" lang="en-US" altLang="ja-JP" sz="3200">
                          <a:latin typeface="メイリオ" panose="020B0604030504040204" pitchFamily="50" charset="-128"/>
                          <a:ea typeface="メイリオ" panose="020B0604030504040204" pitchFamily="50" charset="-128"/>
                        </a:rPr>
                        <a:t>A</a:t>
                      </a:r>
                      <a:r>
                        <a:rPr kumimoji="1" lang="ja-JP" altLang="en-US" sz="3200">
                          <a:latin typeface="メイリオ" panose="020B0604030504040204" pitchFamily="50" charset="-128"/>
                          <a:ea typeface="メイリオ" panose="020B0604030504040204" pitchFamily="50" charset="-128"/>
                        </a:rPr>
                        <a:t>）</a:t>
                      </a:r>
                    </a:p>
                  </a:txBody>
                  <a:tcPr/>
                </a:tc>
                <a:extLst>
                  <a:ext uri="{0D108BD9-81ED-4DB2-BD59-A6C34878D82A}">
                    <a16:rowId xmlns:a16="http://schemas.microsoft.com/office/drawing/2014/main" val="1898366402"/>
                  </a:ext>
                </a:extLst>
              </a:tr>
            </a:tbl>
          </a:graphicData>
        </a:graphic>
      </p:graphicFrame>
    </p:spTree>
    <p:extLst>
      <p:ext uri="{BB962C8B-B14F-4D97-AF65-F5344CB8AC3E}">
        <p14:creationId xmlns:p14="http://schemas.microsoft.com/office/powerpoint/2010/main" val="31651307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157</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の確立、運用、監視</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2" name="Picture 6">
            <a:extLst>
              <a:ext uri="{FF2B5EF4-FFF2-40B4-BE49-F238E27FC236}">
                <a16:creationId xmlns:a16="http://schemas.microsoft.com/office/drawing/2014/main" id="{60F4DA0F-57A3-248D-DA2D-503F105569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4356" y="2077914"/>
            <a:ext cx="10160337" cy="7022954"/>
          </a:xfrm>
          <a:prstGeom prst="rect">
            <a:avLst/>
          </a:prstGeom>
          <a:noFill/>
          <a:ln>
            <a:noFill/>
          </a:ln>
        </p:spPr>
      </p:pic>
      <p:sp>
        <p:nvSpPr>
          <p:cNvPr id="4" name="テキスト ボックス 3">
            <a:extLst>
              <a:ext uri="{FF2B5EF4-FFF2-40B4-BE49-F238E27FC236}">
                <a16:creationId xmlns:a16="http://schemas.microsoft.com/office/drawing/2014/main" id="{8A117D92-0541-FC5C-A2FD-A2D89CCB5A96}"/>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13-2-1.】</a:t>
            </a:r>
          </a:p>
          <a:p>
            <a:pPr algn="ctr"/>
            <a:r>
              <a:rPr lang="en-US" altLang="ja-JP" sz="2400" b="1">
                <a:latin typeface="メイリオ" panose="020B0604030504040204" pitchFamily="50" charset="-128"/>
                <a:ea typeface="メイリオ" panose="020B0604030504040204" pitchFamily="50" charset="-128"/>
              </a:rPr>
              <a:t>P182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P183</a:t>
            </a:r>
          </a:p>
        </p:txBody>
      </p:sp>
    </p:spTree>
    <p:extLst>
      <p:ext uri="{BB962C8B-B14F-4D97-AF65-F5344CB8AC3E}">
        <p14:creationId xmlns:p14="http://schemas.microsoft.com/office/powerpoint/2010/main" val="27923716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158</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 </a:t>
            </a:r>
            <a:r>
              <a:rPr lang="ja-JP" altLang="en-US" sz="4000">
                <a:latin typeface="メイリオ" panose="020B0604030504040204" pitchFamily="50" charset="-128"/>
                <a:ea typeface="メイリオ" panose="020B0604030504040204" pitchFamily="50" charset="-128"/>
              </a:rPr>
              <a:t>組織の状況</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13-2-2.】</a:t>
            </a:r>
          </a:p>
          <a:p>
            <a:pPr algn="ctr"/>
            <a:r>
              <a:rPr lang="en-US" altLang="ja-JP" sz="2400" b="1">
                <a:latin typeface="メイリオ" panose="020B0604030504040204" pitchFamily="50" charset="-128"/>
                <a:ea typeface="メイリオ" panose="020B0604030504040204" pitchFamily="50" charset="-128"/>
              </a:rPr>
              <a:t>P183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P188</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0" name="表 9">
            <a:extLst>
              <a:ext uri="{FF2B5EF4-FFF2-40B4-BE49-F238E27FC236}">
                <a16:creationId xmlns:a16="http://schemas.microsoft.com/office/drawing/2014/main" id="{BA5BD50F-F6AF-CB36-626D-1CD59C733433}"/>
              </a:ext>
            </a:extLst>
          </p:cNvPr>
          <p:cNvGraphicFramePr>
            <a:graphicFrameLocks noGrp="1"/>
          </p:cNvGraphicFramePr>
          <p:nvPr>
            <p:extLst>
              <p:ext uri="{D42A27DB-BD31-4B8C-83A1-F6EECF244321}">
                <p14:modId xmlns:p14="http://schemas.microsoft.com/office/powerpoint/2010/main" val="217852526"/>
              </p:ext>
            </p:extLst>
          </p:nvPr>
        </p:nvGraphicFramePr>
        <p:xfrm>
          <a:off x="1173193" y="2151764"/>
          <a:ext cx="16105516" cy="5577840"/>
        </p:xfrm>
        <a:graphic>
          <a:graphicData uri="http://schemas.openxmlformats.org/drawingml/2006/table">
            <a:tbl>
              <a:tblPr firstRow="1" bandRow="1">
                <a:tableStyleId>{5C22544A-7EE6-4342-B048-85BDC9FD1C3A}</a:tableStyleId>
              </a:tblPr>
              <a:tblGrid>
                <a:gridCol w="8324490">
                  <a:extLst>
                    <a:ext uri="{9D8B030D-6E8A-4147-A177-3AD203B41FA5}">
                      <a16:colId xmlns:a16="http://schemas.microsoft.com/office/drawing/2014/main" val="2231340116"/>
                    </a:ext>
                  </a:extLst>
                </a:gridCol>
                <a:gridCol w="4572000">
                  <a:extLst>
                    <a:ext uri="{9D8B030D-6E8A-4147-A177-3AD203B41FA5}">
                      <a16:colId xmlns:a16="http://schemas.microsoft.com/office/drawing/2014/main" val="1338354734"/>
                    </a:ext>
                  </a:extLst>
                </a:gridCol>
                <a:gridCol w="3209026">
                  <a:extLst>
                    <a:ext uri="{9D8B030D-6E8A-4147-A177-3AD203B41FA5}">
                      <a16:colId xmlns:a16="http://schemas.microsoft.com/office/drawing/2014/main" val="884620217"/>
                    </a:ext>
                  </a:extLst>
                </a:gridCol>
              </a:tblGrid>
              <a:tr h="370840">
                <a:tc>
                  <a:txBody>
                    <a:bodyPr/>
                    <a:lstStyle/>
                    <a:p>
                      <a:pPr algn="ctr"/>
                      <a:r>
                        <a:rPr kumimoji="1" lang="en-US" altLang="ja-JP" sz="3200">
                          <a:latin typeface="メイリオ" panose="020B0604030504040204" pitchFamily="50" charset="-128"/>
                          <a:ea typeface="メイリオ" panose="020B0604030504040204" pitchFamily="50" charset="-128"/>
                        </a:rPr>
                        <a:t>4. </a:t>
                      </a:r>
                      <a:r>
                        <a:rPr kumimoji="1" lang="ja-JP" altLang="en-US" sz="3200">
                          <a:latin typeface="メイリオ" panose="020B0604030504040204" pitchFamily="50" charset="-128"/>
                          <a:ea typeface="メイリオ" panose="020B0604030504040204" pitchFamily="50" charset="-128"/>
                        </a:rPr>
                        <a:t>組織の状況</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テキスト</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4.1 </a:t>
                      </a:r>
                      <a:r>
                        <a:rPr kumimoji="1" lang="ja-JP" altLang="en-US" sz="3200">
                          <a:latin typeface="メイリオ" panose="020B0604030504040204" pitchFamily="50" charset="-128"/>
                          <a:ea typeface="メイリオ" panose="020B0604030504040204" pitchFamily="50" charset="-128"/>
                        </a:rPr>
                        <a:t>組織及びその状況の理解</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（組織の目的に関連する内部・外部課題）</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外部及び内部の課題</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P184</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P185</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4.2 </a:t>
                      </a:r>
                      <a:r>
                        <a:rPr kumimoji="1" lang="ja-JP" altLang="en-US" sz="3200">
                          <a:latin typeface="メイリオ" panose="020B0604030504040204" pitchFamily="50" charset="-128"/>
                          <a:ea typeface="メイリオ" panose="020B0604030504040204" pitchFamily="50" charset="-128"/>
                        </a:rPr>
                        <a:t>利害関係者のニーズ及び期待の理解</a:t>
                      </a:r>
                      <a:br>
                        <a:rPr kumimoji="1" lang="en-US" altLang="ja-JP" sz="3200">
                          <a:latin typeface="メイリオ" panose="020B0604030504040204" pitchFamily="50" charset="-128"/>
                          <a:ea typeface="メイリオ" panose="020B0604030504040204" pitchFamily="50" charset="-128"/>
                        </a:rPr>
                      </a:br>
                      <a:r>
                        <a:rPr kumimoji="1" lang="ja-JP" altLang="en-US" sz="2800">
                          <a:latin typeface="メイリオ" panose="020B0604030504040204" pitchFamily="50" charset="-128"/>
                          <a:ea typeface="メイリオ" panose="020B0604030504040204" pitchFamily="50" charset="-128"/>
                        </a:rPr>
                        <a:t>（利害関係者から要求される情報セキュリティ）</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利害関係者のニーズ及び期待</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P185</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P186</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4.3 </a:t>
                      </a:r>
                      <a:r>
                        <a:rPr kumimoji="1" lang="ja-JP" altLang="en-US" sz="3200">
                          <a:latin typeface="メイリオ" panose="020B0604030504040204" pitchFamily="50" charset="-128"/>
                          <a:ea typeface="メイリオ" panose="020B0604030504040204" pitchFamily="50" charset="-128"/>
                        </a:rPr>
                        <a:t>情報セキュリティマネジメントシステムの適用範囲の決定</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（物理的配置、論理的構成を含め、適用範囲を決定）</a:t>
                      </a:r>
                    </a:p>
                  </a:txBody>
                  <a:tcPr anchor="ctr"/>
                </a:tc>
                <a:tc>
                  <a:txBody>
                    <a:bodyPr/>
                    <a:lstStyle/>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適用範囲</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レイアウト図</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ネットワーク図</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P186</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P188</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84566057"/>
                  </a:ext>
                </a:extLst>
              </a:tr>
              <a:tr h="370840">
                <a:tc>
                  <a:txBody>
                    <a:bodyPr/>
                    <a:lstStyle/>
                    <a:p>
                      <a:r>
                        <a:rPr kumimoji="1" lang="en-US" altLang="ja-JP" sz="3200">
                          <a:latin typeface="メイリオ" panose="020B0604030504040204" pitchFamily="50" charset="-128"/>
                          <a:ea typeface="メイリオ" panose="020B0604030504040204" pitchFamily="50" charset="-128"/>
                        </a:rPr>
                        <a:t>4.4 </a:t>
                      </a:r>
                      <a:r>
                        <a:rPr kumimoji="1" lang="ja-JP" altLang="en-US" sz="3200">
                          <a:latin typeface="メイリオ" panose="020B0604030504040204" pitchFamily="50" charset="-128"/>
                          <a:ea typeface="メイリオ" panose="020B0604030504040204" pitchFamily="50" charset="-128"/>
                        </a:rPr>
                        <a:t>情報セキュリティマネジメントシステム</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PDCA</a:t>
                      </a:r>
                      <a:r>
                        <a:rPr kumimoji="1" lang="ja-JP" altLang="en-US" sz="2800">
                          <a:latin typeface="メイリオ" panose="020B0604030504040204" pitchFamily="50" charset="-128"/>
                          <a:ea typeface="メイリオ" panose="020B0604030504040204" pitchFamily="50" charset="-128"/>
                        </a:rPr>
                        <a:t>に基づく運用）</a:t>
                      </a:r>
                    </a:p>
                  </a:txBody>
                  <a:tcPr anchor="ctr"/>
                </a:tc>
                <a:tc>
                  <a:txBody>
                    <a:bodyPr/>
                    <a:lstStyle/>
                    <a:p>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r>
                        <a:rPr kumimoji="1" lang="ja-JP" altLang="en-US" sz="3200">
                          <a:latin typeface="メイリオ" panose="020B0604030504040204" pitchFamily="50" charset="-128"/>
                          <a:ea typeface="メイリオ" panose="020B0604030504040204" pitchFamily="50" charset="-128"/>
                        </a:rPr>
                        <a:t>ー</a:t>
                      </a:r>
                    </a:p>
                  </a:txBody>
                  <a:tcPr anchor="ctr"/>
                </a:tc>
                <a:extLst>
                  <a:ext uri="{0D108BD9-81ED-4DB2-BD59-A6C34878D82A}">
                    <a16:rowId xmlns:a16="http://schemas.microsoft.com/office/drawing/2014/main" val="686455240"/>
                  </a:ext>
                </a:extLst>
              </a:tr>
            </a:tbl>
          </a:graphicData>
        </a:graphic>
      </p:graphicFrame>
    </p:spTree>
    <p:extLst>
      <p:ext uri="{BB962C8B-B14F-4D97-AF65-F5344CB8AC3E}">
        <p14:creationId xmlns:p14="http://schemas.microsoft.com/office/powerpoint/2010/main" val="26100723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159</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5. </a:t>
            </a:r>
            <a:r>
              <a:rPr lang="ja-JP" altLang="en-US" sz="4000">
                <a:latin typeface="メイリオ" panose="020B0604030504040204" pitchFamily="50" charset="-128"/>
                <a:ea typeface="メイリオ" panose="020B0604030504040204" pitchFamily="50" charset="-128"/>
              </a:rPr>
              <a:t>リーダーシップ</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13-2-3.】</a:t>
            </a:r>
          </a:p>
          <a:p>
            <a:pPr algn="ctr"/>
            <a:r>
              <a:rPr lang="en-US" altLang="ja-JP" sz="2400" b="1">
                <a:latin typeface="メイリオ" panose="020B0604030504040204" pitchFamily="50" charset="-128"/>
                <a:ea typeface="メイリオ" panose="020B0604030504040204" pitchFamily="50" charset="-128"/>
              </a:rPr>
              <a:t>P189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P193</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2" name="表 1">
            <a:extLst>
              <a:ext uri="{FF2B5EF4-FFF2-40B4-BE49-F238E27FC236}">
                <a16:creationId xmlns:a16="http://schemas.microsoft.com/office/drawing/2014/main" id="{B2F5E06D-FF32-35B2-8AC0-D66A9EA6D466}"/>
              </a:ext>
            </a:extLst>
          </p:cNvPr>
          <p:cNvGraphicFramePr>
            <a:graphicFrameLocks noGrp="1"/>
          </p:cNvGraphicFramePr>
          <p:nvPr>
            <p:extLst>
              <p:ext uri="{D42A27DB-BD31-4B8C-83A1-F6EECF244321}">
                <p14:modId xmlns:p14="http://schemas.microsoft.com/office/powerpoint/2010/main" val="3116452310"/>
              </p:ext>
            </p:extLst>
          </p:nvPr>
        </p:nvGraphicFramePr>
        <p:xfrm>
          <a:off x="1173193" y="2151764"/>
          <a:ext cx="16105516" cy="4145280"/>
        </p:xfrm>
        <a:graphic>
          <a:graphicData uri="http://schemas.openxmlformats.org/drawingml/2006/table">
            <a:tbl>
              <a:tblPr firstRow="1" bandRow="1">
                <a:tableStyleId>{5C22544A-7EE6-4342-B048-85BDC9FD1C3A}</a:tableStyleId>
              </a:tblPr>
              <a:tblGrid>
                <a:gridCol w="7634377">
                  <a:extLst>
                    <a:ext uri="{9D8B030D-6E8A-4147-A177-3AD203B41FA5}">
                      <a16:colId xmlns:a16="http://schemas.microsoft.com/office/drawing/2014/main" val="2231340116"/>
                    </a:ext>
                  </a:extLst>
                </a:gridCol>
                <a:gridCol w="5262113">
                  <a:extLst>
                    <a:ext uri="{9D8B030D-6E8A-4147-A177-3AD203B41FA5}">
                      <a16:colId xmlns:a16="http://schemas.microsoft.com/office/drawing/2014/main" val="1338354734"/>
                    </a:ext>
                  </a:extLst>
                </a:gridCol>
                <a:gridCol w="3209026">
                  <a:extLst>
                    <a:ext uri="{9D8B030D-6E8A-4147-A177-3AD203B41FA5}">
                      <a16:colId xmlns:a16="http://schemas.microsoft.com/office/drawing/2014/main" val="884620217"/>
                    </a:ext>
                  </a:extLst>
                </a:gridCol>
              </a:tblGrid>
              <a:tr h="370840">
                <a:tc>
                  <a:txBody>
                    <a:bodyPr/>
                    <a:lstStyle/>
                    <a:p>
                      <a:pPr algn="ctr"/>
                      <a:r>
                        <a:rPr kumimoji="1" lang="en-US" altLang="ja-JP" sz="3200">
                          <a:latin typeface="メイリオ" panose="020B0604030504040204" pitchFamily="50" charset="-128"/>
                          <a:ea typeface="メイリオ" panose="020B0604030504040204" pitchFamily="50" charset="-128"/>
                        </a:rPr>
                        <a:t>5. </a:t>
                      </a:r>
                      <a:r>
                        <a:rPr kumimoji="1" lang="ja-JP" altLang="en-US" sz="3200">
                          <a:latin typeface="メイリオ" panose="020B0604030504040204" pitchFamily="50" charset="-128"/>
                          <a:ea typeface="メイリオ" panose="020B0604030504040204" pitchFamily="50" charset="-128"/>
                        </a:rPr>
                        <a:t>リーダーシップ</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テキスト</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5.1 </a:t>
                      </a:r>
                      <a:r>
                        <a:rPr kumimoji="1" lang="ja-JP" altLang="en-US" sz="3200">
                          <a:latin typeface="メイリオ" panose="020B0604030504040204" pitchFamily="50" charset="-128"/>
                          <a:ea typeface="メイリオ" panose="020B0604030504040204" pitchFamily="50" charset="-128"/>
                        </a:rPr>
                        <a:t>リーダーシップ及びコミットメント</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（トップが責任を持って実行すること）</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P190</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P191</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5.2 </a:t>
                      </a:r>
                      <a:r>
                        <a:rPr kumimoji="1" lang="ja-JP" altLang="en-US" sz="3200">
                          <a:latin typeface="メイリオ" panose="020B0604030504040204" pitchFamily="50" charset="-128"/>
                          <a:ea typeface="メイリオ" panose="020B0604030504040204" pitchFamily="50" charset="-128"/>
                        </a:rPr>
                        <a:t>方針</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（情報セキュリティ方針の作成）</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情報セキュリティ方針</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P191</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P192</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5.3 </a:t>
                      </a:r>
                      <a:r>
                        <a:rPr kumimoji="1" lang="ja-JP" altLang="en-US" sz="3200">
                          <a:latin typeface="メイリオ" panose="020B0604030504040204" pitchFamily="50" charset="-128"/>
                          <a:ea typeface="メイリオ" panose="020B0604030504040204" pitchFamily="50" charset="-128"/>
                        </a:rPr>
                        <a:t>組織の役割、責任及び権限</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（役割と権限の割り当てと、それの文書化）</a:t>
                      </a:r>
                    </a:p>
                  </a:txBody>
                  <a:tcPr anchor="ctr"/>
                </a:tc>
                <a:tc>
                  <a:txBody>
                    <a:bodyPr/>
                    <a:lstStyle/>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の運用組織図</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責任者または部門の名称と役割を明記した文書</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P192</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P193</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84566057"/>
                  </a:ext>
                </a:extLst>
              </a:tr>
            </a:tbl>
          </a:graphicData>
        </a:graphic>
      </p:graphicFrame>
    </p:spTree>
    <p:extLst>
      <p:ext uri="{BB962C8B-B14F-4D97-AF65-F5344CB8AC3E}">
        <p14:creationId xmlns:p14="http://schemas.microsoft.com/office/powerpoint/2010/main" val="3732956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8" y="2036000"/>
            <a:ext cx="15876373" cy="7294305"/>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概要</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既存のデータを解析・学習して新しいコンテンツを生成する</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ディープラーニングを用いてテキスト、画像、音楽、映像などを作り出す。</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従来の</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は大量の学習データをもとに結果を予測し行動を自動化していた。</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新しい情報やデータから独自のコンテンツを生み出すことができる。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活用</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生成</a:t>
            </a:r>
            <a:r>
              <a:rPr lang="en-US" altLang="ja-JP" sz="3600" b="0" i="0">
                <a:effectLst/>
                <a:latin typeface="メイリオ" panose="020B0604030504040204" pitchFamily="50" charset="-128"/>
                <a:ea typeface="メイリオ" panose="020B0604030504040204" pitchFamily="50" charset="-128"/>
              </a:rPr>
              <a:t>AI</a:t>
            </a:r>
            <a:r>
              <a:rPr lang="ja-JP" altLang="en-US" sz="3600" b="0" i="0">
                <a:effectLst/>
                <a:latin typeface="メイリオ" panose="020B0604030504040204" pitchFamily="50" charset="-128"/>
                <a:ea typeface="メイリオ" panose="020B0604030504040204" pitchFamily="50" charset="-128"/>
              </a:rPr>
              <a:t>を用いたチャットボットが</a:t>
            </a:r>
            <a:r>
              <a:rPr lang="en-US" altLang="ja-JP" sz="3600" b="0" i="0">
                <a:effectLst/>
                <a:latin typeface="メイリオ" panose="020B0604030504040204" pitchFamily="50" charset="-128"/>
                <a:ea typeface="メイリオ" panose="020B0604030504040204" pitchFamily="50" charset="-128"/>
              </a:rPr>
              <a:t>24</a:t>
            </a:r>
            <a:r>
              <a:rPr lang="ja-JP" altLang="en-US" sz="3600" b="0" i="0">
                <a:effectLst/>
                <a:latin typeface="メイリオ" panose="020B0604030504040204" pitchFamily="50" charset="-128"/>
                <a:ea typeface="メイリオ" panose="020B0604030504040204" pitchFamily="50" charset="-128"/>
              </a:rPr>
              <a:t>時間</a:t>
            </a:r>
            <a:r>
              <a:rPr lang="en-US" altLang="ja-JP" sz="3600" b="0" i="0">
                <a:effectLst/>
                <a:latin typeface="メイリオ" panose="020B0604030504040204" pitchFamily="50" charset="-128"/>
                <a:ea typeface="メイリオ" panose="020B0604030504040204" pitchFamily="50" charset="-128"/>
              </a:rPr>
              <a:t>365</a:t>
            </a:r>
            <a:r>
              <a:rPr lang="ja-JP" altLang="en-US" sz="3600" b="0" i="0">
                <a:effectLst/>
                <a:latin typeface="メイリオ" panose="020B0604030504040204" pitchFamily="50" charset="-128"/>
                <a:ea typeface="メイリオ" panose="020B0604030504040204" pitchFamily="50" charset="-128"/>
              </a:rPr>
              <a:t>日対応している。</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広告制作では、バナーやプロモーション用のビジュアルを迅速に、かつ短時間で何種類も生成できる。</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多くの業務プロセスを効率化できる。</a:t>
            </a:r>
            <a:endParaRPr lang="en-US" altLang="ja-JP" sz="3600" b="0" i="0">
              <a:effectLst/>
              <a:latin typeface="メイリオ" panose="020B0604030504040204" pitchFamily="50" charset="-128"/>
              <a:ea typeface="メイリオ" panose="020B0604030504040204" pitchFamily="50" charset="-128"/>
            </a:endParaRPr>
          </a:p>
          <a:p>
            <a:endParaRPr lang="ja-JP" altLang="en-US" sz="3600" b="0" i="0">
              <a:effectLst/>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生成</a:t>
            </a:r>
            <a:r>
              <a:rPr lang="en-US" altLang="ja-JP" sz="4000">
                <a:latin typeface="メイリオ" panose="020B0604030504040204" pitchFamily="50" charset="-128"/>
                <a:ea typeface="メイリオ" panose="020B0604030504040204" pitchFamily="50" charset="-128"/>
              </a:rPr>
              <a:t>AI</a:t>
            </a:r>
            <a:r>
              <a:rPr lang="ja-JP" altLang="en-US" sz="4000">
                <a:latin typeface="メイリオ" panose="020B0604030504040204" pitchFamily="50" charset="-128"/>
                <a:ea typeface="メイリオ" panose="020B0604030504040204" pitchFamily="50" charset="-128"/>
              </a:rPr>
              <a:t>とは</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a:t>
            </a:r>
          </a:p>
          <a:p>
            <a:pPr algn="ctr"/>
            <a:r>
              <a:rPr lang="en-US" altLang="ja-JP" sz="2400" b="1">
                <a:latin typeface="メイリオ" panose="020B0604030504040204" pitchFamily="50" charset="-128"/>
                <a:ea typeface="メイリオ" panose="020B0604030504040204" pitchFamily="50" charset="-128"/>
              </a:rPr>
              <a:t>P7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a:t>
            </a:r>
          </a:p>
        </p:txBody>
      </p:sp>
      <p:sp>
        <p:nvSpPr>
          <p:cNvPr id="4" name="object 40">
            <a:extLst>
              <a:ext uri="{FF2B5EF4-FFF2-40B4-BE49-F238E27FC236}">
                <a16:creationId xmlns:a16="http://schemas.microsoft.com/office/drawing/2014/main" id="{F916CD4A-40F6-8BD7-77C1-4DC20FED61E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50247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6. </a:t>
            </a:r>
            <a:r>
              <a:rPr lang="ja-JP" altLang="en-US" sz="4000">
                <a:latin typeface="メイリオ" panose="020B0604030504040204" pitchFamily="50" charset="-128"/>
                <a:ea typeface="メイリオ" panose="020B0604030504040204" pitchFamily="50" charset="-128"/>
              </a:rPr>
              <a:t>計画</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13-2-4.】</a:t>
            </a:r>
          </a:p>
          <a:p>
            <a:pPr algn="ctr"/>
            <a:r>
              <a:rPr lang="en-US" altLang="ja-JP" sz="2400" b="1">
                <a:latin typeface="メイリオ" panose="020B0604030504040204" pitchFamily="50" charset="-128"/>
                <a:ea typeface="メイリオ" panose="020B0604030504040204" pitchFamily="50" charset="-128"/>
              </a:rPr>
              <a:t>P193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P203</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6">
            <a:extLst>
              <a:ext uri="{FF2B5EF4-FFF2-40B4-BE49-F238E27FC236}">
                <a16:creationId xmlns:a16="http://schemas.microsoft.com/office/drawing/2014/main" id="{71B0D8EB-42A6-70D8-EF09-A7740F179A12}"/>
              </a:ext>
            </a:extLst>
          </p:cNvPr>
          <p:cNvGraphicFramePr>
            <a:graphicFrameLocks noGrp="1"/>
          </p:cNvGraphicFramePr>
          <p:nvPr>
            <p:extLst>
              <p:ext uri="{D42A27DB-BD31-4B8C-83A1-F6EECF244321}">
                <p14:modId xmlns:p14="http://schemas.microsoft.com/office/powerpoint/2010/main" val="705290590"/>
              </p:ext>
            </p:extLst>
          </p:nvPr>
        </p:nvGraphicFramePr>
        <p:xfrm>
          <a:off x="1173193" y="2151764"/>
          <a:ext cx="16105516" cy="6096000"/>
        </p:xfrm>
        <a:graphic>
          <a:graphicData uri="http://schemas.openxmlformats.org/drawingml/2006/table">
            <a:tbl>
              <a:tblPr firstRow="1" bandRow="1">
                <a:tableStyleId>{5C22544A-7EE6-4342-B048-85BDC9FD1C3A}</a:tableStyleId>
              </a:tblPr>
              <a:tblGrid>
                <a:gridCol w="7634377">
                  <a:extLst>
                    <a:ext uri="{9D8B030D-6E8A-4147-A177-3AD203B41FA5}">
                      <a16:colId xmlns:a16="http://schemas.microsoft.com/office/drawing/2014/main" val="2231340116"/>
                    </a:ext>
                  </a:extLst>
                </a:gridCol>
                <a:gridCol w="5262113">
                  <a:extLst>
                    <a:ext uri="{9D8B030D-6E8A-4147-A177-3AD203B41FA5}">
                      <a16:colId xmlns:a16="http://schemas.microsoft.com/office/drawing/2014/main" val="1338354734"/>
                    </a:ext>
                  </a:extLst>
                </a:gridCol>
                <a:gridCol w="3209026">
                  <a:extLst>
                    <a:ext uri="{9D8B030D-6E8A-4147-A177-3AD203B41FA5}">
                      <a16:colId xmlns:a16="http://schemas.microsoft.com/office/drawing/2014/main" val="884620217"/>
                    </a:ext>
                  </a:extLst>
                </a:gridCol>
              </a:tblGrid>
              <a:tr h="370840">
                <a:tc>
                  <a:txBody>
                    <a:bodyPr/>
                    <a:lstStyle/>
                    <a:p>
                      <a:pPr algn="ctr"/>
                      <a:r>
                        <a:rPr kumimoji="1" lang="en-US" altLang="ja-JP" sz="3200">
                          <a:latin typeface="メイリオ" panose="020B0604030504040204" pitchFamily="50" charset="-128"/>
                          <a:ea typeface="メイリオ" panose="020B0604030504040204" pitchFamily="50" charset="-128"/>
                        </a:rPr>
                        <a:t>6. </a:t>
                      </a:r>
                      <a:r>
                        <a:rPr kumimoji="1" lang="ja-JP" altLang="en-US" sz="3200">
                          <a:latin typeface="メイリオ" panose="020B0604030504040204" pitchFamily="50" charset="-128"/>
                          <a:ea typeface="メイリオ" panose="020B0604030504040204" pitchFamily="50" charset="-128"/>
                        </a:rPr>
                        <a:t>計画</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テキスト</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6.1</a:t>
                      </a:r>
                      <a:r>
                        <a:rPr kumimoji="1" lang="ja-JP" altLang="en-US" sz="3200">
                          <a:latin typeface="メイリオ" panose="020B0604030504040204" pitchFamily="50" charset="-128"/>
                          <a:ea typeface="メイリオ" panose="020B0604030504040204" pitchFamily="50" charset="-128"/>
                        </a:rPr>
                        <a:t> リスク及び機会に対する活動</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（情報資産に対するリスクの決定と対応手順の確立）</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資産目録（情報資産管理台帳）</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リスクアセスメント結果報告書</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適用宣言書</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リスク対応計画</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P194</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P201</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6.2 </a:t>
                      </a:r>
                      <a:r>
                        <a:rPr kumimoji="1" lang="ja-JP" altLang="en-US" sz="3200">
                          <a:latin typeface="メイリオ" panose="020B0604030504040204" pitchFamily="50" charset="-128"/>
                          <a:ea typeface="メイリオ" panose="020B0604030504040204" pitchFamily="50" charset="-128"/>
                        </a:rPr>
                        <a:t>情報セキュリティ目的及びそれを達成するための計画策定</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（目的の確立と、達成のための計画策定）</a:t>
                      </a:r>
                    </a:p>
                  </a:txBody>
                  <a:tcPr anchor="ctr"/>
                </a:tc>
                <a:tc>
                  <a:txBody>
                    <a:bodyPr/>
                    <a:lstStyle/>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有効性評価表</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P201</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P203</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6.3 </a:t>
                      </a:r>
                      <a:r>
                        <a:rPr kumimoji="1" lang="ja-JP" altLang="en-US" sz="3200">
                          <a:latin typeface="メイリオ" panose="020B0604030504040204" pitchFamily="50" charset="-128"/>
                          <a:ea typeface="メイリオ" panose="020B0604030504040204" pitchFamily="50" charset="-128"/>
                        </a:rPr>
                        <a:t>変更の計画策定</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（変更が必要な時は計画的に）</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extLst>
                  <a:ext uri="{0D108BD9-81ED-4DB2-BD59-A6C34878D82A}">
                    <a16:rowId xmlns:a16="http://schemas.microsoft.com/office/drawing/2014/main" val="1584566057"/>
                  </a:ext>
                </a:extLst>
              </a:tr>
            </a:tbl>
          </a:graphicData>
        </a:graphic>
      </p:graphicFrame>
    </p:spTree>
    <p:extLst>
      <p:ext uri="{BB962C8B-B14F-4D97-AF65-F5344CB8AC3E}">
        <p14:creationId xmlns:p14="http://schemas.microsoft.com/office/powerpoint/2010/main" val="42532395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13-2-5.】</a:t>
            </a:r>
          </a:p>
          <a:p>
            <a:pPr algn="ctr"/>
            <a:r>
              <a:rPr lang="en-US" altLang="ja-JP" sz="2400" b="1">
                <a:latin typeface="メイリオ" panose="020B0604030504040204" pitchFamily="50" charset="-128"/>
                <a:ea typeface="メイリオ" panose="020B0604030504040204" pitchFamily="50" charset="-128"/>
              </a:rPr>
              <a:t>P203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P213</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6">
            <a:extLst>
              <a:ext uri="{FF2B5EF4-FFF2-40B4-BE49-F238E27FC236}">
                <a16:creationId xmlns:a16="http://schemas.microsoft.com/office/drawing/2014/main" id="{71B0D8EB-42A6-70D8-EF09-A7740F179A12}"/>
              </a:ext>
            </a:extLst>
          </p:cNvPr>
          <p:cNvGraphicFramePr>
            <a:graphicFrameLocks noGrp="1"/>
          </p:cNvGraphicFramePr>
          <p:nvPr>
            <p:extLst>
              <p:ext uri="{D42A27DB-BD31-4B8C-83A1-F6EECF244321}">
                <p14:modId xmlns:p14="http://schemas.microsoft.com/office/powerpoint/2010/main" val="3940820656"/>
              </p:ext>
            </p:extLst>
          </p:nvPr>
        </p:nvGraphicFramePr>
        <p:xfrm>
          <a:off x="1173193" y="2151764"/>
          <a:ext cx="16105516" cy="7071360"/>
        </p:xfrm>
        <a:graphic>
          <a:graphicData uri="http://schemas.openxmlformats.org/drawingml/2006/table">
            <a:tbl>
              <a:tblPr firstRow="1" bandRow="1">
                <a:tableStyleId>{5C22544A-7EE6-4342-B048-85BDC9FD1C3A}</a:tableStyleId>
              </a:tblPr>
              <a:tblGrid>
                <a:gridCol w="7634377">
                  <a:extLst>
                    <a:ext uri="{9D8B030D-6E8A-4147-A177-3AD203B41FA5}">
                      <a16:colId xmlns:a16="http://schemas.microsoft.com/office/drawing/2014/main" val="2231340116"/>
                    </a:ext>
                  </a:extLst>
                </a:gridCol>
                <a:gridCol w="5262113">
                  <a:extLst>
                    <a:ext uri="{9D8B030D-6E8A-4147-A177-3AD203B41FA5}">
                      <a16:colId xmlns:a16="http://schemas.microsoft.com/office/drawing/2014/main" val="1338354734"/>
                    </a:ext>
                  </a:extLst>
                </a:gridCol>
                <a:gridCol w="3209026">
                  <a:extLst>
                    <a:ext uri="{9D8B030D-6E8A-4147-A177-3AD203B41FA5}">
                      <a16:colId xmlns:a16="http://schemas.microsoft.com/office/drawing/2014/main" val="884620217"/>
                    </a:ext>
                  </a:extLst>
                </a:gridCol>
              </a:tblGrid>
              <a:tr h="370840">
                <a:tc>
                  <a:txBody>
                    <a:bodyPr/>
                    <a:lstStyle/>
                    <a:p>
                      <a:pPr algn="ctr"/>
                      <a:r>
                        <a:rPr kumimoji="1" lang="en-US" altLang="ja-JP" sz="3200">
                          <a:latin typeface="メイリオ" panose="020B0604030504040204" pitchFamily="50" charset="-128"/>
                          <a:ea typeface="メイリオ" panose="020B0604030504040204" pitchFamily="50" charset="-128"/>
                        </a:rPr>
                        <a:t>7. </a:t>
                      </a:r>
                      <a:r>
                        <a:rPr kumimoji="1" lang="ja-JP" altLang="en-US" sz="3200">
                          <a:latin typeface="メイリオ" panose="020B0604030504040204" pitchFamily="50" charset="-128"/>
                          <a:ea typeface="メイリオ" panose="020B0604030504040204" pitchFamily="50" charset="-128"/>
                        </a:rPr>
                        <a:t>支援</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テキスト</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7.1</a:t>
                      </a:r>
                      <a:r>
                        <a:rPr kumimoji="1" lang="ja-JP" altLang="en-US" sz="3200">
                          <a:latin typeface="メイリオ" panose="020B0604030504040204" pitchFamily="50" charset="-128"/>
                          <a:ea typeface="メイリオ" panose="020B0604030504040204" pitchFamily="50" charset="-128"/>
                        </a:rPr>
                        <a:t> 資源</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（必要資源</a:t>
                      </a:r>
                      <a:r>
                        <a:rPr kumimoji="1" lang="en-US" altLang="ja-JP" sz="2800">
                          <a:latin typeface="メイリオ" panose="020B0604030504040204" pitchFamily="50" charset="-128"/>
                          <a:ea typeface="メイリオ" panose="020B0604030504040204" pitchFamily="50" charset="-128"/>
                        </a:rPr>
                        <a:t>【</a:t>
                      </a:r>
                      <a:r>
                        <a:rPr kumimoji="1" lang="ja-JP" altLang="en-US" sz="2800">
                          <a:latin typeface="メイリオ" panose="020B0604030504040204" pitchFamily="50" charset="-128"/>
                          <a:ea typeface="メイリオ" panose="020B0604030504040204" pitchFamily="50" charset="-128"/>
                        </a:rPr>
                        <a:t>人、物、金、情報</a:t>
                      </a:r>
                      <a:r>
                        <a:rPr kumimoji="1" lang="en-US" altLang="ja-JP" sz="2800">
                          <a:latin typeface="メイリオ" panose="020B0604030504040204" pitchFamily="50" charset="-128"/>
                          <a:ea typeface="メイリオ" panose="020B0604030504040204" pitchFamily="50" charset="-128"/>
                        </a:rPr>
                        <a:t>】</a:t>
                      </a:r>
                      <a:r>
                        <a:rPr kumimoji="1" lang="ja-JP" altLang="en-US" sz="2800">
                          <a:latin typeface="メイリオ" panose="020B0604030504040204" pitchFamily="50" charset="-128"/>
                          <a:ea typeface="メイリオ" panose="020B0604030504040204" pitchFamily="50" charset="-128"/>
                        </a:rPr>
                        <a:t>の決定）</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P204</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P205</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7.2 </a:t>
                      </a:r>
                      <a:r>
                        <a:rPr kumimoji="1" lang="ja-JP" altLang="en-US" sz="3200">
                          <a:latin typeface="メイリオ" panose="020B0604030504040204" pitchFamily="50" charset="-128"/>
                          <a:ea typeface="メイリオ" panose="020B0604030504040204" pitchFamily="50" charset="-128"/>
                        </a:rPr>
                        <a:t>力量</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（要員の力量を定義し、評価する。結果に応じて教育を計画と実施）</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力量確認表</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教育計画書</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理解度確認テスト</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教育実施記録</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P205</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P210</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7.3 </a:t>
                      </a:r>
                      <a:r>
                        <a:rPr kumimoji="1" lang="ja-JP" altLang="en-US" sz="3200">
                          <a:latin typeface="メイリオ" panose="020B0604030504040204" pitchFamily="50" charset="-128"/>
                          <a:ea typeface="メイリオ" panose="020B0604030504040204" pitchFamily="50" charset="-128"/>
                        </a:rPr>
                        <a:t>認識</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（適用範囲のすべての要員が認識しなければならい内容）</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P210</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84566057"/>
                  </a:ext>
                </a:extLst>
              </a:tr>
              <a:tr h="370840">
                <a:tc>
                  <a:txBody>
                    <a:bodyPr/>
                    <a:lstStyle/>
                    <a:p>
                      <a:r>
                        <a:rPr kumimoji="1" lang="en-US" altLang="ja-JP" sz="3200">
                          <a:latin typeface="メイリオ" panose="020B0604030504040204" pitchFamily="50" charset="-128"/>
                          <a:ea typeface="メイリオ" panose="020B0604030504040204" pitchFamily="50" charset="-128"/>
                        </a:rPr>
                        <a:t>7.4 </a:t>
                      </a:r>
                      <a:r>
                        <a:rPr kumimoji="1" lang="ja-JP" altLang="en-US" sz="3200">
                          <a:latin typeface="メイリオ" panose="020B0604030504040204" pitchFamily="50" charset="-128"/>
                          <a:ea typeface="メイリオ" panose="020B0604030504040204" pitchFamily="50" charset="-128"/>
                        </a:rPr>
                        <a:t>コミュニケーション</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（意思疎通に必要なプロセスの確立）</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P211</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P212</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427498537"/>
                  </a:ext>
                </a:extLst>
              </a:tr>
              <a:tr h="370840">
                <a:tc>
                  <a:txBody>
                    <a:bodyPr/>
                    <a:lstStyle/>
                    <a:p>
                      <a:r>
                        <a:rPr kumimoji="1" lang="en-US" altLang="ja-JP" sz="3200">
                          <a:latin typeface="メイリオ" panose="020B0604030504040204" pitchFamily="50" charset="-128"/>
                          <a:ea typeface="メイリオ" panose="020B0604030504040204" pitchFamily="50" charset="-128"/>
                        </a:rPr>
                        <a:t>7.5 </a:t>
                      </a:r>
                      <a:r>
                        <a:rPr kumimoji="1" lang="ja-JP" altLang="en-US" sz="3200">
                          <a:latin typeface="メイリオ" panose="020B0604030504040204" pitchFamily="50" charset="-128"/>
                          <a:ea typeface="メイリオ" panose="020B0604030504040204" pitchFamily="50" charset="-128"/>
                        </a:rPr>
                        <a:t>文書化した情報</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（文書化した情報の作成、更新、管理）</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P212</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P213</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512641899"/>
                  </a:ext>
                </a:extLst>
              </a:tr>
            </a:tbl>
          </a:graphicData>
        </a:graphic>
      </p:graphicFrame>
    </p:spTree>
    <p:extLst>
      <p:ext uri="{BB962C8B-B14F-4D97-AF65-F5344CB8AC3E}">
        <p14:creationId xmlns:p14="http://schemas.microsoft.com/office/powerpoint/2010/main" val="17169778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162</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8. </a:t>
            </a:r>
            <a:r>
              <a:rPr lang="ja-JP" altLang="en-US" sz="4000">
                <a:latin typeface="メイリオ" panose="020B0604030504040204" pitchFamily="50" charset="-128"/>
                <a:ea typeface="メイリオ" panose="020B0604030504040204" pitchFamily="50" charset="-128"/>
              </a:rPr>
              <a:t>運用</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13-2-6.】</a:t>
            </a:r>
          </a:p>
          <a:p>
            <a:pPr algn="ctr"/>
            <a:r>
              <a:rPr lang="en-US" altLang="ja-JP" sz="2400" b="1">
                <a:latin typeface="メイリオ" panose="020B0604030504040204" pitchFamily="50" charset="-128"/>
                <a:ea typeface="メイリオ" panose="020B0604030504040204" pitchFamily="50" charset="-128"/>
              </a:rPr>
              <a:t>P214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P217</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6">
            <a:extLst>
              <a:ext uri="{FF2B5EF4-FFF2-40B4-BE49-F238E27FC236}">
                <a16:creationId xmlns:a16="http://schemas.microsoft.com/office/drawing/2014/main" id="{71B0D8EB-42A6-70D8-EF09-A7740F179A12}"/>
              </a:ext>
            </a:extLst>
          </p:cNvPr>
          <p:cNvGraphicFramePr>
            <a:graphicFrameLocks noGrp="1"/>
          </p:cNvGraphicFramePr>
          <p:nvPr>
            <p:extLst>
              <p:ext uri="{D42A27DB-BD31-4B8C-83A1-F6EECF244321}">
                <p14:modId xmlns:p14="http://schemas.microsoft.com/office/powerpoint/2010/main" val="13393107"/>
              </p:ext>
            </p:extLst>
          </p:nvPr>
        </p:nvGraphicFramePr>
        <p:xfrm>
          <a:off x="1173193" y="2151764"/>
          <a:ext cx="16105516" cy="4023360"/>
        </p:xfrm>
        <a:graphic>
          <a:graphicData uri="http://schemas.openxmlformats.org/drawingml/2006/table">
            <a:tbl>
              <a:tblPr firstRow="1" bandRow="1">
                <a:tableStyleId>{5C22544A-7EE6-4342-B048-85BDC9FD1C3A}</a:tableStyleId>
              </a:tblPr>
              <a:tblGrid>
                <a:gridCol w="8100203">
                  <a:extLst>
                    <a:ext uri="{9D8B030D-6E8A-4147-A177-3AD203B41FA5}">
                      <a16:colId xmlns:a16="http://schemas.microsoft.com/office/drawing/2014/main" val="2231340116"/>
                    </a:ext>
                  </a:extLst>
                </a:gridCol>
                <a:gridCol w="4796287">
                  <a:extLst>
                    <a:ext uri="{9D8B030D-6E8A-4147-A177-3AD203B41FA5}">
                      <a16:colId xmlns:a16="http://schemas.microsoft.com/office/drawing/2014/main" val="1338354734"/>
                    </a:ext>
                  </a:extLst>
                </a:gridCol>
                <a:gridCol w="3209026">
                  <a:extLst>
                    <a:ext uri="{9D8B030D-6E8A-4147-A177-3AD203B41FA5}">
                      <a16:colId xmlns:a16="http://schemas.microsoft.com/office/drawing/2014/main" val="884620217"/>
                    </a:ext>
                  </a:extLst>
                </a:gridCol>
              </a:tblGrid>
              <a:tr h="370840">
                <a:tc>
                  <a:txBody>
                    <a:bodyPr/>
                    <a:lstStyle/>
                    <a:p>
                      <a:pPr algn="ctr"/>
                      <a:r>
                        <a:rPr kumimoji="1" lang="en-US" altLang="ja-JP" sz="3200">
                          <a:latin typeface="メイリオ" panose="020B0604030504040204" pitchFamily="50" charset="-128"/>
                          <a:ea typeface="メイリオ" panose="020B0604030504040204" pitchFamily="50" charset="-128"/>
                        </a:rPr>
                        <a:t>8. </a:t>
                      </a:r>
                      <a:r>
                        <a:rPr kumimoji="1" lang="ja-JP" altLang="en-US" sz="3200">
                          <a:latin typeface="メイリオ" panose="020B0604030504040204" pitchFamily="50" charset="-128"/>
                          <a:ea typeface="メイリオ" panose="020B0604030504040204" pitchFamily="50" charset="-128"/>
                        </a:rPr>
                        <a:t>運用</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テキスト</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8.1</a:t>
                      </a:r>
                      <a:r>
                        <a:rPr kumimoji="1" lang="ja-JP" altLang="en-US" sz="3200">
                          <a:latin typeface="メイリオ" panose="020B0604030504040204" pitchFamily="50" charset="-128"/>
                          <a:ea typeface="メイリオ" panose="020B0604030504040204" pitchFamily="50" charset="-128"/>
                        </a:rPr>
                        <a:t> 運用の計画及び管理</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（計画した活動の一覧表作成）</a:t>
                      </a:r>
                    </a:p>
                  </a:txBody>
                  <a:tcPr anchor="ctr"/>
                </a:tc>
                <a:tc>
                  <a:txBody>
                    <a:bodyPr/>
                    <a:lstStyle/>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年間計画表</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P214</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P217</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8.2 </a:t>
                      </a:r>
                      <a:r>
                        <a:rPr kumimoji="1" lang="ja-JP" altLang="en-US" sz="3200">
                          <a:latin typeface="メイリオ" panose="020B0604030504040204" pitchFamily="50" charset="-128"/>
                          <a:ea typeface="メイリオ" panose="020B0604030504040204" pitchFamily="50" charset="-128"/>
                        </a:rPr>
                        <a:t>情報セキュリティリスクアセスメント</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（実施したリスクアセスメントプロセス結果の文書化）</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リスクアセスメント結果報告書</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P217</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8.3 </a:t>
                      </a:r>
                      <a:r>
                        <a:rPr kumimoji="1" lang="ja-JP" altLang="en-US" sz="3200">
                          <a:latin typeface="メイリオ" panose="020B0604030504040204" pitchFamily="50" charset="-128"/>
                          <a:ea typeface="メイリオ" panose="020B0604030504040204" pitchFamily="50" charset="-128"/>
                        </a:rPr>
                        <a:t>情報セキュリティリスク対応</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（実施したリスク対応計画結果の文書化）</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リスク対応計画</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P217</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84566057"/>
                  </a:ext>
                </a:extLst>
              </a:tr>
            </a:tbl>
          </a:graphicData>
        </a:graphic>
      </p:graphicFrame>
    </p:spTree>
    <p:extLst>
      <p:ext uri="{BB962C8B-B14F-4D97-AF65-F5344CB8AC3E}">
        <p14:creationId xmlns:p14="http://schemas.microsoft.com/office/powerpoint/2010/main" val="25303738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13-2-7.】</a:t>
            </a:r>
          </a:p>
          <a:p>
            <a:pPr algn="ctr"/>
            <a:r>
              <a:rPr lang="en-US" altLang="ja-JP" sz="2400" b="1">
                <a:latin typeface="メイリオ" panose="020B0604030504040204" pitchFamily="50" charset="-128"/>
                <a:ea typeface="メイリオ" panose="020B0604030504040204" pitchFamily="50" charset="-128"/>
              </a:rPr>
              <a:t>P218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P225</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6">
            <a:extLst>
              <a:ext uri="{FF2B5EF4-FFF2-40B4-BE49-F238E27FC236}">
                <a16:creationId xmlns:a16="http://schemas.microsoft.com/office/drawing/2014/main" id="{71B0D8EB-42A6-70D8-EF09-A7740F179A12}"/>
              </a:ext>
            </a:extLst>
          </p:cNvPr>
          <p:cNvGraphicFramePr>
            <a:graphicFrameLocks noGrp="1"/>
          </p:cNvGraphicFramePr>
          <p:nvPr>
            <p:extLst>
              <p:ext uri="{D42A27DB-BD31-4B8C-83A1-F6EECF244321}">
                <p14:modId xmlns:p14="http://schemas.microsoft.com/office/powerpoint/2010/main" val="2726615598"/>
              </p:ext>
            </p:extLst>
          </p:nvPr>
        </p:nvGraphicFramePr>
        <p:xfrm>
          <a:off x="1173193" y="2151764"/>
          <a:ext cx="16105516" cy="4998720"/>
        </p:xfrm>
        <a:graphic>
          <a:graphicData uri="http://schemas.openxmlformats.org/drawingml/2006/table">
            <a:tbl>
              <a:tblPr firstRow="1" bandRow="1">
                <a:tableStyleId>{5C22544A-7EE6-4342-B048-85BDC9FD1C3A}</a:tableStyleId>
              </a:tblPr>
              <a:tblGrid>
                <a:gridCol w="7720641">
                  <a:extLst>
                    <a:ext uri="{9D8B030D-6E8A-4147-A177-3AD203B41FA5}">
                      <a16:colId xmlns:a16="http://schemas.microsoft.com/office/drawing/2014/main" val="2231340116"/>
                    </a:ext>
                  </a:extLst>
                </a:gridCol>
                <a:gridCol w="5175849">
                  <a:extLst>
                    <a:ext uri="{9D8B030D-6E8A-4147-A177-3AD203B41FA5}">
                      <a16:colId xmlns:a16="http://schemas.microsoft.com/office/drawing/2014/main" val="1338354734"/>
                    </a:ext>
                  </a:extLst>
                </a:gridCol>
                <a:gridCol w="3209026">
                  <a:extLst>
                    <a:ext uri="{9D8B030D-6E8A-4147-A177-3AD203B41FA5}">
                      <a16:colId xmlns:a16="http://schemas.microsoft.com/office/drawing/2014/main" val="884620217"/>
                    </a:ext>
                  </a:extLst>
                </a:gridCol>
              </a:tblGrid>
              <a:tr h="370840">
                <a:tc>
                  <a:txBody>
                    <a:bodyPr/>
                    <a:lstStyle/>
                    <a:p>
                      <a:pPr algn="ctr"/>
                      <a:r>
                        <a:rPr kumimoji="1" lang="en-US" altLang="ja-JP" sz="3200">
                          <a:latin typeface="メイリオ" panose="020B0604030504040204" pitchFamily="50" charset="-128"/>
                          <a:ea typeface="メイリオ" panose="020B0604030504040204" pitchFamily="50" charset="-128"/>
                        </a:rPr>
                        <a:t>9. </a:t>
                      </a:r>
                      <a:r>
                        <a:rPr kumimoji="1" lang="ja-JP" altLang="en-US" sz="3200">
                          <a:latin typeface="メイリオ" panose="020B0604030504040204" pitchFamily="50" charset="-128"/>
                          <a:ea typeface="メイリオ" panose="020B0604030504040204" pitchFamily="50" charset="-128"/>
                        </a:rPr>
                        <a:t>パフォーマンス評価</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テキスト</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9.1</a:t>
                      </a:r>
                      <a:r>
                        <a:rPr kumimoji="1" lang="ja-JP" altLang="en-US" sz="3200">
                          <a:latin typeface="メイリオ" panose="020B0604030504040204" pitchFamily="50" charset="-128"/>
                          <a:ea typeface="メイリオ" panose="020B0604030504040204" pitchFamily="50" charset="-128"/>
                        </a:rPr>
                        <a:t> 監視、測定、分析及び評価</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（情報セキュリティのパフォーマンスと</a:t>
                      </a:r>
                      <a:r>
                        <a:rPr kumimoji="1" lang="en-US" altLang="ja-JP" sz="2800">
                          <a:latin typeface="メイリオ" panose="020B0604030504040204" pitchFamily="50" charset="-128"/>
                          <a:ea typeface="メイリオ" panose="020B0604030504040204" pitchFamily="50" charset="-128"/>
                        </a:rPr>
                        <a:t>ISMS</a:t>
                      </a:r>
                      <a:r>
                        <a:rPr kumimoji="1" lang="ja-JP" altLang="en-US" sz="2800">
                          <a:latin typeface="メイリオ" panose="020B0604030504040204" pitchFamily="50" charset="-128"/>
                          <a:ea typeface="メイリオ" panose="020B0604030504040204" pitchFamily="50" charset="-128"/>
                        </a:rPr>
                        <a:t>の有効性の評価）</a:t>
                      </a:r>
                    </a:p>
                  </a:txBody>
                  <a:tcPr anchor="ctr"/>
                </a:tc>
                <a:tc>
                  <a:txBody>
                    <a:bodyPr/>
                    <a:lstStyle/>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有効性評価表</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P218</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P219</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9.2</a:t>
                      </a:r>
                      <a:r>
                        <a:rPr kumimoji="1" lang="ja-JP" altLang="en-US" sz="3200">
                          <a:latin typeface="メイリオ" panose="020B0604030504040204" pitchFamily="50" charset="-128"/>
                          <a:ea typeface="メイリオ" panose="020B0604030504040204" pitchFamily="50" charset="-128"/>
                        </a:rPr>
                        <a:t> 内部監査</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ISMS</a:t>
                      </a:r>
                      <a:r>
                        <a:rPr kumimoji="1" lang="ja-JP" altLang="en-US" sz="2800">
                          <a:latin typeface="メイリオ" panose="020B0604030504040204" pitchFamily="50" charset="-128"/>
                          <a:ea typeface="メイリオ" panose="020B0604030504040204" pitchFamily="50" charset="-128"/>
                        </a:rPr>
                        <a:t>の適合性、有効性についての監査）</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内部監査チェックリスト</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内部監査計画書</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内部監査結果報告書</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P219</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P223</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9.3 </a:t>
                      </a:r>
                      <a:r>
                        <a:rPr kumimoji="1" lang="ja-JP" altLang="en-US" sz="3200">
                          <a:latin typeface="メイリオ" panose="020B0604030504040204" pitchFamily="50" charset="-128"/>
                          <a:ea typeface="メイリオ" panose="020B0604030504040204" pitchFamily="50" charset="-128"/>
                        </a:rPr>
                        <a:t>マネジメントレビュー</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（トップマネジメントが、</a:t>
                      </a:r>
                      <a:r>
                        <a:rPr kumimoji="1" lang="en-US" altLang="ja-JP" sz="2800">
                          <a:latin typeface="メイリオ" panose="020B0604030504040204" pitchFamily="50" charset="-128"/>
                          <a:ea typeface="メイリオ" panose="020B0604030504040204" pitchFamily="50" charset="-128"/>
                        </a:rPr>
                        <a:t>ISMS</a:t>
                      </a:r>
                      <a:r>
                        <a:rPr kumimoji="1" lang="ja-JP" altLang="en-US" sz="2800">
                          <a:latin typeface="メイリオ" panose="020B0604030504040204" pitchFamily="50" charset="-128"/>
                          <a:ea typeface="メイリオ" panose="020B0604030504040204" pitchFamily="50" charset="-128"/>
                        </a:rPr>
                        <a:t>の有効性を評価する）</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マネジメントレビュー報告書</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P223</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P225</a:t>
                      </a: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84566057"/>
                  </a:ext>
                </a:extLst>
              </a:tr>
            </a:tbl>
          </a:graphicData>
        </a:graphic>
      </p:graphicFrame>
    </p:spTree>
    <p:extLst>
      <p:ext uri="{BB962C8B-B14F-4D97-AF65-F5344CB8AC3E}">
        <p14:creationId xmlns:p14="http://schemas.microsoft.com/office/powerpoint/2010/main" val="18654408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5876846"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 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フレームワークを参考とした実施手順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164</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10. </a:t>
            </a:r>
            <a:r>
              <a:rPr lang="ja-JP" altLang="en-US" sz="4000">
                <a:latin typeface="メイリオ" panose="020B0604030504040204" pitchFamily="50" charset="-128"/>
                <a:ea typeface="メイリオ" panose="020B0604030504040204" pitchFamily="50" charset="-128"/>
              </a:rPr>
              <a:t>改善</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13-2-8.】</a:t>
            </a:r>
          </a:p>
          <a:p>
            <a:pPr algn="ctr"/>
            <a:r>
              <a:rPr lang="en-US" altLang="ja-JP" sz="2400" b="1">
                <a:latin typeface="メイリオ" panose="020B0604030504040204" pitchFamily="50" charset="-128"/>
                <a:ea typeface="メイリオ" panose="020B0604030504040204" pitchFamily="50" charset="-128"/>
              </a:rPr>
              <a:t>P226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P228</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6">
            <a:extLst>
              <a:ext uri="{FF2B5EF4-FFF2-40B4-BE49-F238E27FC236}">
                <a16:creationId xmlns:a16="http://schemas.microsoft.com/office/drawing/2014/main" id="{71B0D8EB-42A6-70D8-EF09-A7740F179A12}"/>
              </a:ext>
            </a:extLst>
          </p:cNvPr>
          <p:cNvGraphicFramePr>
            <a:graphicFrameLocks noGrp="1"/>
          </p:cNvGraphicFramePr>
          <p:nvPr>
            <p:extLst>
              <p:ext uri="{D42A27DB-BD31-4B8C-83A1-F6EECF244321}">
                <p14:modId xmlns:p14="http://schemas.microsoft.com/office/powerpoint/2010/main" val="2502274665"/>
              </p:ext>
            </p:extLst>
          </p:nvPr>
        </p:nvGraphicFramePr>
        <p:xfrm>
          <a:off x="1173193" y="2151764"/>
          <a:ext cx="16105516" cy="3505200"/>
        </p:xfrm>
        <a:graphic>
          <a:graphicData uri="http://schemas.openxmlformats.org/drawingml/2006/table">
            <a:tbl>
              <a:tblPr firstRow="1" bandRow="1">
                <a:tableStyleId>{5C22544A-7EE6-4342-B048-85BDC9FD1C3A}</a:tableStyleId>
              </a:tblPr>
              <a:tblGrid>
                <a:gridCol w="7720641">
                  <a:extLst>
                    <a:ext uri="{9D8B030D-6E8A-4147-A177-3AD203B41FA5}">
                      <a16:colId xmlns:a16="http://schemas.microsoft.com/office/drawing/2014/main" val="2231340116"/>
                    </a:ext>
                  </a:extLst>
                </a:gridCol>
                <a:gridCol w="5175849">
                  <a:extLst>
                    <a:ext uri="{9D8B030D-6E8A-4147-A177-3AD203B41FA5}">
                      <a16:colId xmlns:a16="http://schemas.microsoft.com/office/drawing/2014/main" val="1338354734"/>
                    </a:ext>
                  </a:extLst>
                </a:gridCol>
                <a:gridCol w="3209026">
                  <a:extLst>
                    <a:ext uri="{9D8B030D-6E8A-4147-A177-3AD203B41FA5}">
                      <a16:colId xmlns:a16="http://schemas.microsoft.com/office/drawing/2014/main" val="884620217"/>
                    </a:ext>
                  </a:extLst>
                </a:gridCol>
              </a:tblGrid>
              <a:tr h="370840">
                <a:tc>
                  <a:txBody>
                    <a:bodyPr/>
                    <a:lstStyle/>
                    <a:p>
                      <a:pPr algn="ctr"/>
                      <a:r>
                        <a:rPr kumimoji="1" lang="en-US" altLang="ja-JP" sz="3200">
                          <a:latin typeface="メイリオ" panose="020B0604030504040204" pitchFamily="50" charset="-128"/>
                          <a:ea typeface="メイリオ" panose="020B0604030504040204" pitchFamily="50" charset="-128"/>
                        </a:rPr>
                        <a:t>10. </a:t>
                      </a:r>
                      <a:r>
                        <a:rPr kumimoji="1" lang="ja-JP" altLang="en-US" sz="3200">
                          <a:latin typeface="メイリオ" panose="020B0604030504040204" pitchFamily="50" charset="-128"/>
                          <a:ea typeface="メイリオ" panose="020B0604030504040204" pitchFamily="50" charset="-128"/>
                        </a:rPr>
                        <a:t>改善</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テキスト</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10.1</a:t>
                      </a:r>
                      <a:r>
                        <a:rPr kumimoji="1" lang="ja-JP" altLang="en-US" sz="3200">
                          <a:latin typeface="メイリオ" panose="020B0604030504040204" pitchFamily="50" charset="-128"/>
                          <a:ea typeface="メイリオ" panose="020B0604030504040204" pitchFamily="50" charset="-128"/>
                        </a:rPr>
                        <a:t> 継続的改善</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ISMS</a:t>
                      </a:r>
                      <a:r>
                        <a:rPr kumimoji="1" lang="ja-JP" altLang="en-US" sz="2800">
                          <a:latin typeface="メイリオ" panose="020B0604030504040204" pitchFamily="50" charset="-128"/>
                          <a:ea typeface="メイリオ" panose="020B0604030504040204" pitchFamily="50" charset="-128"/>
                        </a:rPr>
                        <a:t>の</a:t>
                      </a:r>
                      <a:r>
                        <a:rPr kumimoji="1" lang="en-US" altLang="ja-JP" sz="2800">
                          <a:latin typeface="メイリオ" panose="020B0604030504040204" pitchFamily="50" charset="-128"/>
                          <a:ea typeface="メイリオ" panose="020B0604030504040204" pitchFamily="50" charset="-128"/>
                        </a:rPr>
                        <a:t>PDCA</a:t>
                      </a:r>
                      <a:r>
                        <a:rPr kumimoji="1" lang="ja-JP" altLang="en-US" sz="2800">
                          <a:latin typeface="メイリオ" panose="020B0604030504040204" pitchFamily="50" charset="-128"/>
                          <a:ea typeface="メイリオ" panose="020B0604030504040204" pitchFamily="50" charset="-128"/>
                        </a:rPr>
                        <a:t>サイクルを継続して実施し、情報セキュリティパフォーマンスを向上させるために必要な改善を継続していく）</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10.2</a:t>
                      </a:r>
                      <a:r>
                        <a:rPr kumimoji="1" lang="ja-JP" altLang="en-US" sz="3200">
                          <a:latin typeface="メイリオ" panose="020B0604030504040204" pitchFamily="50" charset="-128"/>
                          <a:ea typeface="メイリオ" panose="020B0604030504040204" pitchFamily="50" charset="-128"/>
                        </a:rPr>
                        <a:t> 不適合及び是正処置</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（不適合が発生した際の是正処置の実施）</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是正要求書兼回答書</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3200">
                          <a:latin typeface="メイリオ" panose="020B0604030504040204" pitchFamily="50" charset="-128"/>
                          <a:ea typeface="メイリオ" panose="020B0604030504040204" pitchFamily="50" charset="-128"/>
                        </a:rPr>
                        <a:t>P226</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P228</a:t>
                      </a:r>
                      <a:endParaRPr kumimoji="1" lang="ja-JP" altLang="en-US" sz="32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kumimoji="1" lang="ja-JP" altLang="en-US"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bl>
          </a:graphicData>
        </a:graphic>
      </p:graphicFrame>
    </p:spTree>
    <p:extLst>
      <p:ext uri="{BB962C8B-B14F-4D97-AF65-F5344CB8AC3E}">
        <p14:creationId xmlns:p14="http://schemas.microsoft.com/office/powerpoint/2010/main" val="2646710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文書体系（</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構築・導入に必要な文書と記録）</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862322"/>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ISO/IEC 27001:2022</a:t>
            </a:r>
            <a:r>
              <a:rPr kumimoji="1" lang="ja-JP" altLang="en-US" sz="3600">
                <a:latin typeface="メイリオ" panose="020B0604030504040204" pitchFamily="50" charset="-128"/>
                <a:ea typeface="メイリオ" panose="020B0604030504040204" pitchFamily="50" charset="-128"/>
              </a:rPr>
              <a:t>附属書</a:t>
            </a:r>
            <a:r>
              <a:rPr kumimoji="1" lang="en-US" altLang="ja-JP" sz="3600">
                <a:latin typeface="メイリオ" panose="020B0604030504040204" pitchFamily="50" charset="-128"/>
                <a:ea typeface="メイリオ" panose="020B0604030504040204" pitchFamily="50" charset="-128"/>
              </a:rPr>
              <a:t>A</a:t>
            </a:r>
            <a:r>
              <a:rPr kumimoji="1" lang="ja-JP" altLang="en-US" sz="3600">
                <a:latin typeface="メイリオ" panose="020B0604030504040204" pitchFamily="50" charset="-128"/>
                <a:ea typeface="メイリオ" panose="020B0604030504040204" pitchFamily="50" charset="-128"/>
              </a:rPr>
              <a:t>の管理策</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文書としての策定内容とポイント</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13-3-1.】</a:t>
            </a:r>
          </a:p>
          <a:p>
            <a:pPr algn="ctr"/>
            <a:r>
              <a:rPr lang="en-US" altLang="ja-JP" sz="2400" b="1">
                <a:latin typeface="メイリオ" panose="020B0604030504040204" pitchFamily="50" charset="-128"/>
                <a:ea typeface="メイリオ" panose="020B0604030504040204" pitchFamily="50" charset="-128"/>
              </a:rPr>
              <a:t>P229</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9">
            <a:extLst>
              <a:ext uri="{FF2B5EF4-FFF2-40B4-BE49-F238E27FC236}">
                <a16:creationId xmlns:a16="http://schemas.microsoft.com/office/drawing/2014/main" id="{CE3C411E-1809-77B8-DFF8-F10ECDDDA20E}"/>
              </a:ext>
            </a:extLst>
          </p:cNvPr>
          <p:cNvGraphicFramePr>
            <a:graphicFrameLocks noGrp="1"/>
          </p:cNvGraphicFramePr>
          <p:nvPr/>
        </p:nvGraphicFramePr>
        <p:xfrm>
          <a:off x="1527890" y="2637789"/>
          <a:ext cx="15510076" cy="6309360"/>
        </p:xfrm>
        <a:graphic>
          <a:graphicData uri="http://schemas.openxmlformats.org/drawingml/2006/table">
            <a:tbl>
              <a:tblPr firstRow="1" bandRow="1">
                <a:tableStyleId>{5C22544A-7EE6-4342-B048-85BDC9FD1C3A}</a:tableStyleId>
              </a:tblPr>
              <a:tblGrid>
                <a:gridCol w="2975099">
                  <a:extLst>
                    <a:ext uri="{9D8B030D-6E8A-4147-A177-3AD203B41FA5}">
                      <a16:colId xmlns:a16="http://schemas.microsoft.com/office/drawing/2014/main" val="1891961886"/>
                    </a:ext>
                  </a:extLst>
                </a:gridCol>
                <a:gridCol w="1777041">
                  <a:extLst>
                    <a:ext uri="{9D8B030D-6E8A-4147-A177-3AD203B41FA5}">
                      <a16:colId xmlns:a16="http://schemas.microsoft.com/office/drawing/2014/main" val="690352773"/>
                    </a:ext>
                  </a:extLst>
                </a:gridCol>
                <a:gridCol w="10757936">
                  <a:extLst>
                    <a:ext uri="{9D8B030D-6E8A-4147-A177-3AD203B41FA5}">
                      <a16:colId xmlns:a16="http://schemas.microsoft.com/office/drawing/2014/main" val="596803531"/>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カテゴリ</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項目数</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管理策</a:t>
                      </a:r>
                    </a:p>
                  </a:txBody>
                  <a:tcPr/>
                </a:tc>
                <a:extLst>
                  <a:ext uri="{0D108BD9-81ED-4DB2-BD59-A6C34878D82A}">
                    <a16:rowId xmlns:a16="http://schemas.microsoft.com/office/drawing/2014/main" val="3551417218"/>
                  </a:ext>
                </a:extLst>
              </a:tr>
              <a:tr h="370840">
                <a:tc>
                  <a:txBody>
                    <a:bodyPr/>
                    <a:lstStyle/>
                    <a:p>
                      <a:r>
                        <a:rPr kumimoji="1" lang="ja-JP" altLang="en-US" sz="3200">
                          <a:latin typeface="メイリオ" panose="020B0604030504040204" pitchFamily="50" charset="-128"/>
                          <a:ea typeface="メイリオ" panose="020B0604030504040204" pitchFamily="50" charset="-128"/>
                        </a:rPr>
                        <a:t>組織的管理策</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37</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組織として取り組む必要のある管理策。</a:t>
                      </a:r>
                      <a:endParaRPr kumimoji="1" lang="en-US" altLang="ja-JP" sz="32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組織としてのルールを定めるもの。</a:t>
                      </a:r>
                    </a:p>
                  </a:txBody>
                  <a:tcPr/>
                </a:tc>
                <a:extLst>
                  <a:ext uri="{0D108BD9-81ED-4DB2-BD59-A6C34878D82A}">
                    <a16:rowId xmlns:a16="http://schemas.microsoft.com/office/drawing/2014/main" val="2256661036"/>
                  </a:ext>
                </a:extLst>
              </a:tr>
              <a:tr h="370840">
                <a:tc>
                  <a:txBody>
                    <a:bodyPr/>
                    <a:lstStyle/>
                    <a:p>
                      <a:r>
                        <a:rPr kumimoji="1" lang="ja-JP" altLang="en-US" sz="3200">
                          <a:latin typeface="メイリオ" panose="020B0604030504040204" pitchFamily="50" charset="-128"/>
                          <a:ea typeface="メイリオ" panose="020B0604030504040204" pitchFamily="50" charset="-128"/>
                        </a:rPr>
                        <a:t>人的管理策</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8</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従業員に関して取り組む必要のある管理策。</a:t>
                      </a:r>
                      <a:endParaRPr kumimoji="1" lang="en-US" altLang="ja-JP" sz="32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情報セキュリティの意識向上や教育など。</a:t>
                      </a:r>
                    </a:p>
                  </a:txBody>
                  <a:tcPr/>
                </a:tc>
                <a:extLst>
                  <a:ext uri="{0D108BD9-81ED-4DB2-BD59-A6C34878D82A}">
                    <a16:rowId xmlns:a16="http://schemas.microsoft.com/office/drawing/2014/main" val="3268881162"/>
                  </a:ext>
                </a:extLst>
              </a:tr>
              <a:tr h="370840">
                <a:tc>
                  <a:txBody>
                    <a:bodyPr/>
                    <a:lstStyle/>
                    <a:p>
                      <a:r>
                        <a:rPr kumimoji="1" lang="ja-JP" altLang="en-US" sz="3200">
                          <a:latin typeface="メイリオ" panose="020B0604030504040204" pitchFamily="50" charset="-128"/>
                          <a:ea typeface="メイリオ" panose="020B0604030504040204" pitchFamily="50" charset="-128"/>
                        </a:rPr>
                        <a:t>物理的管理策</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14</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情報システムのハードウェアや建物、設備に関する管理策。</a:t>
                      </a:r>
                      <a:endParaRPr kumimoji="1" lang="en-US" altLang="ja-JP" sz="32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オフィス、部屋および施設の物理的セキュリティや監視、装置の保守など。</a:t>
                      </a:r>
                    </a:p>
                  </a:txBody>
                  <a:tcPr/>
                </a:tc>
                <a:extLst>
                  <a:ext uri="{0D108BD9-81ED-4DB2-BD59-A6C34878D82A}">
                    <a16:rowId xmlns:a16="http://schemas.microsoft.com/office/drawing/2014/main" val="1552778306"/>
                  </a:ext>
                </a:extLst>
              </a:tr>
              <a:tr h="370840">
                <a:tc>
                  <a:txBody>
                    <a:bodyPr/>
                    <a:lstStyle/>
                    <a:p>
                      <a:r>
                        <a:rPr kumimoji="1" lang="ja-JP" altLang="en-US" sz="3200">
                          <a:latin typeface="メイリオ" panose="020B0604030504040204" pitchFamily="50" charset="-128"/>
                          <a:ea typeface="メイリオ" panose="020B0604030504040204" pitchFamily="50" charset="-128"/>
                        </a:rPr>
                        <a:t>技術的管理策</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34</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技術面での管理策。</a:t>
                      </a:r>
                      <a:endParaRPr kumimoji="1" lang="en-US" altLang="ja-JP" sz="32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ネットワーク、システム全般のセキュリティ、データの暗号化、バックアップ、脆弱性管理、ログ管理、マルウェア対策など。</a:t>
                      </a:r>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656946080"/>
                  </a:ext>
                </a:extLst>
              </a:tr>
            </a:tbl>
          </a:graphicData>
        </a:graphic>
      </p:graphicFrame>
    </p:spTree>
    <p:extLst>
      <p:ext uri="{BB962C8B-B14F-4D97-AF65-F5344CB8AC3E}">
        <p14:creationId xmlns:p14="http://schemas.microsoft.com/office/powerpoint/2010/main" val="6296583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文書体系（</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構築・導入に必要な文書と記録）</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308324"/>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ISO/IEC 27001</a:t>
            </a:r>
            <a:r>
              <a:rPr kumimoji="1" lang="ja-JP" altLang="en-US" sz="3600">
                <a:latin typeface="メイリオ" panose="020B0604030504040204" pitchFamily="50" charset="-128"/>
                <a:ea typeface="メイリオ" panose="020B0604030504040204" pitchFamily="50" charset="-128"/>
              </a:rPr>
              <a:t>の要求事項</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の要求事項</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13-3-2.】</a:t>
            </a:r>
          </a:p>
          <a:p>
            <a:pPr algn="ctr"/>
            <a:r>
              <a:rPr lang="en-US" altLang="ja-JP" sz="2400" b="1">
                <a:latin typeface="メイリオ" panose="020B0604030504040204" pitchFamily="50" charset="-128"/>
                <a:ea typeface="メイリオ" panose="020B0604030504040204" pitchFamily="50" charset="-128"/>
              </a:rPr>
              <a:t>P230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P235</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4" name="表 3">
            <a:extLst>
              <a:ext uri="{FF2B5EF4-FFF2-40B4-BE49-F238E27FC236}">
                <a16:creationId xmlns:a16="http://schemas.microsoft.com/office/drawing/2014/main" id="{9FDA927E-3316-D8E6-7552-98F0BC4EA8B8}"/>
              </a:ext>
            </a:extLst>
          </p:cNvPr>
          <p:cNvGraphicFramePr>
            <a:graphicFrameLocks noGrp="1"/>
          </p:cNvGraphicFramePr>
          <p:nvPr/>
        </p:nvGraphicFramePr>
        <p:xfrm>
          <a:off x="1230170" y="2637789"/>
          <a:ext cx="16105516" cy="5425440"/>
        </p:xfrm>
        <a:graphic>
          <a:graphicData uri="http://schemas.openxmlformats.org/drawingml/2006/table">
            <a:tbl>
              <a:tblPr firstRow="1" bandRow="1">
                <a:tableStyleId>{5C22544A-7EE6-4342-B048-85BDC9FD1C3A}</a:tableStyleId>
              </a:tblPr>
              <a:tblGrid>
                <a:gridCol w="5265521">
                  <a:extLst>
                    <a:ext uri="{9D8B030D-6E8A-4147-A177-3AD203B41FA5}">
                      <a16:colId xmlns:a16="http://schemas.microsoft.com/office/drawing/2014/main" val="2231340116"/>
                    </a:ext>
                  </a:extLst>
                </a:gridCol>
                <a:gridCol w="10839995">
                  <a:extLst>
                    <a:ext uri="{9D8B030D-6E8A-4147-A177-3AD203B41FA5}">
                      <a16:colId xmlns:a16="http://schemas.microsoft.com/office/drawing/2014/main" val="1338354734"/>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要求事項</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内容</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の構築</a:t>
                      </a:r>
                    </a:p>
                  </a:txBody>
                  <a:tcPr/>
                </a:tc>
                <a:tc>
                  <a:txBody>
                    <a:bodyPr/>
                    <a:lstStyle/>
                    <a:p>
                      <a:r>
                        <a:rPr kumimoji="1" lang="ja-JP" altLang="en-US" sz="3200">
                          <a:latin typeface="メイリオ" panose="020B0604030504040204" pitchFamily="50" charset="-128"/>
                          <a:ea typeface="メイリオ" panose="020B0604030504040204" pitchFamily="50" charset="-128"/>
                        </a:rPr>
                        <a:t>組織は、</a:t>
                      </a: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を計画し、導入する。</a:t>
                      </a:r>
                    </a:p>
                  </a:txBody>
                  <a:tcPr/>
                </a:tc>
                <a:extLst>
                  <a:ext uri="{0D108BD9-81ED-4DB2-BD59-A6C34878D82A}">
                    <a16:rowId xmlns:a16="http://schemas.microsoft.com/office/drawing/2014/main" val="3524538270"/>
                  </a:ext>
                </a:extLst>
              </a:tr>
              <a:tr h="370840">
                <a:tc>
                  <a:txBody>
                    <a:bodyPr/>
                    <a:lstStyle/>
                    <a:p>
                      <a:r>
                        <a:rPr kumimoji="1" lang="ja-JP" altLang="en-US" sz="3200">
                          <a:latin typeface="メイリオ" panose="020B0604030504040204" pitchFamily="50" charset="-128"/>
                          <a:ea typeface="メイリオ" panose="020B0604030504040204" pitchFamily="50" charset="-128"/>
                        </a:rPr>
                        <a:t>リスクアセスメント</a:t>
                      </a:r>
                    </a:p>
                  </a:txBody>
                  <a:tcPr/>
                </a:tc>
                <a:tc>
                  <a:txBody>
                    <a:bodyPr/>
                    <a:lstStyle/>
                    <a:p>
                      <a:r>
                        <a:rPr kumimoji="1" lang="ja-JP" altLang="en-US" sz="3200">
                          <a:latin typeface="メイリオ" panose="020B0604030504040204" pitchFamily="50" charset="-128"/>
                          <a:ea typeface="メイリオ" panose="020B0604030504040204" pitchFamily="50" charset="-128"/>
                        </a:rPr>
                        <a:t>組織内の情報セキュリティリスクを識別し、そのリスクを評価する。</a:t>
                      </a:r>
                    </a:p>
                  </a:txBody>
                  <a:tcPr/>
                </a:tc>
                <a:extLst>
                  <a:ext uri="{0D108BD9-81ED-4DB2-BD59-A6C34878D82A}">
                    <a16:rowId xmlns:a16="http://schemas.microsoft.com/office/drawing/2014/main" val="1846263518"/>
                  </a:ext>
                </a:extLst>
              </a:tr>
              <a:tr h="370840">
                <a:tc>
                  <a:txBody>
                    <a:bodyPr/>
                    <a:lstStyle/>
                    <a:p>
                      <a:r>
                        <a:rPr kumimoji="1" lang="ja-JP" altLang="en-US" sz="3200">
                          <a:latin typeface="メイリオ" panose="020B0604030504040204" pitchFamily="50" charset="-128"/>
                          <a:ea typeface="メイリオ" panose="020B0604030504040204" pitchFamily="50" charset="-128"/>
                        </a:rPr>
                        <a:t>リスク対応策の実施</a:t>
                      </a:r>
                    </a:p>
                  </a:txBody>
                  <a:tcPr/>
                </a:tc>
                <a:tc>
                  <a:txBody>
                    <a:bodyPr/>
                    <a:lstStyle/>
                    <a:p>
                      <a:r>
                        <a:rPr kumimoji="1" lang="ja-JP" altLang="en-US" sz="3200">
                          <a:latin typeface="メイリオ" panose="020B0604030504040204" pitchFamily="50" charset="-128"/>
                          <a:ea typeface="メイリオ" panose="020B0604030504040204" pitchFamily="50" charset="-128"/>
                        </a:rPr>
                        <a:t>評価されたリスクに対して、適切な対応策を実施する必要がある。</a:t>
                      </a:r>
                    </a:p>
                  </a:txBody>
                  <a:tcPr/>
                </a:tc>
                <a:extLst>
                  <a:ext uri="{0D108BD9-81ED-4DB2-BD59-A6C34878D82A}">
                    <a16:rowId xmlns:a16="http://schemas.microsoft.com/office/drawing/2014/main" val="1584566057"/>
                  </a:ext>
                </a:extLst>
              </a:tr>
              <a:tr h="370840">
                <a:tc>
                  <a:txBody>
                    <a:bodyPr/>
                    <a:lstStyle/>
                    <a:p>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の維持と改善</a:t>
                      </a:r>
                    </a:p>
                  </a:txBody>
                  <a:tcPr/>
                </a:tc>
                <a:tc>
                  <a:txBody>
                    <a:bodyPr/>
                    <a:lstStyle/>
                    <a:p>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は、</a:t>
                      </a:r>
                      <a:r>
                        <a:rPr kumimoji="1" lang="en-US" altLang="ja-JP" sz="3200">
                          <a:latin typeface="メイリオ" panose="020B0604030504040204" pitchFamily="50" charset="-128"/>
                          <a:ea typeface="メイリオ" panose="020B0604030504040204" pitchFamily="50" charset="-128"/>
                        </a:rPr>
                        <a:t>PDCA</a:t>
                      </a:r>
                      <a:r>
                        <a:rPr kumimoji="1" lang="ja-JP" altLang="en-US" sz="3200">
                          <a:latin typeface="メイリオ" panose="020B0604030504040204" pitchFamily="50" charset="-128"/>
                          <a:ea typeface="メイリオ" panose="020B0604030504040204" pitchFamily="50" charset="-128"/>
                        </a:rPr>
                        <a:t>サイクルに従って運用し、継続的に監視・評価され、必要に応じて改善していく。</a:t>
                      </a:r>
                    </a:p>
                  </a:txBody>
                  <a:tcPr/>
                </a:tc>
                <a:extLst>
                  <a:ext uri="{0D108BD9-81ED-4DB2-BD59-A6C34878D82A}">
                    <a16:rowId xmlns:a16="http://schemas.microsoft.com/office/drawing/2014/main" val="686455240"/>
                  </a:ext>
                </a:extLst>
              </a:tr>
              <a:tr h="370840">
                <a:tc>
                  <a:txBody>
                    <a:bodyPr/>
                    <a:lstStyle/>
                    <a:p>
                      <a:r>
                        <a:rPr kumimoji="1" lang="ja-JP" altLang="en-US" sz="3200">
                          <a:latin typeface="メイリオ" panose="020B0604030504040204" pitchFamily="50" charset="-128"/>
                          <a:ea typeface="メイリオ" panose="020B0604030504040204" pitchFamily="50" charset="-128"/>
                        </a:rPr>
                        <a:t>認証取得のための要件遵守</a:t>
                      </a:r>
                    </a:p>
                  </a:txBody>
                  <a:tcPr/>
                </a:tc>
                <a:tc>
                  <a:txBody>
                    <a:bodyPr/>
                    <a:lstStyle/>
                    <a:p>
                      <a:r>
                        <a:rPr kumimoji="1" lang="en-US" altLang="ja-JP" sz="3200">
                          <a:latin typeface="メイリオ" panose="020B0604030504040204" pitchFamily="50" charset="-128"/>
                          <a:ea typeface="メイリオ" panose="020B0604030504040204" pitchFamily="50" charset="-128"/>
                        </a:rPr>
                        <a:t>ISO/IEC 27001</a:t>
                      </a:r>
                      <a:r>
                        <a:rPr kumimoji="1" lang="ja-JP" altLang="en-US" sz="3200">
                          <a:latin typeface="メイリオ" panose="020B0604030504040204" pitchFamily="50" charset="-128"/>
                          <a:ea typeface="メイリオ" panose="020B0604030504040204" pitchFamily="50" charset="-128"/>
                        </a:rPr>
                        <a:t>の認証を取得するには、これらの要求事項をすべて満たす必要がある。</a:t>
                      </a:r>
                    </a:p>
                  </a:txBody>
                  <a:tcPr/>
                </a:tc>
                <a:extLst>
                  <a:ext uri="{0D108BD9-81ED-4DB2-BD59-A6C34878D82A}">
                    <a16:rowId xmlns:a16="http://schemas.microsoft.com/office/drawing/2014/main" val="3132188621"/>
                  </a:ext>
                </a:extLst>
              </a:tr>
            </a:tbl>
          </a:graphicData>
        </a:graphic>
      </p:graphicFrame>
    </p:spTree>
    <p:extLst>
      <p:ext uri="{BB962C8B-B14F-4D97-AF65-F5344CB8AC3E}">
        <p14:creationId xmlns:p14="http://schemas.microsoft.com/office/powerpoint/2010/main" val="30008893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文書体系（</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構築・導入に必要な文書と記録）</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5632311"/>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情報セキュリティマネジメントの具体的な管理策を示す規格が</a:t>
            </a:r>
            <a:r>
              <a:rPr kumimoji="1" lang="en-US" altLang="ja-JP" sz="3600">
                <a:latin typeface="メイリオ" panose="020B0604030504040204" pitchFamily="50" charset="-128"/>
                <a:ea typeface="メイリオ" panose="020B0604030504040204" pitchFamily="50" charset="-128"/>
              </a:rPr>
              <a:t>ISO/IEC 27002</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ISO/IEC 27002</a:t>
            </a:r>
            <a:r>
              <a:rPr kumimoji="1" lang="ja-JP" altLang="en-US" sz="3600">
                <a:latin typeface="メイリオ" panose="020B0604030504040204" pitchFamily="50" charset="-128"/>
                <a:ea typeface="メイリオ" panose="020B0604030504040204" pitchFamily="50" charset="-128"/>
              </a:rPr>
              <a:t>の管理策を取り入れ、リスク低減のための目的と管理策で構成されているもの（リスト）が「</a:t>
            </a:r>
            <a:r>
              <a:rPr kumimoji="1" lang="en-US" altLang="ja-JP" sz="3600">
                <a:latin typeface="メイリオ" panose="020B0604030504040204" pitchFamily="50" charset="-128"/>
                <a:ea typeface="メイリオ" panose="020B0604030504040204" pitchFamily="50" charset="-128"/>
              </a:rPr>
              <a:t>ISO/IEC 27001</a:t>
            </a:r>
            <a:r>
              <a:rPr kumimoji="1" lang="ja-JP" altLang="en-US" sz="3600">
                <a:latin typeface="メイリオ" panose="020B0604030504040204" pitchFamily="50" charset="-128"/>
                <a:ea typeface="メイリオ" panose="020B0604030504040204" pitchFamily="50" charset="-128"/>
              </a:rPr>
              <a:t>附属書Ａ」</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この「</a:t>
            </a:r>
            <a:r>
              <a:rPr kumimoji="1" lang="en-US" altLang="ja-JP" sz="3600">
                <a:latin typeface="メイリオ" panose="020B0604030504040204" pitchFamily="50" charset="-128"/>
                <a:ea typeface="メイリオ" panose="020B0604030504040204" pitchFamily="50" charset="-128"/>
              </a:rPr>
              <a:t>ISO/IEC 27001</a:t>
            </a:r>
            <a:r>
              <a:rPr kumimoji="1" lang="ja-JP" altLang="en-US" sz="3600">
                <a:latin typeface="メイリオ" panose="020B0604030504040204" pitchFamily="50" charset="-128"/>
                <a:ea typeface="メイリオ" panose="020B0604030504040204" pitchFamily="50" charset="-128"/>
              </a:rPr>
              <a:t>附属書Ａ」は、要求事項を補完するガイドラインとして位置づけされている。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全ての管理策を採用する必要はないが、採用しない理由を明確にしなければならない。</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の管理策</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AD84FA65-5360-EA1C-CC95-2C988C239055}"/>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13-3-2.】</a:t>
            </a:r>
          </a:p>
          <a:p>
            <a:pPr algn="ctr"/>
            <a:r>
              <a:rPr lang="en-US" altLang="ja-JP" sz="2400" b="1">
                <a:latin typeface="メイリオ" panose="020B0604030504040204" pitchFamily="50" charset="-128"/>
                <a:ea typeface="メイリオ" panose="020B0604030504040204" pitchFamily="50" charset="-128"/>
              </a:rPr>
              <a:t>P230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P235</a:t>
            </a:r>
          </a:p>
        </p:txBody>
      </p:sp>
    </p:spTree>
    <p:extLst>
      <p:ext uri="{BB962C8B-B14F-4D97-AF65-F5344CB8AC3E}">
        <p14:creationId xmlns:p14="http://schemas.microsoft.com/office/powerpoint/2010/main" val="16906543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文書体系（</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ISMS</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構築・導入に必要な文書と記録）</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168</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の管理策における属性</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4" name="表 9">
            <a:extLst>
              <a:ext uri="{FF2B5EF4-FFF2-40B4-BE49-F238E27FC236}">
                <a16:creationId xmlns:a16="http://schemas.microsoft.com/office/drawing/2014/main" id="{204A2B33-C8B1-2782-ABC6-974913B33383}"/>
              </a:ext>
            </a:extLst>
          </p:cNvPr>
          <p:cNvGraphicFramePr>
            <a:graphicFrameLocks noGrp="1"/>
          </p:cNvGraphicFramePr>
          <p:nvPr/>
        </p:nvGraphicFramePr>
        <p:xfrm>
          <a:off x="1527890" y="2036000"/>
          <a:ext cx="15510076" cy="6888480"/>
        </p:xfrm>
        <a:graphic>
          <a:graphicData uri="http://schemas.openxmlformats.org/drawingml/2006/table">
            <a:tbl>
              <a:tblPr firstRow="1" bandRow="1">
                <a:tableStyleId>{5C22544A-7EE6-4342-B048-85BDC9FD1C3A}</a:tableStyleId>
              </a:tblPr>
              <a:tblGrid>
                <a:gridCol w="5312857">
                  <a:extLst>
                    <a:ext uri="{9D8B030D-6E8A-4147-A177-3AD203B41FA5}">
                      <a16:colId xmlns:a16="http://schemas.microsoft.com/office/drawing/2014/main" val="1891961886"/>
                    </a:ext>
                  </a:extLst>
                </a:gridCol>
                <a:gridCol w="1552755">
                  <a:extLst>
                    <a:ext uri="{9D8B030D-6E8A-4147-A177-3AD203B41FA5}">
                      <a16:colId xmlns:a16="http://schemas.microsoft.com/office/drawing/2014/main" val="690352773"/>
                    </a:ext>
                  </a:extLst>
                </a:gridCol>
                <a:gridCol w="8644464">
                  <a:extLst>
                    <a:ext uri="{9D8B030D-6E8A-4147-A177-3AD203B41FA5}">
                      <a16:colId xmlns:a16="http://schemas.microsoft.com/office/drawing/2014/main" val="596803531"/>
                    </a:ext>
                  </a:extLst>
                </a:gridCol>
              </a:tblGrid>
              <a:tr h="0">
                <a:tc>
                  <a:txBody>
                    <a:bodyPr/>
                    <a:lstStyle/>
                    <a:p>
                      <a:pPr algn="ctr"/>
                      <a:r>
                        <a:rPr kumimoji="1" lang="ja-JP" altLang="en-US" sz="3200">
                          <a:latin typeface="メイリオ" panose="020B0604030504040204" pitchFamily="50" charset="-128"/>
                          <a:ea typeface="メイリオ" panose="020B0604030504040204" pitchFamily="50" charset="-128"/>
                        </a:rPr>
                        <a:t>カテゴリ</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属性数</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属性</a:t>
                      </a:r>
                    </a:p>
                  </a:txBody>
                  <a:tcPr/>
                </a:tc>
                <a:extLst>
                  <a:ext uri="{0D108BD9-81ED-4DB2-BD59-A6C34878D82A}">
                    <a16:rowId xmlns:a16="http://schemas.microsoft.com/office/drawing/2014/main" val="3551417218"/>
                  </a:ext>
                </a:extLst>
              </a:tr>
              <a:tr h="191045">
                <a:tc>
                  <a:txBody>
                    <a:bodyPr/>
                    <a:lstStyle/>
                    <a:p>
                      <a:r>
                        <a:rPr kumimoji="1" lang="ja-JP" altLang="en-US" sz="3200">
                          <a:latin typeface="メイリオ" panose="020B0604030504040204" pitchFamily="50" charset="-128"/>
                          <a:ea typeface="メイリオ" panose="020B0604030504040204" pitchFamily="50" charset="-128"/>
                        </a:rPr>
                        <a:t>管理策タイプ</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3</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＃予防、＃検知、＃是正</a:t>
                      </a:r>
                    </a:p>
                  </a:txBody>
                  <a:tcPr/>
                </a:tc>
                <a:extLst>
                  <a:ext uri="{0D108BD9-81ED-4DB2-BD59-A6C34878D82A}">
                    <a16:rowId xmlns:a16="http://schemas.microsoft.com/office/drawing/2014/main" val="2256661036"/>
                  </a:ext>
                </a:extLst>
              </a:tr>
              <a:tr h="191045">
                <a:tc>
                  <a:txBody>
                    <a:bodyPr/>
                    <a:lstStyle/>
                    <a:p>
                      <a:r>
                        <a:rPr kumimoji="1" lang="ja-JP" altLang="en-US" sz="3200">
                          <a:latin typeface="メイリオ" panose="020B0604030504040204" pitchFamily="50" charset="-128"/>
                          <a:ea typeface="メイリオ" panose="020B0604030504040204" pitchFamily="50" charset="-128"/>
                        </a:rPr>
                        <a:t>情報セキュリティ特性</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3</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＃機密性、＃完全性、＃可用性</a:t>
                      </a:r>
                    </a:p>
                  </a:txBody>
                  <a:tcPr/>
                </a:tc>
                <a:extLst>
                  <a:ext uri="{0D108BD9-81ED-4DB2-BD59-A6C34878D82A}">
                    <a16:rowId xmlns:a16="http://schemas.microsoft.com/office/drawing/2014/main" val="3268881162"/>
                  </a:ext>
                </a:extLst>
              </a:tr>
              <a:tr h="278380">
                <a:tc>
                  <a:txBody>
                    <a:bodyPr/>
                    <a:lstStyle/>
                    <a:p>
                      <a:r>
                        <a:rPr kumimoji="1" lang="ja-JP" altLang="en-US" sz="3200">
                          <a:latin typeface="メイリオ" panose="020B0604030504040204" pitchFamily="50" charset="-128"/>
                          <a:ea typeface="メイリオ" panose="020B0604030504040204" pitchFamily="50" charset="-128"/>
                        </a:rPr>
                        <a:t>サイバーセキュリティ概念</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5</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＃識別、＃防御、＃検知、＃対応、＃復旧</a:t>
                      </a:r>
                    </a:p>
                  </a:txBody>
                  <a:tcPr/>
                </a:tc>
                <a:extLst>
                  <a:ext uri="{0D108BD9-81ED-4DB2-BD59-A6C34878D82A}">
                    <a16:rowId xmlns:a16="http://schemas.microsoft.com/office/drawing/2014/main" val="1552778306"/>
                  </a:ext>
                </a:extLst>
              </a:tr>
              <a:tr h="365714">
                <a:tc>
                  <a:txBody>
                    <a:bodyPr/>
                    <a:lstStyle/>
                    <a:p>
                      <a:r>
                        <a:rPr kumimoji="1" lang="ja-JP" altLang="en-US" sz="3200">
                          <a:latin typeface="メイリオ" panose="020B0604030504040204" pitchFamily="50" charset="-128"/>
                          <a:ea typeface="メイリオ" panose="020B0604030504040204" pitchFamily="50" charset="-128"/>
                        </a:rPr>
                        <a:t>運用機能</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15</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ガバナンス、＃資産管理、＃情報保護、＃人的資源のセキュリティ、＃物理的セキュリティ、＃システムおよびネットワークのセキュリティ、＃アプリケーションのセキュリティ、＃セキュリティを保った構成、＃識別情報およびアクセス管理、＃脅威およびぜい弱性の管理、＃継続、＃供給者関係のセキュリティ、＃法および順守、＃情報セキュリティ事象管理、＃情報セキュリティ保証</a:t>
                      </a:r>
                      <a:endParaRPr kumimoji="1" lang="en-US" altLang="ja-JP"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656946080"/>
                  </a:ext>
                </a:extLst>
              </a:tr>
              <a:tr h="365714">
                <a:tc>
                  <a:txBody>
                    <a:bodyPr/>
                    <a:lstStyle/>
                    <a:p>
                      <a:r>
                        <a:rPr kumimoji="1" lang="ja-JP" altLang="en-US" sz="3200">
                          <a:latin typeface="メイリオ" panose="020B0604030504040204" pitchFamily="50" charset="-128"/>
                          <a:ea typeface="メイリオ" panose="020B0604030504040204" pitchFamily="50" charset="-128"/>
                        </a:rPr>
                        <a:t>セキュリティドメイン</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4</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＃ガバナンスおよびエコシステム、＃保護、＃防御、＃対応力</a:t>
                      </a:r>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882844724"/>
                  </a:ext>
                </a:extLst>
              </a:tr>
            </a:tbl>
          </a:graphicData>
        </a:graphic>
      </p:graphicFrame>
      <p:sp>
        <p:nvSpPr>
          <p:cNvPr id="2" name="テキスト ボックス 1">
            <a:extLst>
              <a:ext uri="{FF2B5EF4-FFF2-40B4-BE49-F238E27FC236}">
                <a16:creationId xmlns:a16="http://schemas.microsoft.com/office/drawing/2014/main" id="{A0C8E14E-E4C9-9CCB-1600-1C30035ECBDF}"/>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13-3-2.】</a:t>
            </a:r>
          </a:p>
          <a:p>
            <a:pPr algn="ctr"/>
            <a:r>
              <a:rPr lang="en-US" altLang="ja-JP" sz="2400" b="1">
                <a:latin typeface="メイリオ" panose="020B0604030504040204" pitchFamily="50" charset="-128"/>
                <a:ea typeface="メイリオ" panose="020B0604030504040204" pitchFamily="50" charset="-128"/>
              </a:rPr>
              <a:t>P230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P235</a:t>
            </a:r>
          </a:p>
        </p:txBody>
      </p:sp>
    </p:spTree>
    <p:extLst>
      <p:ext uri="{BB962C8B-B14F-4D97-AF65-F5344CB8AC3E}">
        <p14:creationId xmlns:p14="http://schemas.microsoft.com/office/powerpoint/2010/main" val="10475129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ISO/IEC27001</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の審査準備と審査内容</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169</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ISO/IEC27001</a:t>
            </a:r>
            <a:r>
              <a:rPr lang="ja-JP" altLang="en-US" sz="4000">
                <a:latin typeface="メイリオ" panose="020B0604030504040204" pitchFamily="50" charset="-128"/>
                <a:ea typeface="メイリオ" panose="020B0604030504040204" pitchFamily="50" charset="-128"/>
              </a:rPr>
              <a:t>の認証機関の選定と申し込み</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13-4-1.】</a:t>
            </a:r>
          </a:p>
          <a:p>
            <a:pPr algn="ctr"/>
            <a:r>
              <a:rPr lang="en-US" altLang="ja-JP" sz="2400" b="1">
                <a:latin typeface="メイリオ" panose="020B0604030504040204" pitchFamily="50" charset="-128"/>
                <a:ea typeface="メイリオ" panose="020B0604030504040204" pitchFamily="50" charset="-128"/>
              </a:rPr>
              <a:t>P236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P237</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ボックス 6">
            <a:extLst>
              <a:ext uri="{FF2B5EF4-FFF2-40B4-BE49-F238E27FC236}">
                <a16:creationId xmlns:a16="http://schemas.microsoft.com/office/drawing/2014/main" id="{3B065213-C0A8-AE97-B741-00A787B0BDCD}"/>
              </a:ext>
            </a:extLst>
          </p:cNvPr>
          <p:cNvSpPr txBox="1"/>
          <p:nvPr/>
        </p:nvSpPr>
        <p:spPr>
          <a:xfrm>
            <a:off x="1554679" y="202216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認証取得の申請先</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pic>
        <p:nvPicPr>
          <p:cNvPr id="9" name="Picture 5">
            <a:extLst>
              <a:ext uri="{FF2B5EF4-FFF2-40B4-BE49-F238E27FC236}">
                <a16:creationId xmlns:a16="http://schemas.microsoft.com/office/drawing/2014/main" id="{527DDA28-6723-D758-1258-F30A3A2E9D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9757" y="2627580"/>
            <a:ext cx="11201466" cy="1651519"/>
          </a:xfrm>
          <a:prstGeom prst="rect">
            <a:avLst/>
          </a:prstGeom>
          <a:noFill/>
          <a:ln>
            <a:noFill/>
          </a:ln>
        </p:spPr>
      </p:pic>
      <p:pic>
        <p:nvPicPr>
          <p:cNvPr id="10" name="Picture 6">
            <a:extLst>
              <a:ext uri="{FF2B5EF4-FFF2-40B4-BE49-F238E27FC236}">
                <a16:creationId xmlns:a16="http://schemas.microsoft.com/office/drawing/2014/main" id="{C198AA71-BD2A-CFFF-E769-437F0C3DF6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9757" y="4870679"/>
            <a:ext cx="11872592" cy="4338220"/>
          </a:xfrm>
          <a:prstGeom prst="rect">
            <a:avLst/>
          </a:prstGeom>
          <a:noFill/>
          <a:ln>
            <a:noFill/>
          </a:ln>
        </p:spPr>
      </p:pic>
      <p:sp>
        <p:nvSpPr>
          <p:cNvPr id="11" name="テキスト ボックス 10">
            <a:extLst>
              <a:ext uri="{FF2B5EF4-FFF2-40B4-BE49-F238E27FC236}">
                <a16:creationId xmlns:a16="http://schemas.microsoft.com/office/drawing/2014/main" id="{C99DEA1D-5C59-BB72-B1F5-C59FDEBE43D8}"/>
              </a:ext>
            </a:extLst>
          </p:cNvPr>
          <p:cNvSpPr txBox="1"/>
          <p:nvPr/>
        </p:nvSpPr>
        <p:spPr>
          <a:xfrm>
            <a:off x="1554679" y="437518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認証機関の選択</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74702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8" y="2036000"/>
            <a:ext cx="15876373" cy="1200329"/>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使用例</a:t>
            </a:r>
            <a:endParaRPr kumimoji="1" lang="en-US" altLang="ja-JP" sz="3600" u="sng">
              <a:latin typeface="メイリオ" panose="020B0604030504040204" pitchFamily="50" charset="-128"/>
              <a:ea typeface="メイリオ" panose="020B0604030504040204" pitchFamily="50" charset="-128"/>
            </a:endParaRPr>
          </a:p>
          <a:p>
            <a:r>
              <a:rPr lang="ja-JP" altLang="en-US" sz="3600">
                <a:latin typeface="メイリオ" panose="020B0604030504040204" pitchFamily="50" charset="-128"/>
                <a:ea typeface="メイリオ" panose="020B0604030504040204" pitchFamily="50" charset="-128"/>
              </a:rPr>
              <a:t>例えば、</a:t>
            </a:r>
            <a:r>
              <a:rPr lang="en-US" altLang="ja-JP" sz="3600">
                <a:latin typeface="メイリオ" panose="020B0604030504040204" pitchFamily="50" charset="-128"/>
                <a:ea typeface="メイリオ" panose="020B0604030504040204" pitchFamily="50" charset="-128"/>
              </a:rPr>
              <a:t>Society1.0</a:t>
            </a:r>
            <a:r>
              <a:rPr lang="ja-JP" altLang="en-US" sz="3600">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5.0</a:t>
            </a:r>
            <a:r>
              <a:rPr lang="ja-JP" altLang="en-US" sz="3600">
                <a:latin typeface="メイリオ" panose="020B0604030504040204" pitchFamily="50" charset="-128"/>
                <a:ea typeface="メイリオ" panose="020B0604030504040204" pitchFamily="50" charset="-128"/>
              </a:rPr>
              <a:t>のイメージを描かせると、こんな感じ。</a:t>
            </a:r>
            <a:endParaRPr lang="ja-JP" altLang="en-US" sz="3600" b="0" i="0">
              <a:effectLst/>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生成</a:t>
            </a:r>
            <a:r>
              <a:rPr lang="en-US" altLang="ja-JP" sz="4000">
                <a:latin typeface="メイリオ" panose="020B0604030504040204" pitchFamily="50" charset="-128"/>
                <a:ea typeface="メイリオ" panose="020B0604030504040204" pitchFamily="50" charset="-128"/>
              </a:rPr>
              <a:t>AI</a:t>
            </a:r>
            <a:r>
              <a:rPr lang="ja-JP" altLang="en-US" sz="4000">
                <a:latin typeface="メイリオ" panose="020B0604030504040204" pitchFamily="50" charset="-128"/>
                <a:ea typeface="メイリオ" panose="020B0604030504040204" pitchFamily="50" charset="-128"/>
              </a:rPr>
              <a:t>とは</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1-1】</a:t>
            </a:r>
          </a:p>
          <a:p>
            <a:pPr algn="ctr"/>
            <a:r>
              <a:rPr lang="en-US" altLang="ja-JP" sz="2400" b="1">
                <a:latin typeface="メイリオ" panose="020B0604030504040204" pitchFamily="50" charset="-128"/>
                <a:ea typeface="メイリオ" panose="020B0604030504040204" pitchFamily="50" charset="-128"/>
              </a:rPr>
              <a:t>P7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a:t>
            </a:r>
          </a:p>
        </p:txBody>
      </p:sp>
      <p:pic>
        <p:nvPicPr>
          <p:cNvPr id="6" name="図 5">
            <a:extLst>
              <a:ext uri="{FF2B5EF4-FFF2-40B4-BE49-F238E27FC236}">
                <a16:creationId xmlns:a16="http://schemas.microsoft.com/office/drawing/2014/main" id="{5E4D49B4-EEB3-2E96-3CB3-732F7D04B1F6}"/>
              </a:ext>
            </a:extLst>
          </p:cNvPr>
          <p:cNvPicPr>
            <a:picLocks noChangeAspect="1"/>
          </p:cNvPicPr>
          <p:nvPr/>
        </p:nvPicPr>
        <p:blipFill>
          <a:blip r:embed="rId3"/>
          <a:stretch>
            <a:fillRect/>
          </a:stretch>
        </p:blipFill>
        <p:spPr>
          <a:xfrm>
            <a:off x="13907534" y="3391585"/>
            <a:ext cx="3114217" cy="5449879"/>
          </a:xfrm>
          <a:prstGeom prst="rect">
            <a:avLst/>
          </a:prstGeom>
        </p:spPr>
      </p:pic>
      <p:pic>
        <p:nvPicPr>
          <p:cNvPr id="10" name="図 9">
            <a:extLst>
              <a:ext uri="{FF2B5EF4-FFF2-40B4-BE49-F238E27FC236}">
                <a16:creationId xmlns:a16="http://schemas.microsoft.com/office/drawing/2014/main" id="{75FABBDC-E9E2-8B01-4FEA-536F4267CA9D}"/>
              </a:ext>
            </a:extLst>
          </p:cNvPr>
          <p:cNvPicPr>
            <a:picLocks noChangeAspect="1"/>
          </p:cNvPicPr>
          <p:nvPr/>
        </p:nvPicPr>
        <p:blipFill>
          <a:blip r:embed="rId4"/>
          <a:stretch>
            <a:fillRect/>
          </a:stretch>
        </p:blipFill>
        <p:spPr>
          <a:xfrm>
            <a:off x="10688767" y="3391585"/>
            <a:ext cx="3114217" cy="5449879"/>
          </a:xfrm>
          <a:prstGeom prst="rect">
            <a:avLst/>
          </a:prstGeom>
        </p:spPr>
      </p:pic>
      <p:pic>
        <p:nvPicPr>
          <p:cNvPr id="12" name="図 11">
            <a:extLst>
              <a:ext uri="{FF2B5EF4-FFF2-40B4-BE49-F238E27FC236}">
                <a16:creationId xmlns:a16="http://schemas.microsoft.com/office/drawing/2014/main" id="{01AED344-9EA0-5E76-8209-878AFA47B69A}"/>
              </a:ext>
            </a:extLst>
          </p:cNvPr>
          <p:cNvPicPr>
            <a:picLocks noChangeAspect="1"/>
          </p:cNvPicPr>
          <p:nvPr/>
        </p:nvPicPr>
        <p:blipFill>
          <a:blip r:embed="rId5"/>
          <a:stretch>
            <a:fillRect/>
          </a:stretch>
        </p:blipFill>
        <p:spPr>
          <a:xfrm>
            <a:off x="7470000" y="3391586"/>
            <a:ext cx="3114217" cy="5449879"/>
          </a:xfrm>
          <a:prstGeom prst="rect">
            <a:avLst/>
          </a:prstGeom>
        </p:spPr>
      </p:pic>
      <p:pic>
        <p:nvPicPr>
          <p:cNvPr id="14" name="図 13">
            <a:extLst>
              <a:ext uri="{FF2B5EF4-FFF2-40B4-BE49-F238E27FC236}">
                <a16:creationId xmlns:a16="http://schemas.microsoft.com/office/drawing/2014/main" id="{BFEBEAFD-5125-3442-1AE0-97A23BBB876A}"/>
              </a:ext>
            </a:extLst>
          </p:cNvPr>
          <p:cNvPicPr>
            <a:picLocks noChangeAspect="1"/>
          </p:cNvPicPr>
          <p:nvPr/>
        </p:nvPicPr>
        <p:blipFill>
          <a:blip r:embed="rId6"/>
          <a:stretch>
            <a:fillRect/>
          </a:stretch>
        </p:blipFill>
        <p:spPr>
          <a:xfrm>
            <a:off x="4251233" y="3391586"/>
            <a:ext cx="3114217" cy="5449879"/>
          </a:xfrm>
          <a:prstGeom prst="rect">
            <a:avLst/>
          </a:prstGeom>
        </p:spPr>
      </p:pic>
      <p:pic>
        <p:nvPicPr>
          <p:cNvPr id="16" name="図 15">
            <a:extLst>
              <a:ext uri="{FF2B5EF4-FFF2-40B4-BE49-F238E27FC236}">
                <a16:creationId xmlns:a16="http://schemas.microsoft.com/office/drawing/2014/main" id="{307A0B68-47F5-EE47-10C4-910EFA6BFCF6}"/>
              </a:ext>
            </a:extLst>
          </p:cNvPr>
          <p:cNvPicPr>
            <a:picLocks noChangeAspect="1"/>
          </p:cNvPicPr>
          <p:nvPr/>
        </p:nvPicPr>
        <p:blipFill>
          <a:blip r:embed="rId7"/>
          <a:stretch>
            <a:fillRect/>
          </a:stretch>
        </p:blipFill>
        <p:spPr>
          <a:xfrm>
            <a:off x="1032466" y="3391586"/>
            <a:ext cx="3114217" cy="5449879"/>
          </a:xfrm>
          <a:prstGeom prst="rect">
            <a:avLst/>
          </a:prstGeom>
        </p:spPr>
      </p:pic>
      <p:sp>
        <p:nvSpPr>
          <p:cNvPr id="4" name="object 40">
            <a:extLst>
              <a:ext uri="{FF2B5EF4-FFF2-40B4-BE49-F238E27FC236}">
                <a16:creationId xmlns:a16="http://schemas.microsoft.com/office/drawing/2014/main" id="{CF969F07-A4E8-44E0-00E6-C29716DDA62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6085175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ISO/IEC27001</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の審査準備と審査内容</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ISO/IEC27001</a:t>
            </a:r>
            <a:r>
              <a:rPr lang="ja-JP" altLang="en-US" sz="4000">
                <a:latin typeface="メイリオ" panose="020B0604030504040204" pitchFamily="50" charset="-128"/>
                <a:ea typeface="メイリオ" panose="020B0604030504040204" pitchFamily="50" charset="-128"/>
              </a:rPr>
              <a:t>の審査事前準備</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13-4-2.】</a:t>
            </a:r>
          </a:p>
          <a:p>
            <a:pPr algn="ctr"/>
            <a:r>
              <a:rPr lang="en-US" altLang="ja-JP" sz="2400" b="1">
                <a:latin typeface="メイリオ" panose="020B0604030504040204" pitchFamily="50" charset="-128"/>
                <a:ea typeface="メイリオ" panose="020B0604030504040204" pitchFamily="50" charset="-128"/>
              </a:rPr>
              <a:t>P237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P238</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ボックス 6">
            <a:extLst>
              <a:ext uri="{FF2B5EF4-FFF2-40B4-BE49-F238E27FC236}">
                <a16:creationId xmlns:a16="http://schemas.microsoft.com/office/drawing/2014/main" id="{3B065213-C0A8-AE97-B741-00A787B0BDCD}"/>
              </a:ext>
            </a:extLst>
          </p:cNvPr>
          <p:cNvSpPr txBox="1"/>
          <p:nvPr/>
        </p:nvSpPr>
        <p:spPr>
          <a:xfrm>
            <a:off x="1554679" y="2022169"/>
            <a:ext cx="15456498" cy="6186309"/>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の構築ステップ</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適用範囲の決定</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情報セキュリティ方針の策定</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体制の確立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文書化</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リスクアセスメントの実施</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従業員の教育</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内部監査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マネジメントレビュー</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68917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ISO/IEC27001</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の審査準備と審査内容</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ISO/IEC27001</a:t>
            </a:r>
            <a:r>
              <a:rPr lang="ja-JP" altLang="en-US" sz="4000">
                <a:latin typeface="メイリオ" panose="020B0604030504040204" pitchFamily="50" charset="-128"/>
                <a:ea typeface="メイリオ" panose="020B0604030504040204" pitchFamily="50" charset="-128"/>
              </a:rPr>
              <a:t>の審査（第一段・第二段）</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13-4-3.】</a:t>
            </a:r>
          </a:p>
          <a:p>
            <a:pPr algn="ctr"/>
            <a:r>
              <a:rPr lang="en-US" altLang="ja-JP" sz="2400" b="1">
                <a:latin typeface="メイリオ" panose="020B0604030504040204" pitchFamily="50" charset="-128"/>
                <a:ea typeface="メイリオ" panose="020B0604030504040204" pitchFamily="50" charset="-128"/>
              </a:rPr>
              <a:t>P238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P240</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3AE666A2-5D3D-26E0-1163-E10F32FA747F}"/>
              </a:ext>
            </a:extLst>
          </p:cNvPr>
          <p:cNvSpPr txBox="1"/>
          <p:nvPr/>
        </p:nvSpPr>
        <p:spPr>
          <a:xfrm>
            <a:off x="1554678" y="2118977"/>
            <a:ext cx="15784415" cy="5078313"/>
          </a:xfrm>
          <a:prstGeom prst="rect">
            <a:avLst/>
          </a:prstGeom>
          <a:noFill/>
        </p:spPr>
        <p:txBody>
          <a:bodyPr wrap="square">
            <a:spAutoFit/>
          </a:bodyPr>
          <a:lstStyle/>
          <a:p>
            <a:r>
              <a:rPr lang="ja-JP" altLang="en-US" sz="3600" b="0" i="0">
                <a:effectLst/>
                <a:latin typeface="メイリオ" panose="020B0604030504040204" pitchFamily="50" charset="-128"/>
                <a:ea typeface="メイリオ" panose="020B0604030504040204" pitchFamily="50" charset="-128"/>
              </a:rPr>
              <a:t>「</a:t>
            </a:r>
            <a:r>
              <a:rPr lang="en-US" altLang="ja-JP" sz="3600" b="0" i="0">
                <a:effectLst/>
                <a:latin typeface="メイリオ" panose="020B0604030504040204" pitchFamily="50" charset="-128"/>
                <a:ea typeface="メイリオ" panose="020B0604030504040204" pitchFamily="50" charset="-128"/>
              </a:rPr>
              <a:t>ISMS</a:t>
            </a:r>
            <a:r>
              <a:rPr lang="ja-JP" altLang="en-US" sz="3600" b="0" i="0">
                <a:effectLst/>
                <a:latin typeface="メイリオ" panose="020B0604030504040204" pitchFamily="50" charset="-128"/>
                <a:ea typeface="メイリオ" panose="020B0604030504040204" pitchFamily="50" charset="-128"/>
              </a:rPr>
              <a:t>認証」は、組織の</a:t>
            </a:r>
            <a:r>
              <a:rPr lang="en-US" altLang="ja-JP" sz="3600" b="0" i="0">
                <a:effectLst/>
                <a:latin typeface="メイリオ" panose="020B0604030504040204" pitchFamily="50" charset="-128"/>
                <a:ea typeface="メイリオ" panose="020B0604030504040204" pitchFamily="50" charset="-128"/>
              </a:rPr>
              <a:t>ISMS</a:t>
            </a:r>
            <a:r>
              <a:rPr lang="ja-JP" altLang="en-US" sz="3600" b="0" i="0">
                <a:effectLst/>
                <a:latin typeface="メイリオ" panose="020B0604030504040204" pitchFamily="50" charset="-128"/>
                <a:ea typeface="メイリオ" panose="020B0604030504040204" pitchFamily="50" charset="-128"/>
              </a:rPr>
              <a:t>が</a:t>
            </a:r>
            <a:r>
              <a:rPr lang="en-US" altLang="ja-JP" sz="3600" b="0" i="0">
                <a:effectLst/>
                <a:latin typeface="メイリオ" panose="020B0604030504040204" pitchFamily="50" charset="-128"/>
                <a:ea typeface="メイリオ" panose="020B0604030504040204" pitchFamily="50" charset="-128"/>
              </a:rPr>
              <a:t>ISO/IEC 27001</a:t>
            </a:r>
            <a:r>
              <a:rPr lang="ja-JP" altLang="en-US" sz="3600" b="0" i="0">
                <a:effectLst/>
                <a:latin typeface="メイリオ" panose="020B0604030504040204" pitchFamily="50" charset="-128"/>
                <a:ea typeface="メイリオ" panose="020B0604030504040204" pitchFamily="50" charset="-128"/>
              </a:rPr>
              <a:t>に準拠しているかを第三者認証機関が審査する制度。この評価は国際的な「</a:t>
            </a:r>
            <a:r>
              <a:rPr lang="en-US" altLang="ja-JP" sz="3600" b="0" i="0">
                <a:effectLst/>
                <a:latin typeface="メイリオ" panose="020B0604030504040204" pitchFamily="50" charset="-128"/>
                <a:ea typeface="メイリオ" panose="020B0604030504040204" pitchFamily="50" charset="-128"/>
              </a:rPr>
              <a:t>ISMS</a:t>
            </a:r>
            <a:r>
              <a:rPr lang="ja-JP" altLang="en-US" sz="3600" b="0" i="0">
                <a:effectLst/>
                <a:latin typeface="メイリオ" panose="020B0604030504040204" pitchFamily="50" charset="-128"/>
                <a:ea typeface="メイリオ" panose="020B0604030504040204" pitchFamily="50" charset="-128"/>
              </a:rPr>
              <a:t>適合性評価制度」のもとで行われ</a:t>
            </a:r>
            <a:r>
              <a:rPr lang="ja-JP" altLang="en-US" sz="3600">
                <a:latin typeface="メイリオ" panose="020B0604030504040204" pitchFamily="50" charset="-128"/>
                <a:ea typeface="メイリオ" panose="020B0604030504040204" pitchFamily="50" charset="-128"/>
              </a:rPr>
              <a:t>る</a:t>
            </a:r>
            <a:r>
              <a:rPr lang="ja-JP" altLang="en-US" sz="3600" b="0" i="0">
                <a:effectLst/>
                <a:latin typeface="メイリオ" panose="020B0604030504040204" pitchFamily="50" charset="-128"/>
                <a:ea typeface="メイリオ" panose="020B0604030504040204" pitchFamily="50" charset="-128"/>
              </a:rPr>
              <a:t>。</a:t>
            </a:r>
            <a:endParaRPr lang="en-US" altLang="ja-JP" sz="3600" b="0" i="0">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r>
              <a:rPr lang="ja-JP" altLang="en-US" sz="3600" b="0" i="0" u="sng">
                <a:effectLst/>
                <a:latin typeface="メイリオ" panose="020B0604030504040204" pitchFamily="50" charset="-128"/>
                <a:ea typeface="メイリオ" panose="020B0604030504040204" pitchFamily="50" charset="-128"/>
              </a:rPr>
              <a:t>認定と認証</a:t>
            </a:r>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BD4C4ED2-3B48-8333-65D1-5C19FFE1932A}"/>
              </a:ext>
            </a:extLst>
          </p:cNvPr>
          <p:cNvPicPr>
            <a:picLocks noChangeAspect="1"/>
          </p:cNvPicPr>
          <p:nvPr/>
        </p:nvPicPr>
        <p:blipFill>
          <a:blip r:embed="rId3"/>
          <a:stretch>
            <a:fillRect/>
          </a:stretch>
        </p:blipFill>
        <p:spPr>
          <a:xfrm>
            <a:off x="7028329" y="3358334"/>
            <a:ext cx="9982848" cy="5348727"/>
          </a:xfrm>
          <a:prstGeom prst="rect">
            <a:avLst/>
          </a:prstGeom>
        </p:spPr>
      </p:pic>
      <p:graphicFrame>
        <p:nvGraphicFramePr>
          <p:cNvPr id="9" name="表 16">
            <a:extLst>
              <a:ext uri="{FF2B5EF4-FFF2-40B4-BE49-F238E27FC236}">
                <a16:creationId xmlns:a16="http://schemas.microsoft.com/office/drawing/2014/main" id="{F4E65699-20B7-34AD-B071-C62FC3850067}"/>
              </a:ext>
            </a:extLst>
          </p:cNvPr>
          <p:cNvGraphicFramePr>
            <a:graphicFrameLocks noGrp="1"/>
          </p:cNvGraphicFramePr>
          <p:nvPr/>
        </p:nvGraphicFramePr>
        <p:xfrm>
          <a:off x="1332851" y="4953000"/>
          <a:ext cx="5612402" cy="3108960"/>
        </p:xfrm>
        <a:graphic>
          <a:graphicData uri="http://schemas.openxmlformats.org/drawingml/2006/table">
            <a:tbl>
              <a:tblPr firstRow="1" bandRow="1">
                <a:tableStyleId>{5940675A-B579-460E-94D1-54222C63F5DA}</a:tableStyleId>
              </a:tblPr>
              <a:tblGrid>
                <a:gridCol w="798834">
                  <a:extLst>
                    <a:ext uri="{9D8B030D-6E8A-4147-A177-3AD203B41FA5}">
                      <a16:colId xmlns:a16="http://schemas.microsoft.com/office/drawing/2014/main" val="1869041782"/>
                    </a:ext>
                  </a:extLst>
                </a:gridCol>
                <a:gridCol w="4813568">
                  <a:extLst>
                    <a:ext uri="{9D8B030D-6E8A-4147-A177-3AD203B41FA5}">
                      <a16:colId xmlns:a16="http://schemas.microsoft.com/office/drawing/2014/main" val="102999313"/>
                    </a:ext>
                  </a:extLst>
                </a:gridCol>
              </a:tblGrid>
              <a:tr h="574678">
                <a:tc>
                  <a:txBody>
                    <a:bodyPr/>
                    <a:lstStyle/>
                    <a:p>
                      <a:pPr algn="ctr"/>
                      <a:r>
                        <a:rPr kumimoji="1" lang="ja-JP" altLang="en-US" sz="3200" b="1">
                          <a:solidFill>
                            <a:schemeClr val="bg1"/>
                          </a:solidFill>
                          <a:latin typeface="メイリオ" panose="020B0604030504040204" pitchFamily="50" charset="-128"/>
                          <a:ea typeface="メイリオ" panose="020B0604030504040204" pitchFamily="50" charset="-128"/>
                        </a:rPr>
                        <a:t>認定</a:t>
                      </a:r>
                    </a:p>
                  </a:txBody>
                  <a:tcPr anchor="ctr">
                    <a:solidFill>
                      <a:schemeClr val="accent1">
                        <a:lumMod val="75000"/>
                      </a:schemeClr>
                    </a:solidFill>
                  </a:tcPr>
                </a:tc>
                <a:tc>
                  <a:txBody>
                    <a:bodyPr/>
                    <a:lstStyle/>
                    <a:p>
                      <a:pPr algn="l"/>
                      <a:r>
                        <a:rPr kumimoji="1" lang="ja-JP" altLang="en-US" sz="3200" b="0">
                          <a:solidFill>
                            <a:schemeClr val="tx1"/>
                          </a:solidFill>
                          <a:latin typeface="メイリオ" panose="020B0604030504040204" pitchFamily="50" charset="-128"/>
                          <a:ea typeface="メイリオ" panose="020B0604030504040204" pitchFamily="50" charset="-128"/>
                        </a:rPr>
                        <a:t>認定機関が認証機関を審査し、認証を遂行する能力のあることを公式に承認する行為を認定と言う。</a:t>
                      </a:r>
                    </a:p>
                  </a:txBody>
                  <a:tcPr>
                    <a:solidFill>
                      <a:schemeClr val="bg1"/>
                    </a:solidFill>
                  </a:tcPr>
                </a:tc>
                <a:extLst>
                  <a:ext uri="{0D108BD9-81ED-4DB2-BD59-A6C34878D82A}">
                    <a16:rowId xmlns:a16="http://schemas.microsoft.com/office/drawing/2014/main" val="698675781"/>
                  </a:ext>
                </a:extLst>
              </a:tr>
              <a:tr h="742237">
                <a:tc>
                  <a:txBody>
                    <a:bodyPr/>
                    <a:lstStyle/>
                    <a:p>
                      <a:pPr algn="ctr"/>
                      <a:r>
                        <a:rPr kumimoji="1" lang="ja-JP" altLang="en-US" sz="3200" b="1">
                          <a:solidFill>
                            <a:schemeClr val="bg1"/>
                          </a:solidFill>
                          <a:latin typeface="メイリオ" panose="020B0604030504040204" pitchFamily="50" charset="-128"/>
                          <a:ea typeface="メイリオ" panose="020B0604030504040204" pitchFamily="50" charset="-128"/>
                        </a:rPr>
                        <a:t>認証</a:t>
                      </a:r>
                    </a:p>
                  </a:txBody>
                  <a:tcPr anchor="ctr">
                    <a:solidFill>
                      <a:schemeClr val="accent1">
                        <a:lumMod val="75000"/>
                      </a:schemeClr>
                    </a:solidFill>
                  </a:tcPr>
                </a:tc>
                <a:tc>
                  <a:txBody>
                    <a:bodyPr/>
                    <a:lstStyle/>
                    <a:p>
                      <a:pPr algn="l"/>
                      <a:r>
                        <a:rPr kumimoji="1" lang="ja-JP" altLang="en-US" sz="3200" b="0">
                          <a:solidFill>
                            <a:schemeClr val="tx1"/>
                          </a:solidFill>
                          <a:latin typeface="メイリオ" panose="020B0604030504040204" pitchFamily="50" charset="-128"/>
                          <a:ea typeface="メイリオ" panose="020B0604030504040204" pitchFamily="50" charset="-128"/>
                        </a:rPr>
                        <a:t>第三者が文書で保証する手続きを認証と言う。</a:t>
                      </a:r>
                    </a:p>
                  </a:txBody>
                  <a:tcPr>
                    <a:solidFill>
                      <a:schemeClr val="bg1"/>
                    </a:solidFill>
                  </a:tcPr>
                </a:tc>
                <a:extLst>
                  <a:ext uri="{0D108BD9-81ED-4DB2-BD59-A6C34878D82A}">
                    <a16:rowId xmlns:a16="http://schemas.microsoft.com/office/drawing/2014/main" val="2455704458"/>
                  </a:ext>
                </a:extLst>
              </a:tr>
            </a:tbl>
          </a:graphicData>
        </a:graphic>
      </p:graphicFrame>
    </p:spTree>
    <p:extLst>
      <p:ext uri="{BB962C8B-B14F-4D97-AF65-F5344CB8AC3E}">
        <p14:creationId xmlns:p14="http://schemas.microsoft.com/office/powerpoint/2010/main" val="19689232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ISO/IEC27001</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の審査準備と審査内容</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172</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ISO/IEC27001</a:t>
            </a:r>
            <a:r>
              <a:rPr lang="ja-JP" altLang="en-US" sz="4000">
                <a:latin typeface="メイリオ" panose="020B0604030504040204" pitchFamily="50" charset="-128"/>
                <a:ea typeface="メイリオ" panose="020B0604030504040204" pitchFamily="50" charset="-128"/>
              </a:rPr>
              <a:t>の審査（第一段・第二段）</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ボックス 6">
            <a:extLst>
              <a:ext uri="{FF2B5EF4-FFF2-40B4-BE49-F238E27FC236}">
                <a16:creationId xmlns:a16="http://schemas.microsoft.com/office/drawing/2014/main" id="{3B065213-C0A8-AE97-B741-00A787B0BDCD}"/>
              </a:ext>
            </a:extLst>
          </p:cNvPr>
          <p:cNvSpPr txBox="1"/>
          <p:nvPr/>
        </p:nvSpPr>
        <p:spPr>
          <a:xfrm>
            <a:off x="1554679" y="2022169"/>
            <a:ext cx="15456498" cy="2862322"/>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認証審査プロセス</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graphicFrame>
        <p:nvGraphicFramePr>
          <p:cNvPr id="11" name="表 16">
            <a:extLst>
              <a:ext uri="{FF2B5EF4-FFF2-40B4-BE49-F238E27FC236}">
                <a16:creationId xmlns:a16="http://schemas.microsoft.com/office/drawing/2014/main" id="{70AC3803-34D4-D4CA-60A6-12AE430DC7A2}"/>
              </a:ext>
            </a:extLst>
          </p:cNvPr>
          <p:cNvGraphicFramePr>
            <a:graphicFrameLocks noGrp="1"/>
          </p:cNvGraphicFramePr>
          <p:nvPr/>
        </p:nvGraphicFramePr>
        <p:xfrm>
          <a:off x="1156846" y="4734692"/>
          <a:ext cx="15854331" cy="4474207"/>
        </p:xfrm>
        <a:graphic>
          <a:graphicData uri="http://schemas.openxmlformats.org/drawingml/2006/table">
            <a:tbl>
              <a:tblPr firstRow="1" bandRow="1">
                <a:tableStyleId>{5940675A-B579-460E-94D1-54222C63F5DA}</a:tableStyleId>
              </a:tblPr>
              <a:tblGrid>
                <a:gridCol w="696987">
                  <a:extLst>
                    <a:ext uri="{9D8B030D-6E8A-4147-A177-3AD203B41FA5}">
                      <a16:colId xmlns:a16="http://schemas.microsoft.com/office/drawing/2014/main" val="1869041782"/>
                    </a:ext>
                  </a:extLst>
                </a:gridCol>
                <a:gridCol w="3031469">
                  <a:extLst>
                    <a:ext uri="{9D8B030D-6E8A-4147-A177-3AD203B41FA5}">
                      <a16:colId xmlns:a16="http://schemas.microsoft.com/office/drawing/2014/main" val="3931830917"/>
                    </a:ext>
                  </a:extLst>
                </a:gridCol>
                <a:gridCol w="3031469">
                  <a:extLst>
                    <a:ext uri="{9D8B030D-6E8A-4147-A177-3AD203B41FA5}">
                      <a16:colId xmlns:a16="http://schemas.microsoft.com/office/drawing/2014/main" val="102999313"/>
                    </a:ext>
                  </a:extLst>
                </a:gridCol>
                <a:gridCol w="3031469">
                  <a:extLst>
                    <a:ext uri="{9D8B030D-6E8A-4147-A177-3AD203B41FA5}">
                      <a16:colId xmlns:a16="http://schemas.microsoft.com/office/drawing/2014/main" val="82687830"/>
                    </a:ext>
                  </a:extLst>
                </a:gridCol>
                <a:gridCol w="3004299">
                  <a:extLst>
                    <a:ext uri="{9D8B030D-6E8A-4147-A177-3AD203B41FA5}">
                      <a16:colId xmlns:a16="http://schemas.microsoft.com/office/drawing/2014/main" val="1147255148"/>
                    </a:ext>
                  </a:extLst>
                </a:gridCol>
                <a:gridCol w="3058638">
                  <a:extLst>
                    <a:ext uri="{9D8B030D-6E8A-4147-A177-3AD203B41FA5}">
                      <a16:colId xmlns:a16="http://schemas.microsoft.com/office/drawing/2014/main" val="882731880"/>
                    </a:ext>
                  </a:extLst>
                </a:gridCol>
              </a:tblGrid>
              <a:tr h="1043982">
                <a:tc>
                  <a:txBody>
                    <a:bodyP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ステップ</a:t>
                      </a:r>
                    </a:p>
                  </a:txBody>
                  <a:tcPr vert="eaVert" anchor="ctr">
                    <a:no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申請</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審査日程の</a:t>
                      </a:r>
                      <a:endParaRPr kumimoji="1" lang="en-US" altLang="ja-JP" sz="2800" b="1">
                        <a:solidFill>
                          <a:schemeClr val="bg1"/>
                        </a:solidFill>
                        <a:latin typeface="メイリオ" panose="020B0604030504040204" pitchFamily="50" charset="-128"/>
                        <a:ea typeface="メイリオ" panose="020B0604030504040204" pitchFamily="50" charset="-128"/>
                      </a:endParaRPr>
                    </a:p>
                    <a:p>
                      <a:pPr algn="ctr"/>
                      <a:r>
                        <a:rPr kumimoji="1" lang="ja-JP" altLang="en-US" sz="2800" b="1">
                          <a:solidFill>
                            <a:schemeClr val="bg1"/>
                          </a:solidFill>
                          <a:latin typeface="メイリオ" panose="020B0604030504040204" pitchFamily="50" charset="-128"/>
                          <a:ea typeface="メイリオ" panose="020B0604030504040204" pitchFamily="50" charset="-128"/>
                        </a:rPr>
                        <a:t>確認</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初回認証審査</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認証登録</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報告・公開</a:t>
                      </a:r>
                    </a:p>
                  </a:txBody>
                  <a:tcPr anchor="ctr">
                    <a:solidFill>
                      <a:schemeClr val="accent1">
                        <a:lumMod val="75000"/>
                      </a:schemeClr>
                    </a:solidFill>
                  </a:tcPr>
                </a:tc>
                <a:extLst>
                  <a:ext uri="{0D108BD9-81ED-4DB2-BD59-A6C34878D82A}">
                    <a16:rowId xmlns:a16="http://schemas.microsoft.com/office/drawing/2014/main" val="698675781"/>
                  </a:ext>
                </a:extLst>
              </a:tr>
              <a:tr h="3430225">
                <a:tc>
                  <a:txBody>
                    <a:bodyPr/>
                    <a:lstStyle/>
                    <a:p>
                      <a:pPr algn="ctr"/>
                      <a:r>
                        <a:rPr kumimoji="1" lang="ja-JP" altLang="en-US" sz="2800" b="1">
                          <a:solidFill>
                            <a:schemeClr val="tx1"/>
                          </a:solidFill>
                          <a:latin typeface="メイリオ" panose="020B0604030504040204" pitchFamily="50" charset="-128"/>
                          <a:ea typeface="メイリオ" panose="020B0604030504040204" pitchFamily="50" charset="-128"/>
                        </a:rPr>
                        <a:t>概要</a:t>
                      </a:r>
                    </a:p>
                  </a:txBody>
                  <a:tcPr vert="eaVert" anchor="ctr">
                    <a:noFill/>
                  </a:tcPr>
                </a:tc>
                <a:tc>
                  <a:txBody>
                    <a:bodyPr/>
                    <a:lstStyle/>
                    <a:p>
                      <a:r>
                        <a:rPr kumimoji="1" lang="ja-JP" altLang="en-US" sz="2800">
                          <a:latin typeface="メイリオ" panose="020B0604030504040204" pitchFamily="50" charset="-128"/>
                          <a:ea typeface="メイリオ" panose="020B0604030504040204" pitchFamily="50" charset="-128"/>
                        </a:rPr>
                        <a:t>新規取得する際、今までと異なる認証機関で受診する場合は、申請が必要です。</a:t>
                      </a:r>
                    </a:p>
                  </a:txBody>
                  <a:tcPr/>
                </a:tc>
                <a:tc>
                  <a:txBody>
                    <a:bodyPr/>
                    <a:lstStyle/>
                    <a:p>
                      <a:r>
                        <a:rPr kumimoji="1" lang="ja-JP" altLang="en-US" sz="2800">
                          <a:latin typeface="メイリオ" panose="020B0604030504040204" pitchFamily="50" charset="-128"/>
                          <a:ea typeface="メイリオ" panose="020B0604030504040204" pitchFamily="50" charset="-128"/>
                        </a:rPr>
                        <a:t>組織と認証機関との間で、審査日程の確認を行います。</a:t>
                      </a:r>
                    </a:p>
                  </a:txBody>
                  <a:tcPr/>
                </a:tc>
                <a:tc>
                  <a:txBody>
                    <a:bodyPr/>
                    <a:lstStyle/>
                    <a:p>
                      <a:r>
                        <a:rPr kumimoji="1" lang="ja-JP" altLang="en-US" sz="2800">
                          <a:latin typeface="メイリオ" panose="020B0604030504040204" pitchFamily="50" charset="-128"/>
                          <a:ea typeface="メイリオ" panose="020B0604030504040204" pitchFamily="50" charset="-128"/>
                        </a:rPr>
                        <a:t>新規の場合は原則として</a:t>
                      </a:r>
                      <a:r>
                        <a:rPr kumimoji="1" lang="en-US" altLang="ja-JP" sz="2800">
                          <a:latin typeface="メイリオ" panose="020B0604030504040204" pitchFamily="50" charset="-128"/>
                          <a:ea typeface="メイリオ" panose="020B0604030504040204" pitchFamily="50" charset="-128"/>
                        </a:rPr>
                        <a:t>1</a:t>
                      </a:r>
                      <a:r>
                        <a:rPr kumimoji="1" lang="ja-JP" altLang="en-US" sz="2800">
                          <a:latin typeface="メイリオ" panose="020B0604030504040204" pitchFamily="50" charset="-128"/>
                          <a:ea typeface="メイリオ" panose="020B0604030504040204" pitchFamily="50" charset="-128"/>
                        </a:rPr>
                        <a:t>次審査と</a:t>
                      </a:r>
                      <a:r>
                        <a:rPr kumimoji="1" lang="en-US" altLang="ja-JP" sz="2800">
                          <a:latin typeface="メイリオ" panose="020B0604030504040204" pitchFamily="50" charset="-128"/>
                          <a:ea typeface="メイリオ" panose="020B0604030504040204" pitchFamily="50" charset="-128"/>
                        </a:rPr>
                        <a:t>2</a:t>
                      </a:r>
                      <a:r>
                        <a:rPr kumimoji="1" lang="ja-JP" altLang="en-US" sz="2800">
                          <a:latin typeface="メイリオ" panose="020B0604030504040204" pitchFamily="50" charset="-128"/>
                          <a:ea typeface="メイリオ" panose="020B0604030504040204" pitchFamily="50" charset="-128"/>
                        </a:rPr>
                        <a:t>次審査の</a:t>
                      </a:r>
                      <a:r>
                        <a:rPr kumimoji="1" lang="en-US" altLang="ja-JP" sz="2800">
                          <a:latin typeface="メイリオ" panose="020B0604030504040204" pitchFamily="50" charset="-128"/>
                          <a:ea typeface="メイリオ" panose="020B0604030504040204" pitchFamily="50" charset="-128"/>
                        </a:rPr>
                        <a:t>2</a:t>
                      </a:r>
                      <a:r>
                        <a:rPr kumimoji="1" lang="ja-JP" altLang="en-US" sz="2800">
                          <a:latin typeface="メイリオ" panose="020B0604030504040204" pitchFamily="50" charset="-128"/>
                          <a:ea typeface="メイリオ" panose="020B0604030504040204" pitchFamily="50" charset="-128"/>
                        </a:rPr>
                        <a:t>回で実施されます。</a:t>
                      </a:r>
                    </a:p>
                  </a:txBody>
                  <a:tcPr/>
                </a:tc>
                <a:tc>
                  <a:txBody>
                    <a:bodyPr/>
                    <a:lstStyle/>
                    <a:p>
                      <a:r>
                        <a:rPr kumimoji="1" lang="ja-JP" altLang="en-US" sz="2800">
                          <a:latin typeface="メイリオ" panose="020B0604030504040204" pitchFamily="50" charset="-128"/>
                          <a:ea typeface="メイリオ" panose="020B0604030504040204" pitchFamily="50" charset="-128"/>
                        </a:rPr>
                        <a:t>審査の結果、適合していることが確認されると認証書が発行され、登録完了となります。</a:t>
                      </a:r>
                    </a:p>
                  </a:txBody>
                  <a:tcPr/>
                </a:tc>
                <a:tc>
                  <a:txBody>
                    <a:bodyPr/>
                    <a:lstStyle/>
                    <a:p>
                      <a:r>
                        <a:rPr kumimoji="1" lang="ja-JP" altLang="en-US" sz="2800">
                          <a:latin typeface="メイリオ" panose="020B0604030504040204" pitchFamily="50" charset="-128"/>
                          <a:ea typeface="メイリオ" panose="020B0604030504040204" pitchFamily="50" charset="-128"/>
                        </a:rPr>
                        <a:t>認証された旨が認証機関から</a:t>
                      </a:r>
                      <a:r>
                        <a:rPr kumimoji="1" lang="en-US" altLang="ja-JP" sz="2800">
                          <a:latin typeface="メイリオ" panose="020B0604030504040204" pitchFamily="50" charset="-128"/>
                          <a:ea typeface="メイリオ" panose="020B0604030504040204" pitchFamily="50" charset="-128"/>
                        </a:rPr>
                        <a:t>ISMS-AC</a:t>
                      </a:r>
                      <a:r>
                        <a:rPr kumimoji="1" lang="ja-JP" altLang="en-US" sz="2800">
                          <a:latin typeface="メイリオ" panose="020B0604030504040204" pitchFamily="50" charset="-128"/>
                          <a:ea typeface="メイリオ" panose="020B0604030504040204" pitchFamily="50" charset="-128"/>
                        </a:rPr>
                        <a:t>に報告され次第、</a:t>
                      </a:r>
                      <a:r>
                        <a:rPr kumimoji="1" lang="en-US" altLang="ja-JP" sz="2800">
                          <a:latin typeface="メイリオ" panose="020B0604030504040204" pitchFamily="50" charset="-128"/>
                          <a:ea typeface="メイリオ" panose="020B0604030504040204" pitchFamily="50" charset="-128"/>
                        </a:rPr>
                        <a:t>ISMS-AC</a:t>
                      </a:r>
                      <a:r>
                        <a:rPr kumimoji="1" lang="ja-JP" altLang="en-US" sz="2800">
                          <a:latin typeface="メイリオ" panose="020B0604030504040204" pitchFamily="50" charset="-128"/>
                          <a:ea typeface="メイリオ" panose="020B0604030504040204" pitchFamily="50" charset="-128"/>
                        </a:rPr>
                        <a:t>ホームページで公開されます。</a:t>
                      </a:r>
                      <a:endParaRPr kumimoji="1" lang="en-US" altLang="ja-JP"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633055544"/>
                  </a:ext>
                </a:extLst>
              </a:tr>
            </a:tbl>
          </a:graphicData>
        </a:graphic>
      </p:graphicFrame>
      <p:pic>
        <p:nvPicPr>
          <p:cNvPr id="12" name="図 11">
            <a:extLst>
              <a:ext uri="{FF2B5EF4-FFF2-40B4-BE49-F238E27FC236}">
                <a16:creationId xmlns:a16="http://schemas.microsoft.com/office/drawing/2014/main" id="{935452AF-E4A2-CA0D-1DB5-77ACBC1024B2}"/>
              </a:ext>
            </a:extLst>
          </p:cNvPr>
          <p:cNvPicPr>
            <a:picLocks noChangeAspect="1"/>
          </p:cNvPicPr>
          <p:nvPr/>
        </p:nvPicPr>
        <p:blipFill>
          <a:blip r:embed="rId3"/>
          <a:stretch>
            <a:fillRect/>
          </a:stretch>
        </p:blipFill>
        <p:spPr>
          <a:xfrm>
            <a:off x="2625172" y="2532046"/>
            <a:ext cx="13652112" cy="2025034"/>
          </a:xfrm>
          <a:prstGeom prst="rect">
            <a:avLst/>
          </a:prstGeom>
        </p:spPr>
      </p:pic>
      <p:pic>
        <p:nvPicPr>
          <p:cNvPr id="13" name="図 12" descr="アイコン が含まれている画像&#10;&#10;自動的に生成された説明">
            <a:extLst>
              <a:ext uri="{FF2B5EF4-FFF2-40B4-BE49-F238E27FC236}">
                <a16:creationId xmlns:a16="http://schemas.microsoft.com/office/drawing/2014/main" id="{40033B2E-5BFC-3A1E-99FC-723D34F56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8183" y="2310106"/>
            <a:ext cx="2711613" cy="2711613"/>
          </a:xfrm>
          <a:prstGeom prst="rect">
            <a:avLst/>
          </a:prstGeom>
        </p:spPr>
      </p:pic>
      <p:sp>
        <p:nvSpPr>
          <p:cNvPr id="2" name="テキスト ボックス 1">
            <a:extLst>
              <a:ext uri="{FF2B5EF4-FFF2-40B4-BE49-F238E27FC236}">
                <a16:creationId xmlns:a16="http://schemas.microsoft.com/office/drawing/2014/main" id="{47CCB472-A6B5-0122-C590-D244481068DE}"/>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13-4-3.】</a:t>
            </a:r>
          </a:p>
          <a:p>
            <a:pPr algn="ctr"/>
            <a:r>
              <a:rPr lang="en-US" altLang="ja-JP" sz="2400" b="1">
                <a:latin typeface="メイリオ" panose="020B0604030504040204" pitchFamily="50" charset="-128"/>
                <a:ea typeface="メイリオ" panose="020B0604030504040204" pitchFamily="50" charset="-128"/>
              </a:rPr>
              <a:t>P238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P240</a:t>
            </a:r>
          </a:p>
        </p:txBody>
      </p:sp>
    </p:spTree>
    <p:extLst>
      <p:ext uri="{BB962C8B-B14F-4D97-AF65-F5344CB8AC3E}">
        <p14:creationId xmlns:p14="http://schemas.microsoft.com/office/powerpoint/2010/main" val="376463239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ISO/IEC27001</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の審査準備と審査内容</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ISO/IEC27001</a:t>
            </a:r>
            <a:r>
              <a:rPr lang="ja-JP" altLang="en-US" sz="4000">
                <a:latin typeface="メイリオ" panose="020B0604030504040204" pitchFamily="50" charset="-128"/>
                <a:ea typeface="メイリオ" panose="020B0604030504040204" pitchFamily="50" charset="-128"/>
              </a:rPr>
              <a:t>の維持審査・再認証審査</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13-4-4.】</a:t>
            </a:r>
          </a:p>
          <a:p>
            <a:pPr algn="ctr"/>
            <a:r>
              <a:rPr lang="en-US" altLang="ja-JP" sz="2400" b="1">
                <a:latin typeface="メイリオ" panose="020B0604030504040204" pitchFamily="50" charset="-128"/>
                <a:ea typeface="メイリオ" panose="020B0604030504040204" pitchFamily="50" charset="-128"/>
              </a:rPr>
              <a:t>P240</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ボックス 6">
            <a:extLst>
              <a:ext uri="{FF2B5EF4-FFF2-40B4-BE49-F238E27FC236}">
                <a16:creationId xmlns:a16="http://schemas.microsoft.com/office/drawing/2014/main" id="{3B065213-C0A8-AE97-B741-00A787B0BDCD}"/>
              </a:ext>
            </a:extLst>
          </p:cNvPr>
          <p:cNvSpPr txBox="1"/>
          <p:nvPr/>
        </p:nvSpPr>
        <p:spPr>
          <a:xfrm>
            <a:off x="1554679" y="2022169"/>
            <a:ext cx="15456498" cy="4524315"/>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認証の維持および更新審査プロセス</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年に</a:t>
            </a:r>
            <a:r>
              <a:rPr kumimoji="1" lang="en-US" altLang="ja-JP" sz="3600">
                <a:latin typeface="メイリオ" panose="020B0604030504040204" pitchFamily="50" charset="-128"/>
                <a:ea typeface="メイリオ" panose="020B0604030504040204" pitchFamily="50" charset="-128"/>
              </a:rPr>
              <a:t>1</a:t>
            </a:r>
            <a:r>
              <a:rPr kumimoji="1" lang="ja-JP" altLang="en-US" sz="3600">
                <a:latin typeface="メイリオ" panose="020B0604030504040204" pitchFamily="50" charset="-128"/>
                <a:ea typeface="メイリオ" panose="020B0604030504040204" pitchFamily="50" charset="-128"/>
              </a:rPr>
              <a:t>回以上の維持審査（サーベイランス審査）</a:t>
            </a: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3</a:t>
            </a:r>
            <a:r>
              <a:rPr kumimoji="1" lang="ja-JP" altLang="en-US" sz="3600">
                <a:latin typeface="メイリオ" panose="020B0604030504040204" pitchFamily="50" charset="-128"/>
                <a:ea typeface="メイリオ" panose="020B0604030504040204" pitchFamily="50" charset="-128"/>
              </a:rPr>
              <a:t>年ごとに認証の有効期限を更新するための更新審査</a:t>
            </a: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E69408A3-0C4F-4854-790F-C53CC418D3F5}"/>
              </a:ext>
            </a:extLst>
          </p:cNvPr>
          <p:cNvPicPr>
            <a:picLocks noChangeAspect="1"/>
          </p:cNvPicPr>
          <p:nvPr/>
        </p:nvPicPr>
        <p:blipFill>
          <a:blip r:embed="rId3"/>
          <a:stretch>
            <a:fillRect/>
          </a:stretch>
        </p:blipFill>
        <p:spPr>
          <a:xfrm>
            <a:off x="1306601" y="3873303"/>
            <a:ext cx="16124451" cy="4872389"/>
          </a:xfrm>
          <a:prstGeom prst="rect">
            <a:avLst/>
          </a:prstGeom>
        </p:spPr>
      </p:pic>
    </p:spTree>
    <p:extLst>
      <p:ext uri="{BB962C8B-B14F-4D97-AF65-F5344CB8AC3E}">
        <p14:creationId xmlns:p14="http://schemas.microsoft.com/office/powerpoint/2010/main" val="18139499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14</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ISMS</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a:t>
            </a:r>
            <a:r>
              <a:rPr lang="ja-JP" altLang="en-US" sz="4000">
                <a:latin typeface="メイリオ" panose="020B0604030504040204" pitchFamily="50" charset="-128"/>
                <a:ea typeface="メイリオ" panose="020B0604030504040204" pitchFamily="50" charset="-128"/>
              </a:rPr>
              <a:t>管理策</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174</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39834423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管理策の分類と構成</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175</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a:t>
            </a:r>
            <a:r>
              <a:rPr lang="en-US" altLang="ja-JP" sz="4000">
                <a:latin typeface="メイリオ" panose="020B0604030504040204" pitchFamily="50" charset="-128"/>
                <a:ea typeface="メイリオ" panose="020B0604030504040204" pitchFamily="50" charset="-128"/>
              </a:rPr>
              <a:t>ISO/IEC</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27002</a:t>
            </a:r>
            <a:endParaRPr lang="ja-JP" altLang="en-US"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14-1-1.】</a:t>
            </a:r>
          </a:p>
          <a:p>
            <a:pPr algn="ctr"/>
            <a:r>
              <a:rPr lang="en-US" altLang="ja-JP" sz="2400" b="1">
                <a:latin typeface="メイリオ" panose="020B0604030504040204" pitchFamily="50" charset="-128"/>
                <a:ea typeface="メイリオ" panose="020B0604030504040204" pitchFamily="50" charset="-128"/>
              </a:rPr>
              <a:t>P243</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4" name="図 3">
            <a:extLst>
              <a:ext uri="{FF2B5EF4-FFF2-40B4-BE49-F238E27FC236}">
                <a16:creationId xmlns:a16="http://schemas.microsoft.com/office/drawing/2014/main" id="{AE5F4A79-6F80-59FA-326A-F38F948D69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6894" y="1874158"/>
            <a:ext cx="9596350" cy="7334741"/>
          </a:xfrm>
          <a:prstGeom prst="rect">
            <a:avLst/>
          </a:prstGeom>
          <a:noFill/>
          <a:ln>
            <a:noFill/>
          </a:ln>
        </p:spPr>
      </p:pic>
    </p:spTree>
    <p:extLst>
      <p:ext uri="{BB962C8B-B14F-4D97-AF65-F5344CB8AC3E}">
        <p14:creationId xmlns:p14="http://schemas.microsoft.com/office/powerpoint/2010/main" val="30626966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管理策の分類と構成</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176</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6393875"/>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管理策のテーマと属性</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各テーマより管理策の例示</a:t>
            </a:r>
            <a:endParaRPr lang="en-US" altLang="ja-JP" sz="40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ja-JP" altLang="en-US"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14-1-2.】</a:t>
            </a:r>
          </a:p>
          <a:p>
            <a:pPr algn="ctr"/>
            <a:r>
              <a:rPr lang="en-US" altLang="ja-JP" sz="2400" b="1">
                <a:latin typeface="メイリオ" panose="020B0604030504040204" pitchFamily="50" charset="-128"/>
                <a:ea typeface="メイリオ" panose="020B0604030504040204" pitchFamily="50" charset="-128"/>
              </a:rPr>
              <a:t>P244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P246</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7" name="表 9">
            <a:extLst>
              <a:ext uri="{FF2B5EF4-FFF2-40B4-BE49-F238E27FC236}">
                <a16:creationId xmlns:a16="http://schemas.microsoft.com/office/drawing/2014/main" id="{E82DDFCA-BEB5-8187-7183-72D8F84458D0}"/>
              </a:ext>
            </a:extLst>
          </p:cNvPr>
          <p:cNvGraphicFramePr>
            <a:graphicFrameLocks noGrp="1"/>
          </p:cNvGraphicFramePr>
          <p:nvPr/>
        </p:nvGraphicFramePr>
        <p:xfrm>
          <a:off x="1527890" y="2036000"/>
          <a:ext cx="15510076" cy="3474720"/>
        </p:xfrm>
        <a:graphic>
          <a:graphicData uri="http://schemas.openxmlformats.org/drawingml/2006/table">
            <a:tbl>
              <a:tblPr firstRow="1" bandRow="1">
                <a:tableStyleId>{5C22544A-7EE6-4342-B048-85BDC9FD1C3A}</a:tableStyleId>
              </a:tblPr>
              <a:tblGrid>
                <a:gridCol w="5312857">
                  <a:extLst>
                    <a:ext uri="{9D8B030D-6E8A-4147-A177-3AD203B41FA5}">
                      <a16:colId xmlns:a16="http://schemas.microsoft.com/office/drawing/2014/main" val="1891961886"/>
                    </a:ext>
                  </a:extLst>
                </a:gridCol>
                <a:gridCol w="1552755">
                  <a:extLst>
                    <a:ext uri="{9D8B030D-6E8A-4147-A177-3AD203B41FA5}">
                      <a16:colId xmlns:a16="http://schemas.microsoft.com/office/drawing/2014/main" val="690352773"/>
                    </a:ext>
                  </a:extLst>
                </a:gridCol>
                <a:gridCol w="8644464">
                  <a:extLst>
                    <a:ext uri="{9D8B030D-6E8A-4147-A177-3AD203B41FA5}">
                      <a16:colId xmlns:a16="http://schemas.microsoft.com/office/drawing/2014/main" val="596803531"/>
                    </a:ext>
                  </a:extLst>
                </a:gridCol>
              </a:tblGrid>
              <a:tr h="0">
                <a:tc>
                  <a:txBody>
                    <a:bodyPr/>
                    <a:lstStyle/>
                    <a:p>
                      <a:pPr algn="ctr"/>
                      <a:r>
                        <a:rPr kumimoji="1" lang="ja-JP" altLang="en-US" sz="3200">
                          <a:latin typeface="メイリオ" panose="020B0604030504040204" pitchFamily="50" charset="-128"/>
                          <a:ea typeface="メイリオ" panose="020B0604030504040204" pitchFamily="50" charset="-128"/>
                        </a:rPr>
                        <a:t>カテゴリ</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属性数</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関連するガイドラインなど</a:t>
                      </a:r>
                    </a:p>
                  </a:txBody>
                  <a:tcPr/>
                </a:tc>
                <a:extLst>
                  <a:ext uri="{0D108BD9-81ED-4DB2-BD59-A6C34878D82A}">
                    <a16:rowId xmlns:a16="http://schemas.microsoft.com/office/drawing/2014/main" val="3551417218"/>
                  </a:ext>
                </a:extLst>
              </a:tr>
              <a:tr h="191045">
                <a:tc>
                  <a:txBody>
                    <a:bodyPr/>
                    <a:lstStyle/>
                    <a:p>
                      <a:r>
                        <a:rPr kumimoji="1" lang="ja-JP" altLang="en-US" sz="3200">
                          <a:latin typeface="メイリオ" panose="020B0604030504040204" pitchFamily="50" charset="-128"/>
                          <a:ea typeface="メイリオ" panose="020B0604030504040204" pitchFamily="50" charset="-128"/>
                        </a:rPr>
                        <a:t>管理策タイプ</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3</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p>
                  </a:txBody>
                  <a:tcPr/>
                </a:tc>
                <a:extLst>
                  <a:ext uri="{0D108BD9-81ED-4DB2-BD59-A6C34878D82A}">
                    <a16:rowId xmlns:a16="http://schemas.microsoft.com/office/drawing/2014/main" val="2256661036"/>
                  </a:ext>
                </a:extLst>
              </a:tr>
              <a:tr h="191045">
                <a:tc>
                  <a:txBody>
                    <a:bodyPr/>
                    <a:lstStyle/>
                    <a:p>
                      <a:r>
                        <a:rPr kumimoji="1" lang="ja-JP" altLang="en-US" sz="3200">
                          <a:latin typeface="メイリオ" panose="020B0604030504040204" pitchFamily="50" charset="-128"/>
                          <a:ea typeface="メイリオ" panose="020B0604030504040204" pitchFamily="50" charset="-128"/>
                        </a:rPr>
                        <a:t>情報セキュリティ特性</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3</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ISO/IEC 27001</a:t>
                      </a:r>
                      <a:endParaRPr kumimoji="1" lang="ja-JP" altLang="en-US"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268881162"/>
                  </a:ext>
                </a:extLst>
              </a:tr>
              <a:tr h="278380">
                <a:tc>
                  <a:txBody>
                    <a:bodyPr/>
                    <a:lstStyle/>
                    <a:p>
                      <a:r>
                        <a:rPr kumimoji="1" lang="ja-JP" altLang="en-US" sz="3200">
                          <a:latin typeface="メイリオ" panose="020B0604030504040204" pitchFamily="50" charset="-128"/>
                          <a:ea typeface="メイリオ" panose="020B0604030504040204" pitchFamily="50" charset="-128"/>
                        </a:rPr>
                        <a:t>サイバーセキュリティ概念</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5</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サイバーセキュリティフレームワーク</a:t>
                      </a:r>
                    </a:p>
                  </a:txBody>
                  <a:tcPr/>
                </a:tc>
                <a:extLst>
                  <a:ext uri="{0D108BD9-81ED-4DB2-BD59-A6C34878D82A}">
                    <a16:rowId xmlns:a16="http://schemas.microsoft.com/office/drawing/2014/main" val="1552778306"/>
                  </a:ext>
                </a:extLst>
              </a:tr>
              <a:tr h="365714">
                <a:tc>
                  <a:txBody>
                    <a:bodyPr/>
                    <a:lstStyle/>
                    <a:p>
                      <a:r>
                        <a:rPr kumimoji="1" lang="ja-JP" altLang="en-US" sz="3200">
                          <a:latin typeface="メイリオ" panose="020B0604030504040204" pitchFamily="50" charset="-128"/>
                          <a:ea typeface="メイリオ" panose="020B0604030504040204" pitchFamily="50" charset="-128"/>
                        </a:rPr>
                        <a:t>運用機能</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15</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ISO/IEC 27002:2022</a:t>
                      </a:r>
                    </a:p>
                  </a:txBody>
                  <a:tcPr/>
                </a:tc>
                <a:extLst>
                  <a:ext uri="{0D108BD9-81ED-4DB2-BD59-A6C34878D82A}">
                    <a16:rowId xmlns:a16="http://schemas.microsoft.com/office/drawing/2014/main" val="656946080"/>
                  </a:ext>
                </a:extLst>
              </a:tr>
              <a:tr h="365714">
                <a:tc>
                  <a:txBody>
                    <a:bodyPr/>
                    <a:lstStyle/>
                    <a:p>
                      <a:r>
                        <a:rPr kumimoji="1" lang="ja-JP" altLang="en-US" sz="3200">
                          <a:latin typeface="メイリオ" panose="020B0604030504040204" pitchFamily="50" charset="-128"/>
                          <a:ea typeface="メイリオ" panose="020B0604030504040204" pitchFamily="50" charset="-128"/>
                        </a:rPr>
                        <a:t>セキュリティドメイン</a:t>
                      </a:r>
                    </a:p>
                  </a:txBody>
                  <a:tcPr/>
                </a:tc>
                <a:tc>
                  <a:txBody>
                    <a:bodyPr/>
                    <a:lstStyle/>
                    <a:p>
                      <a:pPr marL="0" indent="0" algn="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4</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ー</a:t>
                      </a:r>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882844724"/>
                  </a:ext>
                </a:extLst>
              </a:tr>
            </a:tbl>
          </a:graphicData>
        </a:graphic>
      </p:graphicFrame>
      <p:sp>
        <p:nvSpPr>
          <p:cNvPr id="9" name="テキスト ボックス 8">
            <a:extLst>
              <a:ext uri="{FF2B5EF4-FFF2-40B4-BE49-F238E27FC236}">
                <a16:creationId xmlns:a16="http://schemas.microsoft.com/office/drawing/2014/main" id="{1AEB876A-730E-E4EA-5D15-D65B51DC6B53}"/>
              </a:ext>
            </a:extLst>
          </p:cNvPr>
          <p:cNvSpPr txBox="1"/>
          <p:nvPr/>
        </p:nvSpPr>
        <p:spPr>
          <a:xfrm>
            <a:off x="1554679" y="6758057"/>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ISO/IEC 27002 </a:t>
            </a:r>
            <a:r>
              <a:rPr kumimoji="1" lang="ja-JP" altLang="en-US" sz="3600">
                <a:latin typeface="メイリオ" panose="020B0604030504040204" pitchFamily="50" charset="-128"/>
                <a:ea typeface="メイリオ" panose="020B0604030504040204" pitchFamily="50" charset="-128"/>
              </a:rPr>
              <a:t>附属書</a:t>
            </a:r>
            <a:r>
              <a:rPr kumimoji="1" lang="en-US" altLang="ja-JP" sz="3600">
                <a:latin typeface="メイリオ" panose="020B0604030504040204" pitchFamily="50" charset="-128"/>
                <a:ea typeface="メイリオ" panose="020B0604030504040204" pitchFamily="50" charset="-128"/>
              </a:rPr>
              <a:t>A</a:t>
            </a:r>
            <a:r>
              <a:rPr kumimoji="1" lang="ja-JP" altLang="en-US" sz="3600">
                <a:latin typeface="メイリオ" panose="020B0604030504040204" pitchFamily="50" charset="-128"/>
                <a:ea typeface="メイリオ" panose="020B0604030504040204" pitchFamily="50" charset="-128"/>
              </a:rPr>
              <a:t>に記載</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使い方は別紙、</a:t>
            </a: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管理策の属性説明資料を参照</a:t>
            </a:r>
            <a:endParaRPr kumimoji="1"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1369162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管理策の分類と構成</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177</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対策基準と実施手順の作成方法</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097982"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14-1-3.】</a:t>
            </a:r>
          </a:p>
          <a:p>
            <a:pPr algn="ctr"/>
            <a:r>
              <a:rPr lang="en-US" altLang="ja-JP" sz="2400" b="1">
                <a:latin typeface="メイリオ" panose="020B0604030504040204" pitchFamily="50" charset="-128"/>
                <a:ea typeface="メイリオ" panose="020B0604030504040204" pitchFamily="50" charset="-128"/>
              </a:rPr>
              <a:t>P247</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554679" y="2036000"/>
            <a:ext cx="15456498" cy="6740307"/>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管理策の決定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lphaLcPeriod"/>
            </a:pPr>
            <a:r>
              <a:rPr kumimoji="1" lang="ja-JP" altLang="en-US" sz="3600">
                <a:latin typeface="メイリオ" panose="020B0604030504040204" pitchFamily="50" charset="-128"/>
                <a:ea typeface="メイリオ" panose="020B0604030504040204" pitchFamily="50" charset="-128"/>
              </a:rPr>
              <a:t>リスクアセスメント結果を考慮し、適切なリスク対応を選択する。</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lphaLcPeriod"/>
            </a:pPr>
            <a:r>
              <a:rPr kumimoji="1" lang="ja-JP" altLang="en-US" sz="3600">
                <a:latin typeface="メイリオ" panose="020B0604030504040204" pitchFamily="50" charset="-128"/>
                <a:ea typeface="メイリオ" panose="020B0604030504040204" pitchFamily="50" charset="-128"/>
              </a:rPr>
              <a:t>実施に必要なすべての管理策を決定する。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管理策の検証</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lphaLcPeriod"/>
            </a:pPr>
            <a:r>
              <a:rPr kumimoji="1" lang="ja-JP" altLang="en-US" sz="3600">
                <a:latin typeface="メイリオ" panose="020B0604030504040204" pitchFamily="50" charset="-128"/>
                <a:ea typeface="メイリオ" panose="020B0604030504040204" pitchFamily="50" charset="-128"/>
              </a:rPr>
              <a:t>必要な管理策の見落としがないか検証する。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適用宣言書の作成</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lphaLcPeriod"/>
            </a:pPr>
            <a:r>
              <a:rPr kumimoji="1" lang="ja-JP" altLang="en-US" sz="3600">
                <a:latin typeface="メイリオ" panose="020B0604030504040204" pitchFamily="50" charset="-128"/>
                <a:ea typeface="メイリオ" panose="020B0604030504040204" pitchFamily="50" charset="-128"/>
              </a:rPr>
              <a:t>必要な管理策と実施する理由を記載する。</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lphaLcPeriod"/>
            </a:pPr>
            <a:r>
              <a:rPr kumimoji="1" lang="ja-JP" altLang="en-US" sz="3600">
                <a:latin typeface="メイリオ" panose="020B0604030504040204" pitchFamily="50" charset="-128"/>
                <a:ea typeface="メイリオ" panose="020B0604030504040204" pitchFamily="50" charset="-128"/>
              </a:rPr>
              <a:t>管理策をすでに実施しているかを記載する。</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lphaLcPeriod"/>
            </a:pPr>
            <a:r>
              <a:rPr kumimoji="1" lang="ja-JP" altLang="en-US" sz="3600">
                <a:latin typeface="メイリオ" panose="020B0604030504040204" pitchFamily="50" charset="-128"/>
                <a:ea typeface="メイリオ" panose="020B0604030504040204" pitchFamily="50" charset="-128"/>
              </a:rPr>
              <a:t>管理策を除外した理由を記載する。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実施手順の作成</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lphaLcPeriod"/>
            </a:pPr>
            <a:r>
              <a:rPr kumimoji="1" lang="ja-JP" altLang="en-US" sz="3600">
                <a:latin typeface="メイリオ" panose="020B0604030504040204" pitchFamily="50" charset="-128"/>
                <a:ea typeface="メイリオ" panose="020B0604030504040204" pitchFamily="50" charset="-128"/>
              </a:rPr>
              <a:t>具体的な実施手順を作成する。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61920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15</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組織的対策</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178</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作成する候補となる実施手順書類について</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組織的対策として重要となる実施項目</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36867150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179</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a:t>
            </a:r>
            <a:r>
              <a:rPr lang="ja-JP" altLang="en-US" sz="4000">
                <a:latin typeface="メイリオ" panose="020B0604030504040204" pitchFamily="50" charset="-128"/>
                <a:ea typeface="メイリオ" panose="020B0604030504040204" pitchFamily="50" charset="-128"/>
              </a:rPr>
              <a:t> 情報セキュリティのための方針群</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862322"/>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方針およびトピック固有の個別方針は、これを定義し、経営陣によって承認され、発行し、関連する要員および関連する利害関係者へ伝達し認識され、計画した間隔でおよび重要な変化が発生した場合にレビュー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P255】</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90191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 </a:t>
            </a:r>
            <a:r>
              <a:rPr lang="ja-JP" altLang="en-US" sz="4000">
                <a:latin typeface="メイリオ" panose="020B0604030504040204" pitchFamily="50" charset="-128"/>
                <a:ea typeface="メイリオ" panose="020B0604030504040204" pitchFamily="50" charset="-128"/>
              </a:rPr>
              <a:t>情報セキュリティの役割および責任</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5408824"/>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情報セキュリティの役割および責任を、組織の要求に従って定め、割り当てなければならない。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P256】</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730378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a:t>
            </a:r>
            <a:r>
              <a:rPr lang="ja-JP" altLang="en-US" sz="4000">
                <a:latin typeface="メイリオ" panose="020B0604030504040204" pitchFamily="50" charset="-128"/>
                <a:ea typeface="メイリオ" panose="020B0604030504040204" pitchFamily="50" charset="-128"/>
              </a:rPr>
              <a:t> 職務の分離</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827308"/>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相反する職務および責任範囲は、分離しなければならない。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P257】</a:t>
            </a:r>
          </a:p>
        </p:txBody>
      </p:sp>
    </p:spTree>
    <p:extLst>
      <p:ext uri="{BB962C8B-B14F-4D97-AF65-F5344CB8AC3E}">
        <p14:creationId xmlns:p14="http://schemas.microsoft.com/office/powerpoint/2010/main" val="78711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313479"/>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導入済みと想定するセキュリティ対策機能</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SECURITY ACTION</a:t>
            </a:r>
            <a:r>
              <a:rPr lang="ja-JP" altLang="en-US" sz="4000">
                <a:latin typeface="メイリオ" panose="020B0604030504040204" pitchFamily="50" charset="-128"/>
                <a:ea typeface="メイリオ" panose="020B0604030504040204" pitchFamily="50" charset="-128"/>
              </a:rPr>
              <a:t>（セキュリティ対策自己宣言）</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サイバーセキュリティアプローチ方法</a:t>
            </a:r>
            <a:endParaRPr lang="en-US" altLang="ja-JP" sz="4000">
              <a:latin typeface="メイリオ" panose="020B0604030504040204" pitchFamily="50" charset="-128"/>
              <a:ea typeface="メイリオ" panose="020B0604030504040204" pitchFamily="50" charset="-128"/>
            </a:endParaRPr>
          </a:p>
          <a:p>
            <a:endParaRPr lang="ja-JP" altLang="en-US" sz="4000">
              <a:latin typeface="メイリオ" panose="020B0604030504040204" pitchFamily="50" charset="-128"/>
              <a:ea typeface="メイリオ" panose="020B0604030504040204" pitchFamily="50" charset="-128"/>
            </a:endParaRPr>
          </a:p>
        </p:txBody>
      </p:sp>
      <p:sp>
        <p:nvSpPr>
          <p:cNvPr id="2" name="テキスト プレースホルダー 2">
            <a:extLst>
              <a:ext uri="{FF2B5EF4-FFF2-40B4-BE49-F238E27FC236}">
                <a16:creationId xmlns:a16="http://schemas.microsoft.com/office/drawing/2014/main" id="{365E5FEE-87C4-1932-3FEF-54D4E229B46A}"/>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サイバーセキュリティの基礎知識</a:t>
            </a:r>
          </a:p>
        </p:txBody>
      </p:sp>
      <p:sp>
        <p:nvSpPr>
          <p:cNvPr id="4" name="object 40">
            <a:extLst>
              <a:ext uri="{FF2B5EF4-FFF2-40B4-BE49-F238E27FC236}">
                <a16:creationId xmlns:a16="http://schemas.microsoft.com/office/drawing/2014/main" id="{8E14F129-59D0-4DCC-C254-07DA7DC355C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2202915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5.4</a:t>
            </a:r>
            <a:r>
              <a:rPr lang="ja-JP" altLang="en-US" sz="4000">
                <a:latin typeface="メイリオ" panose="020B0604030504040204" pitchFamily="50" charset="-128"/>
                <a:ea typeface="メイリオ" panose="020B0604030504040204" pitchFamily="50" charset="-128"/>
              </a:rPr>
              <a:t> 経営陣の責任</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経営陣は、組織の確立された情報セキュリティ方針、トピック固有の個別方針および手順に従った情報セキュリティの適用を、すべての要員に要求しなければならない。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P257】</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38433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5.5 </a:t>
            </a:r>
            <a:r>
              <a:rPr lang="ja-JP" altLang="en-US" sz="4000">
                <a:latin typeface="メイリオ" panose="020B0604030504040204" pitchFamily="50" charset="-128"/>
                <a:ea typeface="メイリオ" panose="020B0604030504040204" pitchFamily="50" charset="-128"/>
              </a:rPr>
              <a:t>関係当局との連絡</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891242"/>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組織は、関係当局との連絡体制を確立および維持しなければならない。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P257】</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216853"/>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5.6</a:t>
            </a:r>
            <a:r>
              <a:rPr lang="ja-JP" altLang="en-US" sz="4000">
                <a:latin typeface="メイリオ" panose="020B0604030504040204" pitchFamily="50" charset="-128"/>
                <a:ea typeface="メイリオ" panose="020B0604030504040204" pitchFamily="50" charset="-128"/>
              </a:rPr>
              <a:t> 専門組織との連絡</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74037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組織は、情報セキュリティに関する研究会または会議、および情報セキュリティの専門家からの協会・団体との連絡体制を確立し維持しなければならない。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P258】</a:t>
            </a:r>
          </a:p>
        </p:txBody>
      </p:sp>
      <p:sp>
        <p:nvSpPr>
          <p:cNvPr id="12" name="テキスト ボックス 11">
            <a:extLst>
              <a:ext uri="{FF2B5EF4-FFF2-40B4-BE49-F238E27FC236}">
                <a16:creationId xmlns:a16="http://schemas.microsoft.com/office/drawing/2014/main" id="{2A1237DD-7837-C776-E79B-04138DAB1DD3}"/>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41258761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5.7</a:t>
            </a:r>
            <a:r>
              <a:rPr lang="ja-JP" altLang="en-US" sz="4000">
                <a:latin typeface="メイリオ" panose="020B0604030504040204" pitchFamily="50" charset="-128"/>
                <a:ea typeface="メイリオ" panose="020B0604030504040204" pitchFamily="50" charset="-128"/>
              </a:rPr>
              <a:t> 脅威インテリジェンス</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情報セキュリティの脅威に関連する情報を収集および分析し、脅威インテリジェンスを構築しなければならない。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P263】</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97742"/>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5.8 </a:t>
            </a:r>
            <a:r>
              <a:rPr lang="ja-JP" altLang="en-US" sz="4000">
                <a:latin typeface="メイリオ" panose="020B0604030504040204" pitchFamily="50" charset="-128"/>
                <a:ea typeface="メイリオ" panose="020B0604030504040204" pitchFamily="50" charset="-128"/>
              </a:rPr>
              <a:t>プロジェクトマネジメントにおける情報セキュリティ</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0465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情報セキュリティをプロジェクトマネジメントに組み入れなければならない。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P259】</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216853"/>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5.9 </a:t>
            </a:r>
            <a:r>
              <a:rPr lang="ja-JP" altLang="en-US" sz="4000">
                <a:latin typeface="メイリオ" panose="020B0604030504040204" pitchFamily="50" charset="-128"/>
                <a:ea typeface="メイリオ" panose="020B0604030504040204" pitchFamily="50" charset="-128"/>
              </a:rPr>
              <a:t>情報及びその他の関連資産の目録</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740374"/>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管理責任者を含む情報およびその他の関連資産の目録を作成し、維持しなければならない。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P264】</a:t>
            </a:r>
          </a:p>
        </p:txBody>
      </p:sp>
      <p:sp>
        <p:nvSpPr>
          <p:cNvPr id="12" name="テキスト ボックス 11">
            <a:extLst>
              <a:ext uri="{FF2B5EF4-FFF2-40B4-BE49-F238E27FC236}">
                <a16:creationId xmlns:a16="http://schemas.microsoft.com/office/drawing/2014/main" id="{26FA9027-ABF3-0635-96A3-91E3237FE18F}"/>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38005370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182</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5.10</a:t>
            </a:r>
            <a:r>
              <a:rPr lang="ja-JP" altLang="en-US" sz="4000">
                <a:latin typeface="メイリオ" panose="020B0604030504040204" pitchFamily="50" charset="-128"/>
                <a:ea typeface="メイリオ" panose="020B0604030504040204" pitchFamily="50" charset="-128"/>
              </a:rPr>
              <a:t> 情報及びその他の関連資産の利用の許容範囲</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情報およびその他の関連資産の利用並びに取扱い手順の許容範囲に関する規則は、明確にし、文書化し、実施しなければならない。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P264】</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97742"/>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5.11</a:t>
            </a:r>
            <a:r>
              <a:rPr lang="ja-JP" altLang="en-US" sz="4000">
                <a:latin typeface="メイリオ" panose="020B0604030504040204" pitchFamily="50" charset="-128"/>
                <a:ea typeface="メイリオ" panose="020B0604030504040204" pitchFamily="50" charset="-128"/>
              </a:rPr>
              <a:t> 資産の返却</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04650"/>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要員および必要に応じてその他の利害関係者は、雇用、契約または合意の変更または終了時に、自らが所持する組織の資産のすべてを返却しなければならない。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P266】</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656791"/>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5.12</a:t>
            </a:r>
            <a:r>
              <a:rPr lang="ja-JP" altLang="en-US" sz="4000">
                <a:latin typeface="メイリオ" panose="020B0604030504040204" pitchFamily="50" charset="-128"/>
                <a:ea typeface="メイリオ" panose="020B0604030504040204" pitchFamily="50" charset="-128"/>
              </a:rPr>
              <a:t> 情報の分類</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18031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情報は、機密性、完全性、可用性および関連する利害関係者の要求事項に基づく組織の情報セキュリティの要求に従って分類しなければならない。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P259】</a:t>
            </a:r>
          </a:p>
        </p:txBody>
      </p:sp>
      <p:sp>
        <p:nvSpPr>
          <p:cNvPr id="12" name="テキスト ボックス 11">
            <a:extLst>
              <a:ext uri="{FF2B5EF4-FFF2-40B4-BE49-F238E27FC236}">
                <a16:creationId xmlns:a16="http://schemas.microsoft.com/office/drawing/2014/main" id="{C3C6ADC6-D4FD-50C7-0AC3-A6B2F5F3E745}"/>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14770085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5.13</a:t>
            </a:r>
            <a:r>
              <a:rPr lang="ja-JP" altLang="en-US" sz="4000">
                <a:latin typeface="メイリオ" panose="020B0604030504040204" pitchFamily="50" charset="-128"/>
                <a:ea typeface="メイリオ" panose="020B0604030504040204" pitchFamily="50" charset="-128"/>
              </a:rPr>
              <a:t> 情報のラベル付け</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情報のラベル付けに関する適切な一連の手順は、「</a:t>
            </a:r>
            <a:r>
              <a:rPr kumimoji="1" lang="en-US" altLang="ja-JP" sz="3600">
                <a:latin typeface="メイリオ" panose="020B0604030504040204" pitchFamily="50" charset="-128"/>
                <a:ea typeface="メイリオ" panose="020B0604030504040204" pitchFamily="50" charset="-128"/>
              </a:rPr>
              <a:t>5.12 </a:t>
            </a:r>
            <a:r>
              <a:rPr kumimoji="1" lang="ja-JP" altLang="en-US" sz="3600">
                <a:latin typeface="メイリオ" panose="020B0604030504040204" pitchFamily="50" charset="-128"/>
                <a:ea typeface="メイリオ" panose="020B0604030504040204" pitchFamily="50" charset="-128"/>
              </a:rPr>
              <a:t>情報の分類」で確立した分類体系に従って策定し、実施しなければならない。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P260】</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97742"/>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5.14</a:t>
            </a:r>
            <a:r>
              <a:rPr lang="ja-JP" altLang="en-US" sz="4000">
                <a:latin typeface="メイリオ" panose="020B0604030504040204" pitchFamily="50" charset="-128"/>
                <a:ea typeface="メイリオ" panose="020B0604030504040204" pitchFamily="50" charset="-128"/>
              </a:rPr>
              <a:t> 情報転送</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0465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情報転送の規則、手順または合意を、組織内および組織と他の関係者との間のすべての種類の転送設備に関して備えなければならない。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P260】</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19096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5.15</a:t>
            </a:r>
            <a:r>
              <a:rPr lang="ja-JP" altLang="en-US" sz="4000">
                <a:latin typeface="メイリオ" panose="020B0604030504040204" pitchFamily="50" charset="-128"/>
                <a:ea typeface="メイリオ" panose="020B0604030504040204" pitchFamily="50" charset="-128"/>
              </a:rPr>
              <a:t> アクセス制御</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688608"/>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情報およびその他の関連資産への物理的および論理的アクセスを制御するための規則を、業務および情報セキュリティの要求事項に基づいて確立し、実施しなければならない。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P261】</a:t>
            </a:r>
          </a:p>
        </p:txBody>
      </p:sp>
      <p:sp>
        <p:nvSpPr>
          <p:cNvPr id="12" name="テキスト ボックス 11">
            <a:extLst>
              <a:ext uri="{FF2B5EF4-FFF2-40B4-BE49-F238E27FC236}">
                <a16:creationId xmlns:a16="http://schemas.microsoft.com/office/drawing/2014/main" id="{04D31BAE-31E2-8376-8DAC-8B09F9ED82CC}"/>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2486531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184</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5.16</a:t>
            </a:r>
            <a:r>
              <a:rPr lang="ja-JP" altLang="en-US" sz="4000">
                <a:latin typeface="メイリオ" panose="020B0604030504040204" pitchFamily="50" charset="-128"/>
                <a:ea typeface="メイリオ" panose="020B0604030504040204" pitchFamily="50" charset="-128"/>
              </a:rPr>
              <a:t> 識別情報の管理</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組織の情報およびその他の関連資産にアクセスする個人およびシステムを一意に特定できるようにし、アクセス権を適切に割り当てなければならない。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P262】</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29807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5.17</a:t>
            </a:r>
            <a:r>
              <a:rPr lang="ja-JP" altLang="en-US" sz="4000">
                <a:latin typeface="メイリオ" panose="020B0604030504040204" pitchFamily="50" charset="-128"/>
                <a:ea typeface="メイリオ" panose="020B0604030504040204" pitchFamily="50" charset="-128"/>
              </a:rPr>
              <a:t> 認証情報</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804985"/>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認証情報の割り当ておよび管理は、認証情報の適切な取扱いについて要員に助言することを含む管理プロセスによって管理しなければならない。</a:t>
            </a:r>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P262】</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53601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5.18 </a:t>
            </a:r>
            <a:r>
              <a:rPr lang="ja-JP" altLang="en-US" sz="4000">
                <a:latin typeface="メイリオ" panose="020B0604030504040204" pitchFamily="50" charset="-128"/>
                <a:ea typeface="メイリオ" panose="020B0604030504040204" pitchFamily="50" charset="-128"/>
              </a:rPr>
              <a:t>アクセス権</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033656"/>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情報およびその他の関連資産へのアクセス権は、アクセス制御に関する組織のトピック固有の個別方針および規則に従って、提供、レビュー、変更および削除しなければならない。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P263】</a:t>
            </a:r>
          </a:p>
        </p:txBody>
      </p:sp>
      <p:sp>
        <p:nvSpPr>
          <p:cNvPr id="12" name="テキスト ボックス 11">
            <a:extLst>
              <a:ext uri="{FF2B5EF4-FFF2-40B4-BE49-F238E27FC236}">
                <a16:creationId xmlns:a16="http://schemas.microsoft.com/office/drawing/2014/main" id="{D5CA9C43-0B50-F0E0-78D9-F34F7E44E38F}"/>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35867822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185</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5.19 </a:t>
            </a:r>
            <a:r>
              <a:rPr lang="ja-JP" altLang="en-US" sz="4000">
                <a:latin typeface="メイリオ" panose="020B0604030504040204" pitchFamily="50" charset="-128"/>
                <a:ea typeface="メイリオ" panose="020B0604030504040204" pitchFamily="50" charset="-128"/>
              </a:rPr>
              <a:t>供給者関係における情報セキュリティ</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供給者の製品またはサービスの使用に関連する情報セキュリティリスクを管理するためのプロセスおよび手順を定義し実施しなければならない。</a:t>
            </a:r>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P271】</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71873"/>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5.20 </a:t>
            </a:r>
            <a:r>
              <a:rPr lang="ja-JP" altLang="en-US" sz="4000">
                <a:latin typeface="メイリオ" panose="020B0604030504040204" pitchFamily="50" charset="-128"/>
                <a:ea typeface="メイリオ" panose="020B0604030504040204" pitchFamily="50" charset="-128"/>
              </a:rPr>
              <a:t>供給者と合意における情報セキュリティの取扱い</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278781"/>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供給者関係の種類に応じて、各供給者と、関連する情報セキュリティ要求事項を確立し合意をとらなければならない。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P272】</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18233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5.21 ICT</a:t>
            </a:r>
            <a:r>
              <a:rPr lang="ja-JP" altLang="en-US" sz="4000">
                <a:latin typeface="メイリオ" panose="020B0604030504040204" pitchFamily="50" charset="-128"/>
                <a:ea typeface="メイリオ" panose="020B0604030504040204" pitchFamily="50" charset="-128"/>
              </a:rPr>
              <a:t>サプライチェーンにおける情報セキュリティの管理</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679976"/>
            <a:ext cx="15456498" cy="2308324"/>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ICT </a:t>
            </a:r>
            <a:r>
              <a:rPr kumimoji="1" lang="ja-JP" altLang="en-US" sz="3600">
                <a:latin typeface="メイリオ" panose="020B0604030504040204" pitchFamily="50" charset="-128"/>
                <a:ea typeface="メイリオ" panose="020B0604030504040204" pitchFamily="50" charset="-128"/>
              </a:rPr>
              <a:t>製品およびサービスのサプライチェーンに関連する情報セキュリティリスクを管理するためのプロセスおよび手順を定め、実施しなければならない。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P272】</a:t>
            </a:r>
          </a:p>
        </p:txBody>
      </p:sp>
      <p:sp>
        <p:nvSpPr>
          <p:cNvPr id="12" name="テキスト ボックス 11">
            <a:extLst>
              <a:ext uri="{FF2B5EF4-FFF2-40B4-BE49-F238E27FC236}">
                <a16:creationId xmlns:a16="http://schemas.microsoft.com/office/drawing/2014/main" id="{4EE52CED-66EB-62E8-DD60-60F0372D584B}"/>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415321612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186</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5.22 </a:t>
            </a:r>
            <a:r>
              <a:rPr lang="ja-JP" altLang="en-US" sz="4000">
                <a:latin typeface="メイリオ" panose="020B0604030504040204" pitchFamily="50" charset="-128"/>
                <a:ea typeface="メイリオ" panose="020B0604030504040204" pitchFamily="50" charset="-128"/>
              </a:rPr>
              <a:t>供給者のサービス提供の監視、レビュー及び変更管理</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サービスの供給者の情報セキュリティの実践およびサービス提供の変更を定常的に監視し、レビューし、評価し、管理しなければならない。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P276】</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71873"/>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5.23 </a:t>
            </a:r>
            <a:r>
              <a:rPr lang="ja-JP" altLang="en-US" sz="4000">
                <a:latin typeface="メイリオ" panose="020B0604030504040204" pitchFamily="50" charset="-128"/>
                <a:ea typeface="メイリオ" panose="020B0604030504040204" pitchFamily="50" charset="-128"/>
              </a:rPr>
              <a:t>クラウドサービスの利用における情報セキュリティ</a:t>
            </a:r>
            <a:r>
              <a:rPr lang="en-US" altLang="ja-JP" sz="4000">
                <a:latin typeface="メイリオ" panose="020B0604030504040204" pitchFamily="50" charset="-128"/>
                <a:ea typeface="メイリオ" panose="020B0604030504040204" pitchFamily="50" charset="-128"/>
              </a:rPr>
              <a:t> </a:t>
            </a:r>
            <a:endParaRPr lang="ja-JP" altLang="en-US"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278781"/>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クラウドサービスの取得、利用、管理および終了のプロセスを、組織の情報セキュリティ要求事項に従って定めなければならない。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P266】</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18233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5.24 </a:t>
            </a:r>
            <a:r>
              <a:rPr lang="ja-JP" altLang="en-US" sz="4000">
                <a:latin typeface="メイリオ" panose="020B0604030504040204" pitchFamily="50" charset="-128"/>
                <a:ea typeface="メイリオ" panose="020B0604030504040204" pitchFamily="50" charset="-128"/>
              </a:rPr>
              <a:t>情報セキュリティインシデント管理の計画及び準備</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679976"/>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セキュリティインシデント管理のプロセス、役割および責任を定義、確立および伝達し、セキュリティインシデント管理の計画を定めなければならない。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P267】</a:t>
            </a:r>
          </a:p>
        </p:txBody>
      </p:sp>
      <p:sp>
        <p:nvSpPr>
          <p:cNvPr id="12" name="テキスト ボックス 11">
            <a:extLst>
              <a:ext uri="{FF2B5EF4-FFF2-40B4-BE49-F238E27FC236}">
                <a16:creationId xmlns:a16="http://schemas.microsoft.com/office/drawing/2014/main" id="{2925FD8A-CC77-FC04-341B-B12B1FF41E4E}"/>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36201214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187</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5.25 </a:t>
            </a:r>
            <a:r>
              <a:rPr lang="ja-JP" altLang="en-US" sz="4000">
                <a:latin typeface="メイリオ" panose="020B0604030504040204" pitchFamily="50" charset="-128"/>
                <a:ea typeface="メイリオ" panose="020B0604030504040204" pitchFamily="50" charset="-128"/>
              </a:rPr>
              <a:t>情報セキュリティ事象の評価及び決定</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情報セキュリティ事象に対して、セキュリティインシデントに分類するか否かを決定するための評価を実施しなければならない。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P268】</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71873"/>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5.26 </a:t>
            </a:r>
            <a:r>
              <a:rPr lang="ja-JP" altLang="en-US" sz="4000">
                <a:latin typeface="メイリオ" panose="020B0604030504040204" pitchFamily="50" charset="-128"/>
                <a:ea typeface="メイリオ" panose="020B0604030504040204" pitchFamily="50" charset="-128"/>
              </a:rPr>
              <a:t>情報セキュリティインシデントへの対応</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278781"/>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セキュリティインシデントに対し、文書化した手順に従って対応しなければならない。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P268】</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18233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5.27 </a:t>
            </a:r>
            <a:r>
              <a:rPr lang="ja-JP" altLang="en-US" sz="4000">
                <a:latin typeface="メイリオ" panose="020B0604030504040204" pitchFamily="50" charset="-128"/>
                <a:ea typeface="メイリオ" panose="020B0604030504040204" pitchFamily="50" charset="-128"/>
              </a:rPr>
              <a:t>情報セキュリティインシデントからの学習</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679976"/>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セキュリティインシデントから得られた知識を、情報セキュリティ管理策を強化し、改善するために用いなければならない。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P269】</a:t>
            </a:r>
          </a:p>
        </p:txBody>
      </p:sp>
      <p:sp>
        <p:nvSpPr>
          <p:cNvPr id="12" name="テキスト ボックス 11">
            <a:extLst>
              <a:ext uri="{FF2B5EF4-FFF2-40B4-BE49-F238E27FC236}">
                <a16:creationId xmlns:a16="http://schemas.microsoft.com/office/drawing/2014/main" id="{BA3CA76E-3D17-B7F9-08F9-EC08C680A440}"/>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9701519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188</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5.28 </a:t>
            </a:r>
            <a:r>
              <a:rPr lang="ja-JP" altLang="en-US" sz="4000">
                <a:latin typeface="メイリオ" panose="020B0604030504040204" pitchFamily="50" charset="-128"/>
                <a:ea typeface="メイリオ" panose="020B0604030504040204" pitchFamily="50" charset="-128"/>
              </a:rPr>
              <a:t>証拠の収集</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情報セキュリティ事象に関連する証拠の特定、収集、取得および保存のための手順を定め、実施しなければならない。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P269】</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71873"/>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5.29 </a:t>
            </a:r>
            <a:r>
              <a:rPr lang="ja-JP" altLang="en-US" sz="4000">
                <a:latin typeface="メイリオ" panose="020B0604030504040204" pitchFamily="50" charset="-128"/>
                <a:ea typeface="メイリオ" panose="020B0604030504040204" pitchFamily="50" charset="-128"/>
              </a:rPr>
              <a:t>事業の中断・阻害時の情報セキュリティ</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278781"/>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事業の中断・阻害時に情報セキュリティを適切なレベルに維持するための方法を定めなければならない。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P270】</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18233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5.30 </a:t>
            </a:r>
            <a:r>
              <a:rPr lang="ja-JP" altLang="en-US" sz="4000">
                <a:latin typeface="メイリオ" panose="020B0604030504040204" pitchFamily="50" charset="-128"/>
                <a:ea typeface="メイリオ" panose="020B0604030504040204" pitchFamily="50" charset="-128"/>
              </a:rPr>
              <a:t>事業継続のための</a:t>
            </a:r>
            <a:r>
              <a:rPr lang="en-US" altLang="ja-JP" sz="4000">
                <a:latin typeface="メイリオ" panose="020B0604030504040204" pitchFamily="50" charset="-128"/>
                <a:ea typeface="メイリオ" panose="020B0604030504040204" pitchFamily="50" charset="-128"/>
              </a:rPr>
              <a:t>ICT</a:t>
            </a:r>
            <a:r>
              <a:rPr lang="ja-JP" altLang="en-US" sz="4000">
                <a:latin typeface="メイリオ" panose="020B0604030504040204" pitchFamily="50" charset="-128"/>
                <a:ea typeface="メイリオ" panose="020B0604030504040204" pitchFamily="50" charset="-128"/>
              </a:rPr>
              <a:t>の備え</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679976"/>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事業継続の目的および</a:t>
            </a:r>
            <a:r>
              <a:rPr kumimoji="1" lang="en-US" altLang="ja-JP" sz="3600">
                <a:latin typeface="メイリオ" panose="020B0604030504040204" pitchFamily="50" charset="-128"/>
                <a:ea typeface="メイリオ" panose="020B0604030504040204" pitchFamily="50" charset="-128"/>
              </a:rPr>
              <a:t>ICT </a:t>
            </a:r>
            <a:r>
              <a:rPr kumimoji="1" lang="ja-JP" altLang="en-US" sz="3600">
                <a:latin typeface="メイリオ" panose="020B0604030504040204" pitchFamily="50" charset="-128"/>
                <a:ea typeface="メイリオ" panose="020B0604030504040204" pitchFamily="50" charset="-128"/>
              </a:rPr>
              <a:t>継続の要求事項に基づいて、</a:t>
            </a:r>
            <a:r>
              <a:rPr kumimoji="1" lang="en-US" altLang="ja-JP" sz="3600">
                <a:latin typeface="メイリオ" panose="020B0604030504040204" pitchFamily="50" charset="-128"/>
                <a:ea typeface="メイリオ" panose="020B0604030504040204" pitchFamily="50" charset="-128"/>
              </a:rPr>
              <a:t>ICT </a:t>
            </a:r>
            <a:r>
              <a:rPr kumimoji="1" lang="ja-JP" altLang="en-US" sz="3600">
                <a:latin typeface="メイリオ" panose="020B0604030504040204" pitchFamily="50" charset="-128"/>
                <a:ea typeface="メイリオ" panose="020B0604030504040204" pitchFamily="50" charset="-128"/>
              </a:rPr>
              <a:t>の備えを計画、実施、維持および試験しなければならない。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P271】</a:t>
            </a:r>
          </a:p>
        </p:txBody>
      </p:sp>
      <p:sp>
        <p:nvSpPr>
          <p:cNvPr id="12" name="テキスト ボックス 11">
            <a:extLst>
              <a:ext uri="{FF2B5EF4-FFF2-40B4-BE49-F238E27FC236}">
                <a16:creationId xmlns:a16="http://schemas.microsoft.com/office/drawing/2014/main" id="{FB39A123-4C3E-C112-0725-B9D06787F8E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22268865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189</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5.31 </a:t>
            </a:r>
            <a:r>
              <a:rPr lang="ja-JP" altLang="en-US" sz="4000">
                <a:latin typeface="メイリオ" panose="020B0604030504040204" pitchFamily="50" charset="-128"/>
                <a:ea typeface="メイリオ" panose="020B0604030504040204" pitchFamily="50" charset="-128"/>
              </a:rPr>
              <a:t>法令・規制及び契約上の要求事項</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情報セキュリティに関する法令や契約事項を特定・文書化し、遵守しなければならない。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P273】</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05653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5.32 </a:t>
            </a:r>
            <a:r>
              <a:rPr lang="ja-JP" altLang="en-US" sz="4000">
                <a:latin typeface="メイリオ" panose="020B0604030504040204" pitchFamily="50" charset="-128"/>
                <a:ea typeface="メイリオ" panose="020B0604030504040204" pitchFamily="50" charset="-128"/>
              </a:rPr>
              <a:t>知的財産権</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563444"/>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知的財産権を保護するための適切な手順を実施しなければならない。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P274】</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18233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5.33 </a:t>
            </a:r>
            <a:r>
              <a:rPr lang="ja-JP" altLang="en-US" sz="4000">
                <a:latin typeface="メイリオ" panose="020B0604030504040204" pitchFamily="50" charset="-128"/>
                <a:ea typeface="メイリオ" panose="020B0604030504040204" pitchFamily="50" charset="-128"/>
              </a:rPr>
              <a:t>記録の保護</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679976"/>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記録を、消失、破壊、改ざん、認可されていないアクセスおよび不正な流出から保護しなければならない。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P274】</a:t>
            </a:r>
          </a:p>
        </p:txBody>
      </p:sp>
      <p:sp>
        <p:nvSpPr>
          <p:cNvPr id="12" name="テキスト ボックス 11">
            <a:extLst>
              <a:ext uri="{FF2B5EF4-FFF2-40B4-BE49-F238E27FC236}">
                <a16:creationId xmlns:a16="http://schemas.microsoft.com/office/drawing/2014/main" id="{F0B745A0-248F-54D6-34B8-9B30843F24D9}"/>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2090971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導入済みと想定するセキュリティ対策機能</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4524315"/>
          </a:xfrm>
          <a:prstGeom prst="rect">
            <a:avLst/>
          </a:prstGeom>
          <a:noFill/>
        </p:spPr>
        <p:txBody>
          <a:bodyPr wrap="square">
            <a:spAutoFit/>
          </a:bodyPr>
          <a:lstStyle/>
          <a:p>
            <a:r>
              <a:rPr kumimoji="1" lang="en-US" altLang="ja-JP" sz="3600" u="sng">
                <a:latin typeface="メイリオ" panose="020B0604030504040204" pitchFamily="50" charset="-128"/>
                <a:ea typeface="メイリオ" panose="020B0604030504040204" pitchFamily="50" charset="-128"/>
              </a:rPr>
              <a:t>UTM</a:t>
            </a:r>
            <a:r>
              <a:rPr kumimoji="1" lang="ja-JP" altLang="en-US" sz="3600" u="sng">
                <a:latin typeface="メイリオ" panose="020B0604030504040204" pitchFamily="50" charset="-128"/>
                <a:ea typeface="メイリオ" panose="020B0604030504040204" pitchFamily="50" charset="-128"/>
              </a:rPr>
              <a:t>（</a:t>
            </a:r>
            <a:r>
              <a:rPr kumimoji="1" lang="en-US" altLang="ja-JP" sz="3600" u="sng">
                <a:latin typeface="メイリオ" panose="020B0604030504040204" pitchFamily="50" charset="-128"/>
                <a:ea typeface="メイリオ" panose="020B0604030504040204" pitchFamily="50" charset="-128"/>
              </a:rPr>
              <a:t>Unified Threat Management</a:t>
            </a:r>
            <a:r>
              <a:rPr kumimoji="1" lang="ja-JP" altLang="en-US" sz="3600" u="sng">
                <a:latin typeface="メイリオ" panose="020B0604030504040204" pitchFamily="50" charset="-128"/>
                <a:ea typeface="メイリオ" panose="020B0604030504040204" pitchFamily="50" charset="-128"/>
              </a:rPr>
              <a:t>）</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UTM</a:t>
            </a:r>
            <a:r>
              <a:rPr kumimoji="1" lang="ja-JP" altLang="en-US" sz="3600">
                <a:latin typeface="メイリオ" panose="020B0604030504040204" pitchFamily="50" charset="-128"/>
                <a:ea typeface="メイリオ" panose="020B0604030504040204" pitchFamily="50" charset="-128"/>
              </a:rPr>
              <a:t>（統合脅威管理）は複数のセキュリティ機能を一つの機器に集約するシステム</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ネットワーク全体のトラフィックを監視・管理する</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ファイアウォール、侵入検知システム、ウイルス対策などが統合されている</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外部からの侵入や攻撃を防御する</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企業や組織内のネットワークセキュリティ対策として有効</a:t>
            </a:r>
            <a:endParaRPr lang="ja-JP" altLang="en-US" sz="3600" b="0" i="0">
              <a:effectLst/>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UTM</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EDR</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について</a:t>
            </a:r>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a:t>
            </a:r>
          </a:p>
          <a:p>
            <a:pPr algn="ctr"/>
            <a:r>
              <a:rPr lang="en-US" altLang="ja-JP" sz="2400" b="1">
                <a:latin typeface="メイリオ" panose="020B0604030504040204" pitchFamily="50" charset="-128"/>
                <a:ea typeface="メイリオ" panose="020B0604030504040204" pitchFamily="50" charset="-128"/>
              </a:rPr>
              <a:t>P11</a:t>
            </a:r>
          </a:p>
        </p:txBody>
      </p:sp>
      <p:sp>
        <p:nvSpPr>
          <p:cNvPr id="3" name="object 40">
            <a:extLst>
              <a:ext uri="{FF2B5EF4-FFF2-40B4-BE49-F238E27FC236}">
                <a16:creationId xmlns:a16="http://schemas.microsoft.com/office/drawing/2014/main" id="{185E4358-E32A-F02E-F641-AD00A22821E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8780448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5.34 </a:t>
            </a:r>
            <a:r>
              <a:rPr lang="ja-JP" altLang="en-US" sz="4000">
                <a:latin typeface="メイリオ" panose="020B0604030504040204" pitchFamily="50" charset="-128"/>
                <a:ea typeface="メイリオ" panose="020B0604030504040204" pitchFamily="50" charset="-128"/>
              </a:rPr>
              <a:t>プライバシー及び</a:t>
            </a:r>
            <a:r>
              <a:rPr lang="en-US" altLang="ja-JP" sz="4000">
                <a:latin typeface="メイリオ" panose="020B0604030504040204" pitchFamily="50" charset="-128"/>
                <a:ea typeface="メイリオ" panose="020B0604030504040204" pitchFamily="50" charset="-128"/>
              </a:rPr>
              <a:t>PII</a:t>
            </a:r>
            <a:r>
              <a:rPr lang="ja-JP" altLang="en-US" sz="4000">
                <a:latin typeface="メイリオ" panose="020B0604030504040204" pitchFamily="50" charset="-128"/>
                <a:ea typeface="メイリオ" panose="020B0604030504040204" pitchFamily="50" charset="-128"/>
              </a:rPr>
              <a:t>の保護</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適用される法令、規制および契約上の要求事項に従って、プライバシーの維持および</a:t>
            </a:r>
            <a:r>
              <a:rPr kumimoji="1" lang="en-US" altLang="ja-JP" sz="3600">
                <a:latin typeface="メイリオ" panose="020B0604030504040204" pitchFamily="50" charset="-128"/>
                <a:ea typeface="メイリオ" panose="020B0604030504040204" pitchFamily="50" charset="-128"/>
              </a:rPr>
              <a:t>PII </a:t>
            </a:r>
            <a:r>
              <a:rPr kumimoji="1" lang="ja-JP" altLang="en-US" sz="3600">
                <a:latin typeface="メイリオ" panose="020B0604030504040204" pitchFamily="50" charset="-128"/>
                <a:ea typeface="メイリオ" panose="020B0604030504040204" pitchFamily="50" charset="-128"/>
              </a:rPr>
              <a:t>の保護に関する要求事項を特定し、満たさなければならない。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P276】</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47922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5.35 </a:t>
            </a:r>
            <a:r>
              <a:rPr lang="ja-JP" altLang="en-US" sz="4000">
                <a:latin typeface="メイリオ" panose="020B0604030504040204" pitchFamily="50" charset="-128"/>
                <a:ea typeface="メイリオ" panose="020B0604030504040204" pitchFamily="50" charset="-128"/>
              </a:rPr>
              <a:t>情報セキュリティの独立したレビュー</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986135"/>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情報セキュリティおよびその実施の管理に対する組織の取組について、あらかじめ定めた間隔で、または重大な変化が生じた場合に、独立したレビューを実施しなければならない。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P276】</a:t>
            </a:r>
          </a:p>
        </p:txBody>
      </p:sp>
      <p:sp>
        <p:nvSpPr>
          <p:cNvPr id="10" name="テキスト ボックス 9">
            <a:extLst>
              <a:ext uri="{FF2B5EF4-FFF2-40B4-BE49-F238E27FC236}">
                <a16:creationId xmlns:a16="http://schemas.microsoft.com/office/drawing/2014/main" id="{E30DBA3D-2F7F-A3EB-8D56-3AC626CB5174}"/>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21362173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5.36 </a:t>
            </a:r>
            <a:r>
              <a:rPr lang="ja-JP" altLang="en-US" sz="4000">
                <a:latin typeface="メイリオ" panose="020B0604030504040204" pitchFamily="50" charset="-128"/>
                <a:ea typeface="メイリオ" panose="020B0604030504040204" pitchFamily="50" charset="-128"/>
              </a:rPr>
              <a:t>情報セキュリティのための方針群、規則及び標準の順守</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組織の情報セキュリティ方針、トピック固有の個別方針、規則および標準を順守していることを定期的にレビューしなければならない。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P276】</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47922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5.37 </a:t>
            </a:r>
            <a:r>
              <a:rPr lang="ja-JP" altLang="en-US" sz="4000">
                <a:latin typeface="メイリオ" panose="020B0604030504040204" pitchFamily="50" charset="-128"/>
                <a:ea typeface="メイリオ" panose="020B0604030504040204" pitchFamily="50" charset="-128"/>
              </a:rPr>
              <a:t>操作手順書</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986135"/>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情報処理設備の操作手順を文書化し、必要な要員に対して利用可能な状態としなければならない。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P277】</a:t>
            </a:r>
          </a:p>
        </p:txBody>
      </p:sp>
      <p:sp>
        <p:nvSpPr>
          <p:cNvPr id="10" name="テキスト ボックス 9">
            <a:extLst>
              <a:ext uri="{FF2B5EF4-FFF2-40B4-BE49-F238E27FC236}">
                <a16:creationId xmlns:a16="http://schemas.microsoft.com/office/drawing/2014/main" id="{0968BFA1-B7FD-1D6C-1E78-776EB59B740A}"/>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15-1.】</a:t>
            </a:r>
          </a:p>
          <a:p>
            <a:pPr algn="ctr"/>
            <a:r>
              <a:rPr lang="en-US" altLang="ja-JP" sz="2400" b="1">
                <a:latin typeface="メイリオ" panose="020B0604030504040204" pitchFamily="50" charset="-128"/>
                <a:ea typeface="メイリオ" panose="020B0604030504040204" pitchFamily="50" charset="-128"/>
              </a:rPr>
              <a:t>P249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P277</a:t>
            </a:r>
          </a:p>
        </p:txBody>
      </p:sp>
    </p:spTree>
    <p:extLst>
      <p:ext uri="{BB962C8B-B14F-4D97-AF65-F5344CB8AC3E}">
        <p14:creationId xmlns:p14="http://schemas.microsoft.com/office/powerpoint/2010/main" val="5630346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16</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人的対策</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192</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作成する候補実施手順書類について</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人的対策として重要となる実施項目</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423007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6.1</a:t>
            </a:r>
            <a:r>
              <a:rPr lang="ja-JP" altLang="en-US" sz="4000">
                <a:latin typeface="メイリオ" panose="020B0604030504040204" pitchFamily="50" charset="-128"/>
                <a:ea typeface="メイリオ" panose="020B0604030504040204" pitchFamily="50" charset="-128"/>
              </a:rPr>
              <a:t> 選考</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従業員や契約相手を選定する際、個人情報の保護や雇用に関する法令を考慮して経歴などを確認しなければならない。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P281】</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05653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6.2 </a:t>
            </a:r>
            <a:r>
              <a:rPr lang="ja-JP" altLang="en-US" sz="4000">
                <a:latin typeface="メイリオ" panose="020B0604030504040204" pitchFamily="50" charset="-128"/>
                <a:ea typeface="メイリオ" panose="020B0604030504040204" pitchFamily="50" charset="-128"/>
              </a:rPr>
              <a:t>雇用条件</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56344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雇用契約書には、情報セキュリティに関する要員および組織の責任を記載しなければならない。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P281】</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622300"/>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6.3</a:t>
            </a:r>
            <a:r>
              <a:rPr lang="ja-JP" altLang="en-US" sz="4000">
                <a:latin typeface="メイリオ" panose="020B0604030504040204" pitchFamily="50" charset="-128"/>
                <a:ea typeface="メイリオ" panose="020B0604030504040204" pitchFamily="50" charset="-128"/>
              </a:rPr>
              <a:t> 情報セキュリティの意識向上、教育及び訓練</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145821"/>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従業員に対し、情報セキュリティに関する教育および訓練を実施しなければならない。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P282】</a:t>
            </a:r>
          </a:p>
        </p:txBody>
      </p:sp>
      <p:sp>
        <p:nvSpPr>
          <p:cNvPr id="11" name="テキスト ボックス 10">
            <a:extLst>
              <a:ext uri="{FF2B5EF4-FFF2-40B4-BE49-F238E27FC236}">
                <a16:creationId xmlns:a16="http://schemas.microsoft.com/office/drawing/2014/main" id="{0063B5F0-8362-4455-BCED-AB3F7BBC328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16-1.】</a:t>
            </a:r>
          </a:p>
          <a:p>
            <a:pPr algn="ctr"/>
            <a:r>
              <a:rPr lang="en-US" altLang="ja-JP" sz="2400" b="1">
                <a:latin typeface="メイリオ" panose="020B0604030504040204" pitchFamily="50" charset="-128"/>
                <a:ea typeface="メイリオ" panose="020B0604030504040204" pitchFamily="50" charset="-128"/>
              </a:rPr>
              <a:t>P279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P284</a:t>
            </a:r>
          </a:p>
        </p:txBody>
      </p:sp>
    </p:spTree>
    <p:extLst>
      <p:ext uri="{BB962C8B-B14F-4D97-AF65-F5344CB8AC3E}">
        <p14:creationId xmlns:p14="http://schemas.microsoft.com/office/powerpoint/2010/main" val="23051791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194</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6.4</a:t>
            </a:r>
            <a:r>
              <a:rPr lang="ja-JP" altLang="en-US" sz="4000">
                <a:latin typeface="メイリオ" panose="020B0604030504040204" pitchFamily="50" charset="-128"/>
                <a:ea typeface="メイリオ" panose="020B0604030504040204" pitchFamily="50" charset="-128"/>
              </a:rPr>
              <a:t> 懲戒手続</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情報セキュリティ方針に違反した場合の懲戒手続を、正式に定めなければならない。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P281】</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8400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6.5 </a:t>
            </a:r>
            <a:r>
              <a:rPr lang="ja-JP" altLang="en-US" sz="4000">
                <a:latin typeface="メイリオ" panose="020B0604030504040204" pitchFamily="50" charset="-128"/>
                <a:ea typeface="メイリオ" panose="020B0604030504040204" pitchFamily="50" charset="-128"/>
              </a:rPr>
              <a:t>雇用の終了又は変更後の責任</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9091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雇用の終了または変更の後も引き続き有効な情報セキュリティの責任や義務を、明確にしなければならない。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P282】</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33761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6.6</a:t>
            </a:r>
            <a:r>
              <a:rPr lang="ja-JP" altLang="en-US" sz="4000">
                <a:latin typeface="メイリオ" panose="020B0604030504040204" pitchFamily="50" charset="-128"/>
                <a:ea typeface="メイリオ" panose="020B0604030504040204" pitchFamily="50" charset="-128"/>
              </a:rPr>
              <a:t> 秘密保持契約又は秘密義務契約</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861138"/>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組織の要求事項を反映した秘密保持契約または守秘義務契約を従業員や外部の関係者と締結しなければならない。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P282】</a:t>
            </a:r>
          </a:p>
        </p:txBody>
      </p:sp>
      <p:sp>
        <p:nvSpPr>
          <p:cNvPr id="11" name="テキスト ボックス 10">
            <a:extLst>
              <a:ext uri="{FF2B5EF4-FFF2-40B4-BE49-F238E27FC236}">
                <a16:creationId xmlns:a16="http://schemas.microsoft.com/office/drawing/2014/main" id="{0A3D5015-BEE1-3398-7385-FF58380DEA63}"/>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16-1.】</a:t>
            </a:r>
          </a:p>
          <a:p>
            <a:pPr algn="ctr"/>
            <a:r>
              <a:rPr lang="en-US" altLang="ja-JP" sz="2400" b="1">
                <a:latin typeface="メイリオ" panose="020B0604030504040204" pitchFamily="50" charset="-128"/>
                <a:ea typeface="メイリオ" panose="020B0604030504040204" pitchFamily="50" charset="-128"/>
              </a:rPr>
              <a:t>P279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P284</a:t>
            </a:r>
          </a:p>
        </p:txBody>
      </p:sp>
    </p:spTree>
    <p:extLst>
      <p:ext uri="{BB962C8B-B14F-4D97-AF65-F5344CB8AC3E}">
        <p14:creationId xmlns:p14="http://schemas.microsoft.com/office/powerpoint/2010/main" val="188429247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195</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6.7</a:t>
            </a:r>
            <a:r>
              <a:rPr lang="ja-JP" altLang="en-US" sz="4000">
                <a:latin typeface="メイリオ" panose="020B0604030504040204" pitchFamily="50" charset="-128"/>
                <a:ea typeface="メイリオ" panose="020B0604030504040204" pitchFamily="50" charset="-128"/>
              </a:rPr>
              <a:t> リモートワーク</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要員が遠隔で作業する場合は、セキュリティ対策を実施しなければならない。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P283】</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93576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6.8 </a:t>
            </a:r>
            <a:r>
              <a:rPr lang="ja-JP" altLang="en-US" sz="4000">
                <a:latin typeface="メイリオ" panose="020B0604030504040204" pitchFamily="50" charset="-128"/>
                <a:ea typeface="メイリオ" panose="020B0604030504040204" pitchFamily="50" charset="-128"/>
              </a:rPr>
              <a:t>情報セキュリティ事象の報告</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44267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情報セキュリティ事象を、適切な連絡経路を通して時機を失せずに報告できる仕組みを設けなければならない。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P284】</a:t>
            </a:r>
          </a:p>
        </p:txBody>
      </p:sp>
      <p:sp>
        <p:nvSpPr>
          <p:cNvPr id="9" name="テキスト ボックス 8">
            <a:extLst>
              <a:ext uri="{FF2B5EF4-FFF2-40B4-BE49-F238E27FC236}">
                <a16:creationId xmlns:a16="http://schemas.microsoft.com/office/drawing/2014/main" id="{8020CE80-B222-EBCE-0366-671155E73B04}"/>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16-1.】</a:t>
            </a:r>
          </a:p>
          <a:p>
            <a:pPr algn="ctr"/>
            <a:r>
              <a:rPr lang="en-US" altLang="ja-JP" sz="2400" b="1">
                <a:latin typeface="メイリオ" panose="020B0604030504040204" pitchFamily="50" charset="-128"/>
                <a:ea typeface="メイリオ" panose="020B0604030504040204" pitchFamily="50" charset="-128"/>
              </a:rPr>
              <a:t>P279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P284</a:t>
            </a:r>
          </a:p>
        </p:txBody>
      </p:sp>
    </p:spTree>
    <p:extLst>
      <p:ext uri="{BB962C8B-B14F-4D97-AF65-F5344CB8AC3E}">
        <p14:creationId xmlns:p14="http://schemas.microsoft.com/office/powerpoint/2010/main" val="7873092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17</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物理的対策</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196</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作成する候補実施手順書類について</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物理的対策として重要となる実施項目</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BYOD</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MDM</a:t>
            </a:r>
            <a:endParaRPr lang="ja-JP" altLang="en-US"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4294737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197</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a:t>
            </a:r>
            <a:r>
              <a:rPr lang="ja-JP" altLang="en-US" sz="4000">
                <a:latin typeface="メイリオ" panose="020B0604030504040204" pitchFamily="50" charset="-128"/>
                <a:ea typeface="メイリオ" panose="020B0604030504040204" pitchFamily="50" charset="-128"/>
              </a:rPr>
              <a:t> 物理的セキュリティ境界</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情報およびその他の関連資産のある領域を保護するために、物理的セキュリティ境界を定め、かつ、用いなければならない。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P289】</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05653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7.2 </a:t>
            </a:r>
            <a:r>
              <a:rPr lang="ja-JP" altLang="en-US" sz="4000">
                <a:latin typeface="メイリオ" panose="020B0604030504040204" pitchFamily="50" charset="-128"/>
                <a:ea typeface="メイリオ" panose="020B0604030504040204" pitchFamily="50" charset="-128"/>
              </a:rPr>
              <a:t>物理的入退</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56344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セキュリティを保つべき領域は、適切な入退管理策および立寄り場所によって保護しなければならない。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P289】</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622300"/>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7.3</a:t>
            </a:r>
            <a:r>
              <a:rPr lang="ja-JP" altLang="en-US" sz="4000">
                <a:latin typeface="メイリオ" panose="020B0604030504040204" pitchFamily="50" charset="-128"/>
                <a:ea typeface="メイリオ" panose="020B0604030504040204" pitchFamily="50" charset="-128"/>
              </a:rPr>
              <a:t> オフィス、部屋及び施設のセキュリティ</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145821"/>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オフィス、部屋および施設に対する物理的セキュリティを設計し、実装しなければならない。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P290】</a:t>
            </a:r>
          </a:p>
        </p:txBody>
      </p:sp>
      <p:sp>
        <p:nvSpPr>
          <p:cNvPr id="11" name="テキスト ボックス 10">
            <a:extLst>
              <a:ext uri="{FF2B5EF4-FFF2-40B4-BE49-F238E27FC236}">
                <a16:creationId xmlns:a16="http://schemas.microsoft.com/office/drawing/2014/main" id="{585DCB1D-9D19-9934-6FF9-5CA3CEA496B8}"/>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17-1.】</a:t>
            </a:r>
          </a:p>
          <a:p>
            <a:pPr algn="ctr"/>
            <a:r>
              <a:rPr lang="en-US" altLang="ja-JP" sz="2400" b="1">
                <a:latin typeface="メイリオ" panose="020B0604030504040204" pitchFamily="50" charset="-128"/>
                <a:ea typeface="メイリオ" panose="020B0604030504040204" pitchFamily="50" charset="-128"/>
              </a:rPr>
              <a:t>P286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P295</a:t>
            </a:r>
          </a:p>
        </p:txBody>
      </p:sp>
    </p:spTree>
    <p:extLst>
      <p:ext uri="{BB962C8B-B14F-4D97-AF65-F5344CB8AC3E}">
        <p14:creationId xmlns:p14="http://schemas.microsoft.com/office/powerpoint/2010/main" val="29740042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198</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7.4</a:t>
            </a:r>
            <a:r>
              <a:rPr lang="ja-JP" altLang="en-US" sz="4000">
                <a:latin typeface="メイリオ" panose="020B0604030504040204" pitchFamily="50" charset="-128"/>
                <a:ea typeface="メイリオ" panose="020B0604030504040204" pitchFamily="50" charset="-128"/>
              </a:rPr>
              <a:t> 物理的セキュリティの監視</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施設は、認可されていない物理的アクセスについて継続的に監視しなければならない。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P290】</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8400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7.5</a:t>
            </a:r>
            <a:r>
              <a:rPr lang="ja-JP" altLang="en-US" sz="4000">
                <a:latin typeface="メイリオ" panose="020B0604030504040204" pitchFamily="50" charset="-128"/>
                <a:ea typeface="メイリオ" panose="020B0604030504040204" pitchFamily="50" charset="-128"/>
              </a:rPr>
              <a:t> 物理的及び環境的脅威からの保護</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90912"/>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自然災害およびその他の意図的または意図的でない、インフラストラクチャーに対する物理的脅威などの物理的および環境的脅威に対する保護を設計し、実装しなければならない。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P290】</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74305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7.6</a:t>
            </a:r>
            <a:r>
              <a:rPr lang="ja-JP" altLang="en-US" sz="4000">
                <a:latin typeface="メイリオ" panose="020B0604030504040204" pitchFamily="50" charset="-128"/>
                <a:ea typeface="メイリオ" panose="020B0604030504040204" pitchFamily="50" charset="-128"/>
              </a:rPr>
              <a:t> セキュリティを保つべき領域での作業</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266575"/>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セキュリティを保つべき領域での作業に関するセキュリティ対策を設計し、実施しなければならない。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P291】</a:t>
            </a:r>
          </a:p>
        </p:txBody>
      </p:sp>
      <p:sp>
        <p:nvSpPr>
          <p:cNvPr id="11" name="テキスト ボックス 10">
            <a:extLst>
              <a:ext uri="{FF2B5EF4-FFF2-40B4-BE49-F238E27FC236}">
                <a16:creationId xmlns:a16="http://schemas.microsoft.com/office/drawing/2014/main" id="{586A9304-4CA2-B565-64FD-23E5CBBF706E}"/>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17-1.】</a:t>
            </a:r>
          </a:p>
          <a:p>
            <a:pPr algn="ctr"/>
            <a:r>
              <a:rPr lang="en-US" altLang="ja-JP" sz="2400" b="1">
                <a:latin typeface="メイリオ" panose="020B0604030504040204" pitchFamily="50" charset="-128"/>
                <a:ea typeface="メイリオ" panose="020B0604030504040204" pitchFamily="50" charset="-128"/>
              </a:rPr>
              <a:t>P286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P295</a:t>
            </a:r>
          </a:p>
        </p:txBody>
      </p:sp>
    </p:spTree>
    <p:extLst>
      <p:ext uri="{BB962C8B-B14F-4D97-AF65-F5344CB8AC3E}">
        <p14:creationId xmlns:p14="http://schemas.microsoft.com/office/powerpoint/2010/main" val="40718890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199</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7.7 </a:t>
            </a:r>
            <a:r>
              <a:rPr lang="ja-JP" altLang="en-US" sz="4000">
                <a:latin typeface="メイリオ" panose="020B0604030504040204" pitchFamily="50" charset="-128"/>
                <a:ea typeface="メイリオ" panose="020B0604030504040204" pitchFamily="50" charset="-128"/>
              </a:rPr>
              <a:t>クリアデスク・クリアスクリーン</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書類および取外し可能な記憶媒体に対するクリアデスクの規則、並びに情報処理設備に対するクリアスクリーンの規則を定め、適切に実施しなければならない。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P291】</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47922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7.8 </a:t>
            </a:r>
            <a:r>
              <a:rPr lang="ja-JP" altLang="en-US" sz="4000">
                <a:latin typeface="メイリオ" panose="020B0604030504040204" pitchFamily="50" charset="-128"/>
                <a:ea typeface="メイリオ" panose="020B0604030504040204" pitchFamily="50" charset="-128"/>
              </a:rPr>
              <a:t>装置の設置及び保護</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986132"/>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装置は、セキュリティを保って設置し、保護しなければならない。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P291】</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518769"/>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7.9</a:t>
            </a:r>
            <a:r>
              <a:rPr lang="ja-JP" altLang="en-US" sz="4000">
                <a:latin typeface="メイリオ" panose="020B0604030504040204" pitchFamily="50" charset="-128"/>
                <a:ea typeface="メイリオ" panose="020B0604030504040204" pitchFamily="50" charset="-128"/>
              </a:rPr>
              <a:t> 構外にある資産のセキュリティ</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042290"/>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構外にある資産を保護しなければならない。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P292】</a:t>
            </a:r>
          </a:p>
        </p:txBody>
      </p:sp>
      <p:sp>
        <p:nvSpPr>
          <p:cNvPr id="11" name="テキスト ボックス 10">
            <a:extLst>
              <a:ext uri="{FF2B5EF4-FFF2-40B4-BE49-F238E27FC236}">
                <a16:creationId xmlns:a16="http://schemas.microsoft.com/office/drawing/2014/main" id="{0658F495-0CA4-F63A-7802-5CC7945D215F}"/>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17-1.】</a:t>
            </a:r>
          </a:p>
          <a:p>
            <a:pPr algn="ctr"/>
            <a:r>
              <a:rPr lang="en-US" altLang="ja-JP" sz="2400" b="1">
                <a:latin typeface="メイリオ" panose="020B0604030504040204" pitchFamily="50" charset="-128"/>
                <a:ea typeface="メイリオ" panose="020B0604030504040204" pitchFamily="50" charset="-128"/>
              </a:rPr>
              <a:t>P286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P295</a:t>
            </a:r>
          </a:p>
        </p:txBody>
      </p:sp>
    </p:spTree>
    <p:extLst>
      <p:ext uri="{BB962C8B-B14F-4D97-AF65-F5344CB8AC3E}">
        <p14:creationId xmlns:p14="http://schemas.microsoft.com/office/powerpoint/2010/main" val="9335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226849" y="795039"/>
            <a:ext cx="4429126" cy="419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講師紹介</a:t>
            </a:r>
          </a:p>
        </p:txBody>
      </p:sp>
      <p:sp>
        <p:nvSpPr>
          <p:cNvPr id="3" name="スライド番号プレースホルダー 1">
            <a:extLst>
              <a:ext uri="{FF2B5EF4-FFF2-40B4-BE49-F238E27FC236}">
                <a16:creationId xmlns:a16="http://schemas.microsoft.com/office/drawing/2014/main" id="{AE90E20C-7D19-F31B-1AA6-06ED56D7498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a:t>
            </a:fld>
            <a:endParaRPr kumimoji="1" lang="ja-JP" altLang="en-US" sz="2000"/>
          </a:p>
        </p:txBody>
      </p:sp>
      <p:sp>
        <p:nvSpPr>
          <p:cNvPr id="10" name="object 40">
            <a:extLst>
              <a:ext uri="{FF2B5EF4-FFF2-40B4-BE49-F238E27FC236}">
                <a16:creationId xmlns:a16="http://schemas.microsoft.com/office/drawing/2014/main" id="{E4064EE1-CA45-1CE8-C0A0-B5D7D53EE595}"/>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 社内体制整備事業</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2" name="表 4">
            <a:extLst>
              <a:ext uri="{FF2B5EF4-FFF2-40B4-BE49-F238E27FC236}">
                <a16:creationId xmlns:a16="http://schemas.microsoft.com/office/drawing/2014/main" id="{B2EFF890-0C9E-92F8-F37C-5C0D604768EF}"/>
              </a:ext>
            </a:extLst>
          </p:cNvPr>
          <p:cNvGraphicFramePr>
            <a:graphicFrameLocks noGrp="1"/>
          </p:cNvGraphicFramePr>
          <p:nvPr>
            <p:extLst>
              <p:ext uri="{D42A27DB-BD31-4B8C-83A1-F6EECF244321}">
                <p14:modId xmlns:p14="http://schemas.microsoft.com/office/powerpoint/2010/main" val="520975037"/>
              </p:ext>
            </p:extLst>
          </p:nvPr>
        </p:nvGraphicFramePr>
        <p:xfrm>
          <a:off x="5075057" y="1615440"/>
          <a:ext cx="11868697" cy="7284720"/>
        </p:xfrm>
        <a:graphic>
          <a:graphicData uri="http://schemas.openxmlformats.org/drawingml/2006/table">
            <a:tbl>
              <a:tblPr firstRow="1" bandRow="1">
                <a:tableStyleId>{69CF1AB2-1976-4502-BF36-3FF5EA218861}</a:tableStyleId>
              </a:tblPr>
              <a:tblGrid>
                <a:gridCol w="2732512">
                  <a:extLst>
                    <a:ext uri="{9D8B030D-6E8A-4147-A177-3AD203B41FA5}">
                      <a16:colId xmlns:a16="http://schemas.microsoft.com/office/drawing/2014/main" val="3492983429"/>
                    </a:ext>
                  </a:extLst>
                </a:gridCol>
                <a:gridCol w="9136185">
                  <a:extLst>
                    <a:ext uri="{9D8B030D-6E8A-4147-A177-3AD203B41FA5}">
                      <a16:colId xmlns:a16="http://schemas.microsoft.com/office/drawing/2014/main" val="210467192"/>
                    </a:ext>
                  </a:extLst>
                </a:gridCol>
              </a:tblGrid>
              <a:tr h="370840">
                <a:tc>
                  <a:txBody>
                    <a:bodyPr/>
                    <a:lstStyle/>
                    <a:p>
                      <a:r>
                        <a:rPr kumimoji="1" lang="ja-JP" altLang="en-US" sz="2800" b="0">
                          <a:latin typeface="メイリオ"/>
                          <a:ea typeface="メイリオ"/>
                        </a:rPr>
                        <a:t>氏名</a:t>
                      </a:r>
                    </a:p>
                  </a:txBody>
                  <a:tcPr/>
                </a:tc>
                <a:tc>
                  <a:txBody>
                    <a:bodyPr/>
                    <a:lstStyle/>
                    <a:p>
                      <a:r>
                        <a:rPr kumimoji="1" lang="ja-JP" altLang="en-US" sz="2800" b="0">
                          <a:latin typeface="メイリオ"/>
                          <a:ea typeface="メイリオ"/>
                        </a:rPr>
                        <a:t>星野 樹昭（ほしの しげあき）</a:t>
                      </a:r>
                    </a:p>
                  </a:txBody>
                  <a:tcPr/>
                </a:tc>
                <a:extLst>
                  <a:ext uri="{0D108BD9-81ED-4DB2-BD59-A6C34878D82A}">
                    <a16:rowId xmlns:a16="http://schemas.microsoft.com/office/drawing/2014/main" val="2603264146"/>
                  </a:ext>
                </a:extLst>
              </a:tr>
              <a:tr h="370840">
                <a:tc>
                  <a:txBody>
                    <a:bodyPr/>
                    <a:lstStyle/>
                    <a:p>
                      <a:r>
                        <a:rPr kumimoji="1" lang="ja-JP" altLang="en-US" sz="2800">
                          <a:latin typeface="メイリオ"/>
                          <a:ea typeface="メイリオ"/>
                        </a:rPr>
                        <a:t>業務経歴</a:t>
                      </a:r>
                    </a:p>
                  </a:txBody>
                  <a:tcPr/>
                </a:tc>
                <a:tc>
                  <a:txBody>
                    <a:bodyPr/>
                    <a:lstStyle/>
                    <a:p>
                      <a:r>
                        <a:rPr kumimoji="1" lang="en-US" altLang="ja-JP" sz="2800">
                          <a:latin typeface="メイリオ"/>
                          <a:ea typeface="メイリオ"/>
                        </a:rPr>
                        <a:t>26</a:t>
                      </a:r>
                      <a:r>
                        <a:rPr kumimoji="1" lang="ja-JP" altLang="en-US" sz="2800">
                          <a:latin typeface="メイリオ"/>
                          <a:ea typeface="メイリオ"/>
                        </a:rPr>
                        <a:t>年（セキュリティ経験：</a:t>
                      </a:r>
                      <a:r>
                        <a:rPr kumimoji="1" lang="en-US" altLang="ja-JP" sz="2800">
                          <a:latin typeface="メイリオ"/>
                          <a:ea typeface="メイリオ"/>
                        </a:rPr>
                        <a:t>20</a:t>
                      </a:r>
                      <a:r>
                        <a:rPr kumimoji="1" lang="ja-JP" altLang="en-US" sz="2800">
                          <a:latin typeface="メイリオ"/>
                          <a:ea typeface="メイリオ"/>
                        </a:rPr>
                        <a:t>年）</a:t>
                      </a:r>
                      <a:endParaRPr kumimoji="1" lang="en-US" altLang="ja-JP" sz="2800">
                        <a:latin typeface="メイリオ"/>
                        <a:ea typeface="メイリオ"/>
                      </a:endParaRPr>
                    </a:p>
                  </a:txBody>
                  <a:tcPr/>
                </a:tc>
                <a:extLst>
                  <a:ext uri="{0D108BD9-81ED-4DB2-BD59-A6C34878D82A}">
                    <a16:rowId xmlns:a16="http://schemas.microsoft.com/office/drawing/2014/main" val="3048644346"/>
                  </a:ext>
                </a:extLst>
              </a:tr>
              <a:tr h="370840">
                <a:tc>
                  <a:txBody>
                    <a:bodyPr/>
                    <a:lstStyle/>
                    <a:p>
                      <a:r>
                        <a:rPr kumimoji="1" lang="ja-JP" altLang="en-US" sz="2800">
                          <a:latin typeface="メイリオ"/>
                          <a:ea typeface="メイリオ"/>
                        </a:rPr>
                        <a:t>専門分野</a:t>
                      </a:r>
                      <a:endParaRPr kumimoji="1" lang="en-US" altLang="ja-JP" sz="2800">
                        <a:latin typeface="メイリオ"/>
                        <a:ea typeface="メイリオ"/>
                      </a:endParaRPr>
                    </a:p>
                  </a:txBody>
                  <a:tcPr/>
                </a:tc>
                <a:tc>
                  <a:txBody>
                    <a:bodyPr/>
                    <a:lstStyle/>
                    <a:p>
                      <a:r>
                        <a:rPr kumimoji="1" lang="en-US" altLang="ja-JP" sz="2800">
                          <a:latin typeface="メイリオ"/>
                          <a:ea typeface="メイリオ"/>
                        </a:rPr>
                        <a:t>IT</a:t>
                      </a:r>
                      <a:r>
                        <a:rPr kumimoji="1" lang="ja-JP" altLang="en-US" sz="2800">
                          <a:latin typeface="メイリオ"/>
                          <a:ea typeface="メイリオ"/>
                        </a:rPr>
                        <a:t>インフラ設計</a:t>
                      </a:r>
                      <a:r>
                        <a:rPr kumimoji="1" lang="en-US" altLang="ja-JP" sz="2800">
                          <a:latin typeface="メイリオ"/>
                          <a:ea typeface="メイリオ"/>
                        </a:rPr>
                        <a:t> / </a:t>
                      </a:r>
                      <a:r>
                        <a:rPr kumimoji="1" lang="ja-JP" altLang="en-US" sz="2800">
                          <a:latin typeface="メイリオ"/>
                          <a:ea typeface="メイリオ"/>
                        </a:rPr>
                        <a:t>構築</a:t>
                      </a:r>
                      <a:r>
                        <a:rPr kumimoji="1" lang="en-US" altLang="ja-JP" sz="2800">
                          <a:latin typeface="メイリオ"/>
                          <a:ea typeface="メイリオ"/>
                        </a:rPr>
                        <a:t> / </a:t>
                      </a:r>
                      <a:r>
                        <a:rPr kumimoji="1" lang="ja-JP" altLang="en-US" sz="2800">
                          <a:latin typeface="メイリオ"/>
                          <a:ea typeface="メイリオ"/>
                        </a:rPr>
                        <a:t>テスト 移行設計</a:t>
                      </a:r>
                      <a:endParaRPr kumimoji="1" lang="en-US" altLang="ja-JP" sz="2800">
                        <a:latin typeface="メイリオ"/>
                        <a:ea typeface="メイリオ"/>
                      </a:endParaRPr>
                    </a:p>
                    <a:p>
                      <a:r>
                        <a:rPr kumimoji="1" lang="ja-JP" altLang="en-US" sz="2800">
                          <a:latin typeface="メイリオ"/>
                          <a:ea typeface="メイリオ"/>
                        </a:rPr>
                        <a:t>セキュリティ製品導入支援</a:t>
                      </a:r>
                      <a:endParaRPr kumimoji="1" lang="en-US" altLang="ja-JP" sz="2800">
                        <a:latin typeface="メイリオ"/>
                        <a:ea typeface="メイリオ"/>
                      </a:endParaRPr>
                    </a:p>
                    <a:p>
                      <a:r>
                        <a:rPr kumimoji="1" lang="en-US" altLang="ja-JP" sz="2800">
                          <a:latin typeface="メイリオ"/>
                          <a:ea typeface="メイリオ"/>
                        </a:rPr>
                        <a:t>ISMS</a:t>
                      </a:r>
                      <a:r>
                        <a:rPr kumimoji="1" lang="ja-JP" altLang="en-US" sz="2800">
                          <a:latin typeface="メイリオ"/>
                          <a:ea typeface="メイリオ"/>
                        </a:rPr>
                        <a:t>導入支援</a:t>
                      </a:r>
                      <a:endParaRPr kumimoji="1" lang="en-US" altLang="ja-JP" sz="2800">
                        <a:latin typeface="メイリオ"/>
                        <a:ea typeface="メイリオ"/>
                      </a:endParaRPr>
                    </a:p>
                  </a:txBody>
                  <a:tcPr/>
                </a:tc>
                <a:extLst>
                  <a:ext uri="{0D108BD9-81ED-4DB2-BD59-A6C34878D82A}">
                    <a16:rowId xmlns:a16="http://schemas.microsoft.com/office/drawing/2014/main" val="1199140482"/>
                  </a:ext>
                </a:extLst>
              </a:tr>
              <a:tr h="370840">
                <a:tc>
                  <a:txBody>
                    <a:bodyPr/>
                    <a:lstStyle/>
                    <a:p>
                      <a:r>
                        <a:rPr kumimoji="1" lang="ja-JP" altLang="en-US" sz="2800">
                          <a:latin typeface="メイリオ"/>
                          <a:ea typeface="メイリオ"/>
                        </a:rPr>
                        <a:t>保有資格</a:t>
                      </a:r>
                    </a:p>
                  </a:txBody>
                  <a:tcPr/>
                </a:tc>
                <a:tc>
                  <a:txBody>
                    <a:bodyPr/>
                    <a:lstStyle/>
                    <a:p>
                      <a:r>
                        <a:rPr kumimoji="1" lang="ja-JP" altLang="en-US" sz="2800">
                          <a:latin typeface="メイリオ"/>
                          <a:ea typeface="メイリオ"/>
                        </a:rPr>
                        <a:t>情報処理安全確保支援士（登録番号 第</a:t>
                      </a:r>
                      <a:r>
                        <a:rPr kumimoji="1" lang="en-US" altLang="ja-JP" sz="2800">
                          <a:latin typeface="メイリオ"/>
                          <a:ea typeface="メイリオ"/>
                        </a:rPr>
                        <a:t>002047</a:t>
                      </a:r>
                      <a:r>
                        <a:rPr kumimoji="1" lang="ja-JP" altLang="en-US" sz="2800">
                          <a:latin typeface="メイリオ"/>
                          <a:ea typeface="メイリオ"/>
                        </a:rPr>
                        <a:t>号）</a:t>
                      </a:r>
                      <a:endParaRPr kumimoji="1" lang="en-US" altLang="ja-JP" sz="2800">
                        <a:latin typeface="メイリオ"/>
                        <a:ea typeface="メイリオ"/>
                      </a:endParaRPr>
                    </a:p>
                    <a:p>
                      <a:r>
                        <a:rPr kumimoji="1" lang="en-US" altLang="ja-JP" sz="2800">
                          <a:latin typeface="メイリオ"/>
                          <a:ea typeface="メイリオ"/>
                        </a:rPr>
                        <a:t>CISSP</a:t>
                      </a:r>
                    </a:p>
                    <a:p>
                      <a:r>
                        <a:rPr kumimoji="1" lang="en-US" altLang="ja-JP" sz="2800">
                          <a:latin typeface="メイリオ"/>
                          <a:ea typeface="メイリオ"/>
                        </a:rPr>
                        <a:t>MCP</a:t>
                      </a:r>
                      <a:endParaRPr kumimoji="1" lang="ja-JP" altLang="en-US" sz="2800">
                        <a:latin typeface="メイリオ"/>
                        <a:ea typeface="メイリオ"/>
                      </a:endParaRPr>
                    </a:p>
                  </a:txBody>
                  <a:tcPr/>
                </a:tc>
                <a:extLst>
                  <a:ext uri="{0D108BD9-81ED-4DB2-BD59-A6C34878D82A}">
                    <a16:rowId xmlns:a16="http://schemas.microsoft.com/office/drawing/2014/main" val="2988143533"/>
                  </a:ext>
                </a:extLst>
              </a:tr>
              <a:tr h="370840">
                <a:tc>
                  <a:txBody>
                    <a:bodyPr/>
                    <a:lstStyle/>
                    <a:p>
                      <a:r>
                        <a:rPr kumimoji="1" lang="ja-JP" altLang="en-US" sz="2800">
                          <a:latin typeface="メイリオ"/>
                          <a:ea typeface="メイリオ"/>
                        </a:rPr>
                        <a:t>コメント</a:t>
                      </a:r>
                    </a:p>
                  </a:txBody>
                  <a:tcPr/>
                </a:tc>
                <a:tc>
                  <a:txBody>
                    <a:bodyPr/>
                    <a:lstStyle/>
                    <a:p>
                      <a:r>
                        <a:rPr lang="ja-JP" altLang="en-US" sz="2800">
                          <a:latin typeface="メイリオ"/>
                          <a:ea typeface="メイリオ"/>
                        </a:rPr>
                        <a:t>官公庁や金融機関などの大規模環境から、中小零細企業規模まで、オンプレ/クラウド問わず様々な環境のITインフラ環境導入・移行の経験あり。</a:t>
                      </a:r>
                    </a:p>
                    <a:p>
                      <a:r>
                        <a:rPr lang="ja-JP" altLang="en-US" sz="2800">
                          <a:latin typeface="メイリオ"/>
                          <a:ea typeface="メイリオ"/>
                        </a:rPr>
                        <a:t>セキュリティ製品の導入支援では、DB暗号化ソフトウェアやWeb Application Firewall、クライアントPCのセキュリティ対応など、実績豊富。</a:t>
                      </a:r>
                    </a:p>
                    <a:p>
                      <a:r>
                        <a:rPr lang="ja-JP" altLang="en-US" sz="2800">
                          <a:latin typeface="メイリオ"/>
                          <a:ea typeface="メイリオ"/>
                        </a:rPr>
                        <a:t>現在はISMSコンサルも実施しており、活動は多岐にわたる。</a:t>
                      </a:r>
                    </a:p>
                  </a:txBody>
                  <a:tcPr/>
                </a:tc>
                <a:extLst>
                  <a:ext uri="{0D108BD9-81ED-4DB2-BD59-A6C34878D82A}">
                    <a16:rowId xmlns:a16="http://schemas.microsoft.com/office/drawing/2014/main" val="4045981312"/>
                  </a:ext>
                </a:extLst>
              </a:tr>
            </a:tbl>
          </a:graphicData>
        </a:graphic>
      </p:graphicFrame>
      <p:pic>
        <p:nvPicPr>
          <p:cNvPr id="9" name="Picture 2" descr="member">
            <a:extLst>
              <a:ext uri="{FF2B5EF4-FFF2-40B4-BE49-F238E27FC236}">
                <a16:creationId xmlns:a16="http://schemas.microsoft.com/office/drawing/2014/main" id="{1B3E8702-5C3D-2815-BE25-E9CAC6ACAC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177" y="1699914"/>
            <a:ext cx="3369404" cy="436064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3454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導入済みと想定するセキュリティ対策機能</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5078313"/>
          </a:xfrm>
          <a:prstGeom prst="rect">
            <a:avLst/>
          </a:prstGeom>
          <a:noFill/>
        </p:spPr>
        <p:txBody>
          <a:bodyPr wrap="square">
            <a:spAutoFit/>
          </a:bodyPr>
          <a:lstStyle/>
          <a:p>
            <a:r>
              <a:rPr kumimoji="1" lang="en-US" altLang="ja-JP" sz="3600" u="sng">
                <a:latin typeface="メイリオ" panose="020B0604030504040204" pitchFamily="50" charset="-128"/>
                <a:ea typeface="メイリオ" panose="020B0604030504040204" pitchFamily="50" charset="-128"/>
              </a:rPr>
              <a:t>EDR</a:t>
            </a:r>
            <a:r>
              <a:rPr kumimoji="1" lang="ja-JP" altLang="en-US" sz="3600" u="sng">
                <a:latin typeface="メイリオ" panose="020B0604030504040204" pitchFamily="50" charset="-128"/>
                <a:ea typeface="メイリオ" panose="020B0604030504040204" pitchFamily="50" charset="-128"/>
              </a:rPr>
              <a:t>（</a:t>
            </a:r>
            <a:r>
              <a:rPr kumimoji="1" lang="en-US" altLang="ja-JP" sz="3600" u="sng">
                <a:latin typeface="メイリオ" panose="020B0604030504040204" pitchFamily="50" charset="-128"/>
                <a:ea typeface="メイリオ" panose="020B0604030504040204" pitchFamily="50" charset="-128"/>
              </a:rPr>
              <a:t>Endpoint Detection and Response</a:t>
            </a:r>
            <a:r>
              <a:rPr kumimoji="1" lang="ja-JP" altLang="en-US" sz="3600" u="sng">
                <a:latin typeface="メイリオ" panose="020B0604030504040204" pitchFamily="50" charset="-128"/>
                <a:ea typeface="メイリオ" panose="020B0604030504040204" pitchFamily="50" charset="-128"/>
              </a:rPr>
              <a:t>）</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EDR</a:t>
            </a:r>
            <a:r>
              <a:rPr kumimoji="1" lang="ja-JP" altLang="en-US" sz="3600">
                <a:latin typeface="メイリオ" panose="020B0604030504040204" pitchFamily="50" charset="-128"/>
                <a:ea typeface="メイリオ" panose="020B0604030504040204" pitchFamily="50" charset="-128"/>
              </a:rPr>
              <a:t>はエンドポイント（</a:t>
            </a:r>
            <a:r>
              <a:rPr kumimoji="1" lang="en-US" altLang="ja-JP" sz="3600">
                <a:latin typeface="メイリオ" panose="020B0604030504040204" pitchFamily="50" charset="-128"/>
                <a:ea typeface="メイリオ" panose="020B0604030504040204" pitchFamily="50" charset="-128"/>
              </a:rPr>
              <a:t>PC</a:t>
            </a:r>
            <a:r>
              <a:rPr kumimoji="1" lang="ja-JP" altLang="en-US" sz="3600">
                <a:latin typeface="メイリオ" panose="020B0604030504040204" pitchFamily="50" charset="-128"/>
                <a:ea typeface="メイリオ" panose="020B0604030504040204" pitchFamily="50" charset="-128"/>
              </a:rPr>
              <a:t>、サーバなど）での脅威の検知と対応を可能にする</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従来のアンチウイルスソフトでは検知できないマルウェアも検知可能</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エンドポイント上の不審な動作を検知する</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検知した脅威に対して、悪意のあるプロセスの終了や感染したエンドポイントの隔離などの対応を行う</a:t>
            </a: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EDR</a:t>
            </a:r>
            <a:r>
              <a:rPr kumimoji="1" lang="ja-JP" altLang="en-US" sz="3600">
                <a:latin typeface="メイリオ" panose="020B0604030504040204" pitchFamily="50" charset="-128"/>
                <a:ea typeface="メイリオ" panose="020B0604030504040204" pitchFamily="50" charset="-128"/>
              </a:rPr>
              <a:t>を活用することでセキュリティインシデントの早期発見と迅速な対応が可能になる</a:t>
            </a:r>
            <a:endParaRPr lang="ja-JP" altLang="en-US" sz="3600" b="0" i="0">
              <a:effectLst/>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UTM</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EDR</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について</a:t>
            </a:r>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a:t>
            </a:r>
          </a:p>
          <a:p>
            <a:pPr algn="ctr"/>
            <a:r>
              <a:rPr lang="en-US" altLang="ja-JP" sz="2400" b="1">
                <a:latin typeface="メイリオ" panose="020B0604030504040204" pitchFamily="50" charset="-128"/>
                <a:ea typeface="メイリオ" panose="020B0604030504040204" pitchFamily="50" charset="-128"/>
              </a:rPr>
              <a:t>P11</a:t>
            </a:r>
          </a:p>
        </p:txBody>
      </p:sp>
      <p:pic>
        <p:nvPicPr>
          <p:cNvPr id="10" name="図 9">
            <a:extLst>
              <a:ext uri="{FF2B5EF4-FFF2-40B4-BE49-F238E27FC236}">
                <a16:creationId xmlns:a16="http://schemas.microsoft.com/office/drawing/2014/main" id="{D36461B4-CD1B-FE91-0868-508EEECAE8AD}"/>
              </a:ext>
            </a:extLst>
          </p:cNvPr>
          <p:cNvPicPr>
            <a:picLocks noChangeAspect="1"/>
          </p:cNvPicPr>
          <p:nvPr/>
        </p:nvPicPr>
        <p:blipFill>
          <a:blip r:embed="rId3"/>
          <a:stretch>
            <a:fillRect/>
          </a:stretch>
        </p:blipFill>
        <p:spPr>
          <a:xfrm>
            <a:off x="7718019" y="6578148"/>
            <a:ext cx="8838633" cy="2455175"/>
          </a:xfrm>
          <a:prstGeom prst="rect">
            <a:avLst/>
          </a:prstGeom>
        </p:spPr>
      </p:pic>
      <p:sp>
        <p:nvSpPr>
          <p:cNvPr id="3" name="object 40">
            <a:extLst>
              <a:ext uri="{FF2B5EF4-FFF2-40B4-BE49-F238E27FC236}">
                <a16:creationId xmlns:a16="http://schemas.microsoft.com/office/drawing/2014/main" id="{36DFA9E6-E3DE-1E84-C9DA-3F9546A9FB8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0316649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7.10</a:t>
            </a:r>
            <a:r>
              <a:rPr lang="ja-JP" altLang="en-US" sz="4000">
                <a:latin typeface="メイリオ" panose="020B0604030504040204" pitchFamily="50" charset="-128"/>
                <a:ea typeface="メイリオ" panose="020B0604030504040204" pitchFamily="50" charset="-128"/>
              </a:rPr>
              <a:t> 記憶媒体</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記憶媒体は、組織における分類体系および取扱いの要求事項に従って、取得、使用、移送および廃棄のライフサイクルを通して管理しなければならない。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P292】</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323941"/>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7.11 </a:t>
            </a:r>
            <a:r>
              <a:rPr lang="ja-JP" altLang="en-US" sz="4000">
                <a:latin typeface="メイリオ" panose="020B0604030504040204" pitchFamily="50" charset="-128"/>
                <a:ea typeface="メイリオ" panose="020B0604030504040204" pitchFamily="50" charset="-128"/>
              </a:rPr>
              <a:t>サポートユーティリティ</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8308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情報処理施設・設備は、サポートユーティリティの不具合による、停電、その他の中断から保護しなければならない。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P293】</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656789"/>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7.12</a:t>
            </a:r>
            <a:r>
              <a:rPr lang="ja-JP" altLang="en-US" sz="4000">
                <a:latin typeface="メイリオ" panose="020B0604030504040204" pitchFamily="50" charset="-128"/>
                <a:ea typeface="メイリオ" panose="020B0604030504040204" pitchFamily="50" charset="-128"/>
              </a:rPr>
              <a:t> ケーブル配線のセキュリティ</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18031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電源ケーブル、データ伝送ケーブルまたは情報サービスを支援するケーブルの配線は、傍受、妨害または損傷から保護しなければならない。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P294】</a:t>
            </a:r>
          </a:p>
        </p:txBody>
      </p:sp>
      <p:sp>
        <p:nvSpPr>
          <p:cNvPr id="11" name="テキスト ボックス 10">
            <a:extLst>
              <a:ext uri="{FF2B5EF4-FFF2-40B4-BE49-F238E27FC236}">
                <a16:creationId xmlns:a16="http://schemas.microsoft.com/office/drawing/2014/main" id="{6DB9F404-6AA2-24CA-B03E-FD332A9C9346}"/>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17-1.】</a:t>
            </a:r>
          </a:p>
          <a:p>
            <a:pPr algn="ctr"/>
            <a:r>
              <a:rPr lang="en-US" altLang="ja-JP" sz="2400" b="1">
                <a:latin typeface="メイリオ" panose="020B0604030504040204" pitchFamily="50" charset="-128"/>
                <a:ea typeface="メイリオ" panose="020B0604030504040204" pitchFamily="50" charset="-128"/>
              </a:rPr>
              <a:t>P286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P295</a:t>
            </a:r>
          </a:p>
        </p:txBody>
      </p:sp>
    </p:spTree>
    <p:extLst>
      <p:ext uri="{BB962C8B-B14F-4D97-AF65-F5344CB8AC3E}">
        <p14:creationId xmlns:p14="http://schemas.microsoft.com/office/powerpoint/2010/main" val="34399594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7.13 </a:t>
            </a:r>
            <a:r>
              <a:rPr lang="ja-JP" altLang="en-US" sz="4000">
                <a:latin typeface="メイリオ" panose="020B0604030504040204" pitchFamily="50" charset="-128"/>
                <a:ea typeface="メイリオ" panose="020B0604030504040204" pitchFamily="50" charset="-128"/>
              </a:rPr>
              <a:t>装置の保守</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装置は、情報の可用性、完全性、機密性を維持することを確実にするために、正しく保守しなければならない。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P294】</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8400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7.14 </a:t>
            </a:r>
            <a:r>
              <a:rPr lang="ja-JP" altLang="en-US" sz="4000">
                <a:latin typeface="メイリオ" panose="020B0604030504040204" pitchFamily="50" charset="-128"/>
                <a:ea typeface="メイリオ" panose="020B0604030504040204" pitchFamily="50" charset="-128"/>
              </a:rPr>
              <a:t>装置のセキュリティを保った処分又は再利用</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90912"/>
            <a:ext cx="15456498" cy="2862322"/>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記憶媒体を内蔵した装置は、処分または再利用する前に、すべての取扱いに慎重を要するデータおよびライセンス供与されたソフトウェアを消去していること、またはセキュリティを保てるよう上書きしていることを確実にするために、検証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P294】</a:t>
            </a:r>
          </a:p>
        </p:txBody>
      </p:sp>
      <p:sp>
        <p:nvSpPr>
          <p:cNvPr id="9" name="テキスト ボックス 8">
            <a:extLst>
              <a:ext uri="{FF2B5EF4-FFF2-40B4-BE49-F238E27FC236}">
                <a16:creationId xmlns:a16="http://schemas.microsoft.com/office/drawing/2014/main" id="{89F3A910-1A99-9A23-4030-E38CB352BAA0}"/>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17-1.】</a:t>
            </a:r>
          </a:p>
          <a:p>
            <a:pPr algn="ctr"/>
            <a:r>
              <a:rPr lang="en-US" altLang="ja-JP" sz="2400" b="1">
                <a:latin typeface="メイリオ" panose="020B0604030504040204" pitchFamily="50" charset="-128"/>
                <a:ea typeface="メイリオ" panose="020B0604030504040204" pitchFamily="50" charset="-128"/>
              </a:rPr>
              <a:t>P286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P295</a:t>
            </a:r>
          </a:p>
        </p:txBody>
      </p:sp>
    </p:spTree>
    <p:extLst>
      <p:ext uri="{BB962C8B-B14F-4D97-AF65-F5344CB8AC3E}">
        <p14:creationId xmlns:p14="http://schemas.microsoft.com/office/powerpoint/2010/main" val="320936249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a:ea typeface="メイリオ"/>
              </a:rPr>
              <a:t>BYOD, MDM</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202</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BYOD</a:t>
            </a:r>
            <a:r>
              <a:rPr lang="ja-JP" altLang="en-US" sz="4000">
                <a:latin typeface="メイリオ" panose="020B0604030504040204" pitchFamily="50" charset="-128"/>
                <a:ea typeface="メイリオ" panose="020B0604030504040204" pitchFamily="50" charset="-128"/>
              </a:rPr>
              <a:t>導入に向けて</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1" name="表 10">
            <a:extLst>
              <a:ext uri="{FF2B5EF4-FFF2-40B4-BE49-F238E27FC236}">
                <a16:creationId xmlns:a16="http://schemas.microsoft.com/office/drawing/2014/main" id="{551E0084-A0C9-75FC-FA38-11ABFD2323E7}"/>
              </a:ext>
            </a:extLst>
          </p:cNvPr>
          <p:cNvGraphicFramePr>
            <a:graphicFrameLocks noGrp="1"/>
          </p:cNvGraphicFramePr>
          <p:nvPr/>
        </p:nvGraphicFramePr>
        <p:xfrm>
          <a:off x="1761831" y="2908583"/>
          <a:ext cx="14723246" cy="4968240"/>
        </p:xfrm>
        <a:graphic>
          <a:graphicData uri="http://schemas.openxmlformats.org/drawingml/2006/table">
            <a:tbl>
              <a:tblPr firstRow="1" bandRow="1">
                <a:tableStyleId>{5C22544A-7EE6-4342-B048-85BDC9FD1C3A}</a:tableStyleId>
              </a:tblPr>
              <a:tblGrid>
                <a:gridCol w="7361623">
                  <a:extLst>
                    <a:ext uri="{9D8B030D-6E8A-4147-A177-3AD203B41FA5}">
                      <a16:colId xmlns:a16="http://schemas.microsoft.com/office/drawing/2014/main" val="1919452547"/>
                    </a:ext>
                  </a:extLst>
                </a:gridCol>
                <a:gridCol w="7361623">
                  <a:extLst>
                    <a:ext uri="{9D8B030D-6E8A-4147-A177-3AD203B41FA5}">
                      <a16:colId xmlns:a16="http://schemas.microsoft.com/office/drawing/2014/main" val="1974969295"/>
                    </a:ext>
                  </a:extLst>
                </a:gridCol>
              </a:tblGrid>
              <a:tr h="370840">
                <a:tc>
                  <a:txBody>
                    <a:bodyPr/>
                    <a:lstStyle/>
                    <a:p>
                      <a:pPr algn="ctr"/>
                      <a:r>
                        <a:rPr kumimoji="1" lang="ja-JP" altLang="en-US" sz="2800">
                          <a:latin typeface="メイリオ" panose="020B0604030504040204" pitchFamily="50" charset="-128"/>
                          <a:ea typeface="メイリオ" panose="020B0604030504040204" pitchFamily="50" charset="-128"/>
                        </a:rPr>
                        <a:t>メリット</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デメリット</a:t>
                      </a:r>
                    </a:p>
                  </a:txBody>
                  <a:tcPr/>
                </a:tc>
                <a:extLst>
                  <a:ext uri="{0D108BD9-81ED-4DB2-BD59-A6C34878D82A}">
                    <a16:rowId xmlns:a16="http://schemas.microsoft.com/office/drawing/2014/main" val="721422812"/>
                  </a:ext>
                </a:extLst>
              </a:tr>
              <a:tr h="370840">
                <a:tc>
                  <a:txBody>
                    <a:bodyPr/>
                    <a:lstStyle/>
                    <a:p>
                      <a:r>
                        <a:rPr kumimoji="1" lang="ja-JP" altLang="en-US" sz="2800" b="1">
                          <a:latin typeface="メイリオ" panose="020B0604030504040204" pitchFamily="50" charset="-128"/>
                          <a:ea typeface="メイリオ" panose="020B0604030504040204" pitchFamily="50" charset="-128"/>
                        </a:rPr>
                        <a:t>コスト削減</a:t>
                      </a:r>
                    </a:p>
                    <a:p>
                      <a:r>
                        <a:rPr kumimoji="1" lang="ja-JP" altLang="en-US" sz="2800">
                          <a:latin typeface="メイリオ" panose="020B0604030504040204" pitchFamily="50" charset="-128"/>
                          <a:ea typeface="メイリオ" panose="020B0604030504040204" pitchFamily="50" charset="-128"/>
                        </a:rPr>
                        <a:t>企業は、端末の調達や管理にコストがかかりません。故障した際の修理費用や老朽化した端末の入替も基本的には個人負担となります。</a:t>
                      </a:r>
                    </a:p>
                  </a:txBody>
                  <a:tcPr/>
                </a:tc>
                <a:tc>
                  <a:txBody>
                    <a:bodyPr/>
                    <a:lstStyle/>
                    <a:p>
                      <a:r>
                        <a:rPr kumimoji="1" lang="ja-JP" altLang="en-US" sz="2800" b="1">
                          <a:latin typeface="メイリオ" panose="020B0604030504040204" pitchFamily="50" charset="-128"/>
                          <a:ea typeface="メイリオ" panose="020B0604030504040204" pitchFamily="50" charset="-128"/>
                        </a:rPr>
                        <a:t>シャドー</a:t>
                      </a:r>
                      <a:r>
                        <a:rPr kumimoji="1" lang="en-US" altLang="ja-JP" sz="2800" b="1">
                          <a:latin typeface="メイリオ" panose="020B0604030504040204" pitchFamily="50" charset="-128"/>
                          <a:ea typeface="メイリオ" panose="020B0604030504040204" pitchFamily="50" charset="-128"/>
                        </a:rPr>
                        <a:t>IT</a:t>
                      </a:r>
                    </a:p>
                    <a:p>
                      <a:r>
                        <a:rPr kumimoji="1" lang="ja-JP" altLang="en-US" sz="2800">
                          <a:latin typeface="メイリオ" panose="020B0604030504040204" pitchFamily="50" charset="-128"/>
                          <a:ea typeface="メイリオ" panose="020B0604030504040204" pitchFamily="50" charset="-128"/>
                        </a:rPr>
                        <a:t>ルールの整備や技術的な対策を講じないと、シャドー</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が増加してしまう恐れがあります。</a:t>
                      </a:r>
                    </a:p>
                    <a:p>
                      <a:endParaRPr kumimoji="1" lang="ja-JP" altLang="en-US"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596194186"/>
                  </a:ext>
                </a:extLst>
              </a:tr>
              <a:tr h="370840">
                <a:tc>
                  <a:txBody>
                    <a:bodyPr/>
                    <a:lstStyle/>
                    <a:p>
                      <a:r>
                        <a:rPr kumimoji="1" lang="ja-JP" altLang="en-US" sz="2800" b="1">
                          <a:latin typeface="メイリオ" panose="020B0604030504040204" pitchFamily="50" charset="-128"/>
                          <a:ea typeface="メイリオ" panose="020B0604030504040204" pitchFamily="50" charset="-128"/>
                        </a:rPr>
                        <a:t>使い慣れた端末の業務利用</a:t>
                      </a:r>
                    </a:p>
                    <a:p>
                      <a:r>
                        <a:rPr kumimoji="1" lang="ja-JP" altLang="en-US" sz="2800">
                          <a:latin typeface="メイリオ" panose="020B0604030504040204" pitchFamily="50" charset="-128"/>
                          <a:ea typeface="メイリオ" panose="020B0604030504040204" pitchFamily="50" charset="-128"/>
                        </a:rPr>
                        <a:t>従業員は、自分の使い慣れた端末を使用でき、操作方法や設定などを新たに覚える必要がないため作業効率があがります。また、仕事用とプライベート用に分けて端末を複数台持つ必要がなくなります。</a:t>
                      </a:r>
                    </a:p>
                  </a:txBody>
                  <a:tcPr/>
                </a:tc>
                <a:tc>
                  <a:txBody>
                    <a:bodyPr/>
                    <a:lstStyle/>
                    <a:p>
                      <a:r>
                        <a:rPr kumimoji="1" lang="ja-JP" altLang="en-US" sz="2800" b="1">
                          <a:latin typeface="メイリオ" panose="020B0604030504040204" pitchFamily="50" charset="-128"/>
                          <a:ea typeface="メイリオ" panose="020B0604030504040204" pitchFamily="50" charset="-128"/>
                        </a:rPr>
                        <a:t>セキュリティリスク</a:t>
                      </a:r>
                    </a:p>
                    <a:p>
                      <a:r>
                        <a:rPr kumimoji="1" lang="ja-JP" altLang="en-US" sz="2800">
                          <a:latin typeface="メイリオ" panose="020B0604030504040204" pitchFamily="50" charset="-128"/>
                          <a:ea typeface="メイリオ" panose="020B0604030504040204" pitchFamily="50" charset="-128"/>
                        </a:rPr>
                        <a:t>個人の端末では、さまざまな</a:t>
                      </a:r>
                      <a:r>
                        <a:rPr kumimoji="1" lang="en-US" altLang="ja-JP" sz="2800">
                          <a:latin typeface="メイリオ" panose="020B0604030504040204" pitchFamily="50" charset="-128"/>
                          <a:ea typeface="メイリオ" panose="020B0604030504040204" pitchFamily="50" charset="-128"/>
                        </a:rPr>
                        <a:t>Web</a:t>
                      </a:r>
                      <a:r>
                        <a:rPr kumimoji="1" lang="ja-JP" altLang="en-US" sz="2800">
                          <a:latin typeface="メイリオ" panose="020B0604030504040204" pitchFamily="50" charset="-128"/>
                          <a:ea typeface="メイリオ" panose="020B0604030504040204" pitchFamily="50" charset="-128"/>
                        </a:rPr>
                        <a:t>サイトやアプリケーションを利用することがあるため、ウイルス感染や不正アクセスといった被害にあう可能性が高くなります。</a:t>
                      </a:r>
                    </a:p>
                  </a:txBody>
                  <a:tcPr/>
                </a:tc>
                <a:extLst>
                  <a:ext uri="{0D108BD9-81ED-4DB2-BD59-A6C34878D82A}">
                    <a16:rowId xmlns:a16="http://schemas.microsoft.com/office/drawing/2014/main" val="372949758"/>
                  </a:ext>
                </a:extLst>
              </a:tr>
            </a:tbl>
          </a:graphicData>
        </a:graphic>
      </p:graphicFrame>
      <p:sp>
        <p:nvSpPr>
          <p:cNvPr id="12" name="テキスト ボックス 11">
            <a:extLst>
              <a:ext uri="{FF2B5EF4-FFF2-40B4-BE49-F238E27FC236}">
                <a16:creationId xmlns:a16="http://schemas.microsoft.com/office/drawing/2014/main" id="{F0AFF395-586A-5996-48FD-630F1BA61D17}"/>
              </a:ext>
            </a:extLst>
          </p:cNvPr>
          <p:cNvSpPr txBox="1"/>
          <p:nvPr/>
        </p:nvSpPr>
        <p:spPr>
          <a:xfrm>
            <a:off x="1632317" y="2119139"/>
            <a:ext cx="15456498" cy="646331"/>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主なメリット・デメリット</a:t>
            </a:r>
            <a:endParaRPr kumimoji="1" lang="en-US" altLang="ja-JP" sz="36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9F8B210-7DD3-0D15-8FAA-2C7D9597FBC0}"/>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17-3-1.】</a:t>
            </a:r>
          </a:p>
          <a:p>
            <a:pPr algn="ctr"/>
            <a:r>
              <a:rPr lang="en-US" altLang="ja-JP" sz="2400" b="1">
                <a:latin typeface="メイリオ" panose="020B0604030504040204" pitchFamily="50" charset="-128"/>
                <a:ea typeface="メイリオ" panose="020B0604030504040204" pitchFamily="50" charset="-128"/>
              </a:rPr>
              <a:t>P296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P298</a:t>
            </a:r>
          </a:p>
        </p:txBody>
      </p:sp>
    </p:spTree>
    <p:extLst>
      <p:ext uri="{BB962C8B-B14F-4D97-AF65-F5344CB8AC3E}">
        <p14:creationId xmlns:p14="http://schemas.microsoft.com/office/powerpoint/2010/main" val="23216474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a:ea typeface="メイリオ"/>
              </a:rPr>
              <a:t>BYOD, MDM</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MDM</a:t>
            </a:r>
            <a:r>
              <a:rPr lang="ja-JP" altLang="en-US" sz="4000">
                <a:latin typeface="メイリオ" panose="020B0604030504040204" pitchFamily="50" charset="-128"/>
                <a:ea typeface="メイリオ" panose="020B0604030504040204" pitchFamily="50" charset="-128"/>
              </a:rPr>
              <a:t>導入のポイント</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1" name="表 10">
            <a:extLst>
              <a:ext uri="{FF2B5EF4-FFF2-40B4-BE49-F238E27FC236}">
                <a16:creationId xmlns:a16="http://schemas.microsoft.com/office/drawing/2014/main" id="{551E0084-A0C9-75FC-FA38-11ABFD2323E7}"/>
              </a:ext>
            </a:extLst>
          </p:cNvPr>
          <p:cNvGraphicFramePr>
            <a:graphicFrameLocks noGrp="1"/>
          </p:cNvGraphicFramePr>
          <p:nvPr/>
        </p:nvGraphicFramePr>
        <p:xfrm>
          <a:off x="1761831" y="2908583"/>
          <a:ext cx="14723246" cy="4297680"/>
        </p:xfrm>
        <a:graphic>
          <a:graphicData uri="http://schemas.openxmlformats.org/drawingml/2006/table">
            <a:tbl>
              <a:tblPr firstRow="1" bandRow="1">
                <a:tableStyleId>{5C22544A-7EE6-4342-B048-85BDC9FD1C3A}</a:tableStyleId>
              </a:tblPr>
              <a:tblGrid>
                <a:gridCol w="5639633">
                  <a:extLst>
                    <a:ext uri="{9D8B030D-6E8A-4147-A177-3AD203B41FA5}">
                      <a16:colId xmlns:a16="http://schemas.microsoft.com/office/drawing/2014/main" val="1919452547"/>
                    </a:ext>
                  </a:extLst>
                </a:gridCol>
                <a:gridCol w="9083613">
                  <a:extLst>
                    <a:ext uri="{9D8B030D-6E8A-4147-A177-3AD203B41FA5}">
                      <a16:colId xmlns:a16="http://schemas.microsoft.com/office/drawing/2014/main" val="1974969295"/>
                    </a:ext>
                  </a:extLst>
                </a:gridCol>
              </a:tblGrid>
              <a:tr h="370840">
                <a:tc>
                  <a:txBody>
                    <a:bodyPr/>
                    <a:lstStyle/>
                    <a:p>
                      <a:pPr algn="ctr"/>
                      <a:r>
                        <a:rPr kumimoji="1" lang="ja-JP" altLang="en-US" sz="2800">
                          <a:latin typeface="メイリオ" panose="020B0604030504040204" pitchFamily="50" charset="-128"/>
                          <a:ea typeface="メイリオ" panose="020B0604030504040204" pitchFamily="50" charset="-128"/>
                        </a:rPr>
                        <a:t>ポイント</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721422812"/>
                  </a:ext>
                </a:extLst>
              </a:tr>
              <a:tr h="370840">
                <a:tc>
                  <a:txBody>
                    <a:bodyPr/>
                    <a:lstStyle/>
                    <a:p>
                      <a:r>
                        <a:rPr kumimoji="1" lang="ja-JP" altLang="en-US" sz="2800">
                          <a:latin typeface="メイリオ" panose="020B0604030504040204" pitchFamily="50" charset="-128"/>
                          <a:ea typeface="メイリオ" panose="020B0604030504040204" pitchFamily="50" charset="-128"/>
                        </a:rPr>
                        <a:t>コスト・費用</a:t>
                      </a:r>
                    </a:p>
                  </a:txBody>
                  <a:tcPr/>
                </a:tc>
                <a:tc>
                  <a:txBody>
                    <a:bodyPr/>
                    <a:lstStyle/>
                    <a:p>
                      <a:r>
                        <a:rPr kumimoji="1" lang="ja-JP" altLang="en-US" sz="2800">
                          <a:latin typeface="メイリオ" panose="020B0604030504040204" pitchFamily="50" charset="-128"/>
                          <a:ea typeface="メイリオ" panose="020B0604030504040204" pitchFamily="50" charset="-128"/>
                        </a:rPr>
                        <a:t>導入費用だけでなく、維持費がかかることを考慮する。</a:t>
                      </a:r>
                    </a:p>
                  </a:txBody>
                  <a:tcPr/>
                </a:tc>
                <a:extLst>
                  <a:ext uri="{0D108BD9-81ED-4DB2-BD59-A6C34878D82A}">
                    <a16:rowId xmlns:a16="http://schemas.microsoft.com/office/drawing/2014/main" val="3596194186"/>
                  </a:ext>
                </a:extLst>
              </a:tr>
              <a:tr h="370840">
                <a:tc>
                  <a:txBody>
                    <a:bodyPr/>
                    <a:lstStyle/>
                    <a:p>
                      <a:r>
                        <a:rPr kumimoji="1" lang="ja-JP" altLang="en-US" sz="2800">
                          <a:latin typeface="メイリオ" panose="020B0604030504040204" pitchFamily="50" charset="-128"/>
                          <a:ea typeface="メイリオ" panose="020B0604030504040204" pitchFamily="50" charset="-128"/>
                        </a:rPr>
                        <a:t>対応している</a:t>
                      </a:r>
                      <a:r>
                        <a:rPr kumimoji="1" lang="en-US" altLang="ja-JP" sz="2800">
                          <a:latin typeface="メイリオ" panose="020B0604030504040204" pitchFamily="50" charset="-128"/>
                          <a:ea typeface="メイリオ" panose="020B0604030504040204" pitchFamily="50" charset="-128"/>
                        </a:rPr>
                        <a:t>OS</a:t>
                      </a:r>
                      <a:r>
                        <a:rPr kumimoji="1" lang="ja-JP" altLang="en-US" sz="2800">
                          <a:latin typeface="メイリオ" panose="020B0604030504040204" pitchFamily="50" charset="-128"/>
                          <a:ea typeface="メイリオ" panose="020B0604030504040204" pitchFamily="50" charset="-128"/>
                        </a:rPr>
                        <a:t>の確認</a:t>
                      </a:r>
                    </a:p>
                  </a:txBody>
                  <a:tcPr/>
                </a:tc>
                <a:tc>
                  <a:txBody>
                    <a:bodyPr/>
                    <a:lstStyle/>
                    <a:p>
                      <a:r>
                        <a:rPr kumimoji="1" lang="ja-JP" altLang="en-US" sz="2800">
                          <a:latin typeface="メイリオ" panose="020B0604030504040204" pitchFamily="50" charset="-128"/>
                          <a:ea typeface="メイリオ" panose="020B0604030504040204" pitchFamily="50" charset="-128"/>
                        </a:rPr>
                        <a:t>組織で利用している</a:t>
                      </a:r>
                      <a:r>
                        <a:rPr kumimoji="1" lang="en-US" altLang="ja-JP" sz="2800">
                          <a:latin typeface="メイリオ" panose="020B0604030504040204" pitchFamily="50" charset="-128"/>
                          <a:ea typeface="メイリオ" panose="020B0604030504040204" pitchFamily="50" charset="-128"/>
                        </a:rPr>
                        <a:t>PC</a:t>
                      </a:r>
                      <a:r>
                        <a:rPr kumimoji="1" lang="ja-JP" altLang="en-US" sz="2800">
                          <a:latin typeface="メイリオ" panose="020B0604030504040204" pitchFamily="50" charset="-128"/>
                          <a:ea typeface="メイリオ" panose="020B0604030504040204" pitchFamily="50" charset="-128"/>
                        </a:rPr>
                        <a:t>、貸与しているスマホなど、組織が管理するデバイスの</a:t>
                      </a:r>
                      <a:r>
                        <a:rPr kumimoji="1" lang="en-US" altLang="ja-JP" sz="2800">
                          <a:latin typeface="メイリオ" panose="020B0604030504040204" pitchFamily="50" charset="-128"/>
                          <a:ea typeface="メイリオ" panose="020B0604030504040204" pitchFamily="50" charset="-128"/>
                        </a:rPr>
                        <a:t>OS</a:t>
                      </a:r>
                      <a:r>
                        <a:rPr kumimoji="1" lang="ja-JP" altLang="en-US" sz="2800">
                          <a:latin typeface="メイリオ" panose="020B0604030504040204" pitchFamily="50" charset="-128"/>
                          <a:ea typeface="メイリオ" panose="020B0604030504040204" pitchFamily="50" charset="-128"/>
                        </a:rPr>
                        <a:t>を確認する。</a:t>
                      </a:r>
                    </a:p>
                  </a:txBody>
                  <a:tcPr/>
                </a:tc>
                <a:extLst>
                  <a:ext uri="{0D108BD9-81ED-4DB2-BD59-A6C34878D82A}">
                    <a16:rowId xmlns:a16="http://schemas.microsoft.com/office/drawing/2014/main" val="372949758"/>
                  </a:ext>
                </a:extLst>
              </a:tr>
              <a:tr h="370840">
                <a:tc>
                  <a:txBody>
                    <a:bodyPr/>
                    <a:lstStyle/>
                    <a:p>
                      <a:r>
                        <a:rPr kumimoji="1" lang="ja-JP" altLang="en-US" sz="2800">
                          <a:latin typeface="メイリオ" panose="020B0604030504040204" pitchFamily="50" charset="-128"/>
                          <a:ea typeface="メイリオ" panose="020B0604030504040204" pitchFamily="50" charset="-128"/>
                        </a:rPr>
                        <a:t>サポート体制</a:t>
                      </a:r>
                    </a:p>
                  </a:txBody>
                  <a:tcPr/>
                </a:tc>
                <a:tc>
                  <a:txBody>
                    <a:bodyPr/>
                    <a:lstStyle/>
                    <a:p>
                      <a:r>
                        <a:rPr kumimoji="1" lang="ja-JP" altLang="en-US" sz="2800">
                          <a:latin typeface="メイリオ" panose="020B0604030504040204" pitchFamily="50" charset="-128"/>
                          <a:ea typeface="メイリオ" panose="020B0604030504040204" pitchFamily="50" charset="-128"/>
                        </a:rPr>
                        <a:t>導入時や導入後の運用サポートの有無を確認する。</a:t>
                      </a:r>
                    </a:p>
                  </a:txBody>
                  <a:tcPr/>
                </a:tc>
                <a:extLst>
                  <a:ext uri="{0D108BD9-81ED-4DB2-BD59-A6C34878D82A}">
                    <a16:rowId xmlns:a16="http://schemas.microsoft.com/office/drawing/2014/main" val="3521095851"/>
                  </a:ext>
                </a:extLst>
              </a:tr>
              <a:tr h="370840">
                <a:tc>
                  <a:txBody>
                    <a:bodyPr/>
                    <a:lstStyle/>
                    <a:p>
                      <a:r>
                        <a:rPr kumimoji="1" lang="ja-JP" altLang="en-US" sz="2800">
                          <a:latin typeface="メイリオ" panose="020B0604030504040204" pitchFamily="50" charset="-128"/>
                          <a:ea typeface="メイリオ" panose="020B0604030504040204" pitchFamily="50" charset="-128"/>
                        </a:rPr>
                        <a:t>利用者の意見を反映した社内ルールの策定、および</a:t>
                      </a:r>
                      <a:r>
                        <a:rPr kumimoji="1" lang="en-US" altLang="ja-JP" sz="2800">
                          <a:latin typeface="メイリオ" panose="020B0604030504040204" pitchFamily="50" charset="-128"/>
                          <a:ea typeface="メイリオ" panose="020B0604030504040204" pitchFamily="50" charset="-128"/>
                        </a:rPr>
                        <a:t>MDM</a:t>
                      </a:r>
                      <a:r>
                        <a:rPr kumimoji="1" lang="ja-JP" altLang="en-US" sz="2800">
                          <a:latin typeface="メイリオ" panose="020B0604030504040204" pitchFamily="50" charset="-128"/>
                          <a:ea typeface="メイリオ" panose="020B0604030504040204" pitchFamily="50" charset="-128"/>
                        </a:rPr>
                        <a:t>の選定</a:t>
                      </a:r>
                    </a:p>
                  </a:txBody>
                  <a:tcPr/>
                </a:tc>
                <a:tc>
                  <a:txBody>
                    <a:bodyPr/>
                    <a:lstStyle/>
                    <a:p>
                      <a:r>
                        <a:rPr kumimoji="1" lang="en-US" altLang="ja-JP" sz="2800">
                          <a:latin typeface="メイリオ" panose="020B0604030504040204" pitchFamily="50" charset="-128"/>
                          <a:ea typeface="メイリオ" panose="020B0604030504040204" pitchFamily="50" charset="-128"/>
                        </a:rPr>
                        <a:t>MDM</a:t>
                      </a:r>
                      <a:r>
                        <a:rPr kumimoji="1" lang="ja-JP" altLang="en-US" sz="2800">
                          <a:latin typeface="メイリオ" panose="020B0604030504040204" pitchFamily="50" charset="-128"/>
                          <a:ea typeface="メイリオ" panose="020B0604030504040204" pitchFamily="50" charset="-128"/>
                        </a:rPr>
                        <a:t>による制限が厳しくなりすぎると、使い勝手が悪くなり利用者から不満がでる可能性がある。利用者の意見を聞きながら、社内ルールの策定や</a:t>
                      </a:r>
                      <a:r>
                        <a:rPr kumimoji="1" lang="en-US" altLang="ja-JP" sz="2800">
                          <a:latin typeface="メイリオ" panose="020B0604030504040204" pitchFamily="50" charset="-128"/>
                          <a:ea typeface="メイリオ" panose="020B0604030504040204" pitchFamily="50" charset="-128"/>
                        </a:rPr>
                        <a:t>MDM</a:t>
                      </a:r>
                      <a:r>
                        <a:rPr kumimoji="1" lang="ja-JP" altLang="en-US" sz="2800">
                          <a:latin typeface="メイリオ" panose="020B0604030504040204" pitchFamily="50" charset="-128"/>
                          <a:ea typeface="メイリオ" panose="020B0604030504040204" pitchFamily="50" charset="-128"/>
                        </a:rPr>
                        <a:t>の選定を進めることが重要。</a:t>
                      </a:r>
                    </a:p>
                  </a:txBody>
                  <a:tcPr/>
                </a:tc>
                <a:extLst>
                  <a:ext uri="{0D108BD9-81ED-4DB2-BD59-A6C34878D82A}">
                    <a16:rowId xmlns:a16="http://schemas.microsoft.com/office/drawing/2014/main" val="4054210813"/>
                  </a:ext>
                </a:extLst>
              </a:tr>
            </a:tbl>
          </a:graphicData>
        </a:graphic>
      </p:graphicFrame>
      <p:sp>
        <p:nvSpPr>
          <p:cNvPr id="12" name="テキスト ボックス 11">
            <a:extLst>
              <a:ext uri="{FF2B5EF4-FFF2-40B4-BE49-F238E27FC236}">
                <a16:creationId xmlns:a16="http://schemas.microsoft.com/office/drawing/2014/main" id="{F0AFF395-586A-5996-48FD-630F1BA61D17}"/>
              </a:ext>
            </a:extLst>
          </p:cNvPr>
          <p:cNvSpPr txBox="1"/>
          <p:nvPr/>
        </p:nvSpPr>
        <p:spPr>
          <a:xfrm>
            <a:off x="1632317" y="2127765"/>
            <a:ext cx="15456498" cy="646331"/>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MDM</a:t>
            </a:r>
            <a:r>
              <a:rPr kumimoji="1" lang="ja-JP" altLang="en-US" sz="3600">
                <a:latin typeface="メイリオ" panose="020B0604030504040204" pitchFamily="50" charset="-128"/>
                <a:ea typeface="メイリオ" panose="020B0604030504040204" pitchFamily="50" charset="-128"/>
              </a:rPr>
              <a:t>を導入する際のポイント</a:t>
            </a:r>
            <a:endParaRPr kumimoji="1" lang="en-US" altLang="ja-JP" sz="36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ACACC7EE-2A29-75B4-C7D1-C2D427F36B3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17-3-1.】</a:t>
            </a:r>
          </a:p>
          <a:p>
            <a:pPr algn="ctr"/>
            <a:r>
              <a:rPr lang="en-US" altLang="ja-JP" sz="2400" b="1">
                <a:latin typeface="メイリオ" panose="020B0604030504040204" pitchFamily="50" charset="-128"/>
                <a:ea typeface="メイリオ" panose="020B0604030504040204" pitchFamily="50" charset="-128"/>
              </a:rPr>
              <a:t>P296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P298</a:t>
            </a:r>
          </a:p>
        </p:txBody>
      </p:sp>
    </p:spTree>
    <p:extLst>
      <p:ext uri="{BB962C8B-B14F-4D97-AF65-F5344CB8AC3E}">
        <p14:creationId xmlns:p14="http://schemas.microsoft.com/office/powerpoint/2010/main" val="3358605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18</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技術理的対策</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204</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作成する候補実施手順書類について</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技術的対策として重要となる実施項目</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実施手順を適用するセキュリティ概念</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インシデント対応</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77263417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205</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 </a:t>
            </a:r>
            <a:r>
              <a:rPr lang="ja-JP" altLang="en-US" sz="4000">
                <a:latin typeface="メイリオ" panose="020B0604030504040204" pitchFamily="50" charset="-128"/>
                <a:ea typeface="メイリオ" panose="020B0604030504040204" pitchFamily="50" charset="-128"/>
              </a:rPr>
              <a:t>利用者エンドポイント機器 </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利用者エンドポイントデバイスに保存されている情報、処理される情報、または利用者エンドポイントデバイスを介してアクセス可能な情報を保護しなければならない。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P306】</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401582"/>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 </a:t>
            </a:r>
            <a:r>
              <a:rPr lang="ja-JP" altLang="en-US" sz="4000">
                <a:latin typeface="メイリオ" panose="020B0604030504040204" pitchFamily="50" charset="-128"/>
                <a:ea typeface="メイリオ" panose="020B0604030504040204" pitchFamily="50" charset="-128"/>
              </a:rPr>
              <a:t>特権的アクセス権</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90849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特権的アクセス権の割り当ておよび利用は、制限し、管理しなければならない。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P307】</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863823"/>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 </a:t>
            </a:r>
            <a:r>
              <a:rPr lang="ja-JP" altLang="en-US" sz="4000">
                <a:latin typeface="メイリオ" panose="020B0604030504040204" pitchFamily="50" charset="-128"/>
                <a:ea typeface="メイリオ" panose="020B0604030504040204" pitchFamily="50" charset="-128"/>
              </a:rPr>
              <a:t>情報へのアクセス制限</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387344"/>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情報およびその他の関連資産へのアクセスは、確立されたアクセス制御に関するトピック固有の方針に従って、制限しなければならない。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P307】</a:t>
            </a:r>
          </a:p>
        </p:txBody>
      </p:sp>
      <p:sp>
        <p:nvSpPr>
          <p:cNvPr id="11" name="テキスト ボックス 10">
            <a:extLst>
              <a:ext uri="{FF2B5EF4-FFF2-40B4-BE49-F238E27FC236}">
                <a16:creationId xmlns:a16="http://schemas.microsoft.com/office/drawing/2014/main" id="{01E6B68F-ED36-F494-E74E-89FBE3A30F8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5402055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206</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8.4 </a:t>
            </a:r>
            <a:r>
              <a:rPr lang="ja-JP" altLang="en-US" sz="4000">
                <a:latin typeface="メイリオ" panose="020B0604030504040204" pitchFamily="50" charset="-128"/>
                <a:ea typeface="メイリオ" panose="020B0604030504040204" pitchFamily="50" charset="-128"/>
              </a:rPr>
              <a:t>ソースコードへのアクセス</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ソースコード、開発ツール、ソフトウェアライブラリへの読取りおよび書込みアクセスを、適切に管理しなければならない。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P307】</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8400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8.5 </a:t>
            </a:r>
            <a:r>
              <a:rPr lang="ja-JP" altLang="en-US" sz="4000">
                <a:latin typeface="メイリオ" panose="020B0604030504040204" pitchFamily="50" charset="-128"/>
                <a:ea typeface="メイリオ" panose="020B0604030504040204" pitchFamily="50" charset="-128"/>
              </a:rPr>
              <a:t>セキュリティを保った認証</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90912"/>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セキュリティを保った認証技術および手順を、情報へのアクセス制限およびアクセス制御に関するトピック固有の方針に基づいて備えなければならない。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P308】</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889705"/>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8.6 </a:t>
            </a:r>
            <a:r>
              <a:rPr lang="ja-JP" altLang="en-US" sz="4000">
                <a:latin typeface="メイリオ" panose="020B0604030504040204" pitchFamily="50" charset="-128"/>
                <a:ea typeface="メイリオ" panose="020B0604030504040204" pitchFamily="50" charset="-128"/>
              </a:rPr>
              <a:t>容量・能力の管理</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413226"/>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現在および予測される容量・能力の要求事項に合わせて、資源の利用を監視し、調整しなければならない。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P308】</a:t>
            </a:r>
          </a:p>
        </p:txBody>
      </p:sp>
      <p:sp>
        <p:nvSpPr>
          <p:cNvPr id="11" name="テキスト ボックス 10">
            <a:extLst>
              <a:ext uri="{FF2B5EF4-FFF2-40B4-BE49-F238E27FC236}">
                <a16:creationId xmlns:a16="http://schemas.microsoft.com/office/drawing/2014/main" id="{B8E74706-31C4-299E-8C80-7C0542F0248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8055987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207</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8.7 </a:t>
            </a:r>
            <a:r>
              <a:rPr lang="ja-JP" altLang="en-US" sz="4000">
                <a:latin typeface="メイリオ" panose="020B0604030504040204" pitchFamily="50" charset="-128"/>
                <a:ea typeface="メイリオ" panose="020B0604030504040204" pitchFamily="50" charset="-128"/>
              </a:rPr>
              <a:t>マルウェアに対する保護</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マルウェアに対する保護を実施し、利用者の適切な認識によって支援しなければならない。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P308】</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45988"/>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8.8 </a:t>
            </a:r>
            <a:r>
              <a:rPr lang="ja-JP" altLang="en-US" sz="4000">
                <a:latin typeface="メイリオ" panose="020B0604030504040204" pitchFamily="50" charset="-128"/>
                <a:ea typeface="メイリオ" panose="020B0604030504040204" pitchFamily="50" charset="-128"/>
              </a:rPr>
              <a:t>技術的脆弱性の管理</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252896"/>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利用中の情報システムの技術的脆弱性に関する情報を獲得しなければならない。また、そのような脆弱性に組織がさらされている状況を評価し、適切な手段をとらなければならない。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P309】</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41478" y="6570541"/>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8.9 </a:t>
            </a:r>
            <a:r>
              <a:rPr lang="ja-JP" altLang="en-US" sz="4000">
                <a:latin typeface="メイリオ" panose="020B0604030504040204" pitchFamily="50" charset="-128"/>
                <a:ea typeface="メイリオ" panose="020B0604030504040204" pitchFamily="50" charset="-128"/>
              </a:rPr>
              <a:t>構成管理</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40943" y="7094062"/>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ハードウェア、ソフトウェア、サービスおよびネットワークのセキュリティ構成を含む構成を確立、文書化、実装、監視し、レビューしなければならない。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P309】</a:t>
            </a:r>
          </a:p>
        </p:txBody>
      </p:sp>
      <p:sp>
        <p:nvSpPr>
          <p:cNvPr id="11" name="テキスト ボックス 10">
            <a:extLst>
              <a:ext uri="{FF2B5EF4-FFF2-40B4-BE49-F238E27FC236}">
                <a16:creationId xmlns:a16="http://schemas.microsoft.com/office/drawing/2014/main" id="{E8E52C7C-430E-6500-04E3-9AE2849FA940}"/>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28612883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208</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8.10 </a:t>
            </a:r>
            <a:r>
              <a:rPr lang="ja-JP" altLang="en-US" sz="4000">
                <a:latin typeface="メイリオ" panose="020B0604030504040204" pitchFamily="50" charset="-128"/>
                <a:ea typeface="メイリオ" panose="020B0604030504040204" pitchFamily="50" charset="-128"/>
              </a:rPr>
              <a:t>情報の削除</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情報システム、装置またはその他の記憶媒体に保存している情報は、必要でなくなった時点で削除しなければならない。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P310】</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763240"/>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8.11</a:t>
            </a:r>
            <a:r>
              <a:rPr lang="ja-JP" altLang="en-US" sz="4000">
                <a:latin typeface="メイリオ" panose="020B0604030504040204" pitchFamily="50" charset="-128"/>
                <a:ea typeface="メイリオ" panose="020B0604030504040204" pitchFamily="50" charset="-128"/>
              </a:rPr>
              <a:t> データマスキング</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270148"/>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データマスキングは、適用される法令を考慮して、組織のアクセス制御に関するトピック固有の方針およびその他の関連するトピック固有の方針、並びに事業上の要求事項に従って利用しなければならない。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P310】</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51876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8.12</a:t>
            </a:r>
            <a:r>
              <a:rPr lang="ja-JP" altLang="en-US" sz="4000">
                <a:latin typeface="メイリオ" panose="020B0604030504040204" pitchFamily="50" charset="-128"/>
                <a:ea typeface="メイリオ" panose="020B0604030504040204" pitchFamily="50" charset="-128"/>
              </a:rPr>
              <a:t> データ漏えいの防止</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042288"/>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データ漏えい防止対策を、取扱いに慎重を要する情報を処理、保存、送信するシステム、ネットワークおよびその他の装置に適用しなければならない。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P311】</a:t>
            </a:r>
          </a:p>
        </p:txBody>
      </p:sp>
      <p:sp>
        <p:nvSpPr>
          <p:cNvPr id="11" name="テキスト ボックス 10">
            <a:extLst>
              <a:ext uri="{FF2B5EF4-FFF2-40B4-BE49-F238E27FC236}">
                <a16:creationId xmlns:a16="http://schemas.microsoft.com/office/drawing/2014/main" id="{CD4AFAEF-29C2-5124-ABF7-1CD68408F8A3}"/>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835714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209</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8.13 </a:t>
            </a:r>
            <a:r>
              <a:rPr lang="ja-JP" altLang="en-US" sz="4000">
                <a:latin typeface="メイリオ" panose="020B0604030504040204" pitchFamily="50" charset="-128"/>
                <a:ea typeface="メイリオ" panose="020B0604030504040204" pitchFamily="50" charset="-128"/>
              </a:rPr>
              <a:t>情報のバックアップ</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合意されたバックアップに関するトピック固有の方針に従って、情報、ソフトウェアおよびシステムのバックアップを維持し、定期的に検査しなければならない。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P311】</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42746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8.14</a:t>
            </a:r>
            <a:r>
              <a:rPr lang="ja-JP" altLang="en-US" sz="4000">
                <a:latin typeface="メイリオ" panose="020B0604030504040204" pitchFamily="50" charset="-128"/>
                <a:ea typeface="メイリオ" panose="020B0604030504040204" pitchFamily="50" charset="-128"/>
              </a:rPr>
              <a:t> 情報処理施設の冗長性</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934374"/>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情報処理施設・設備は、可用性の要求事項を満たすのに十分な冗長性を持って、導入しなければならない。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P311】</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846571"/>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8.15</a:t>
            </a:r>
            <a:r>
              <a:rPr lang="ja-JP" altLang="en-US" sz="4000">
                <a:latin typeface="メイリオ" panose="020B0604030504040204" pitchFamily="50" charset="-128"/>
                <a:ea typeface="メイリオ" panose="020B0604030504040204" pitchFamily="50" charset="-128"/>
              </a:rPr>
              <a:t> ログ取得</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37009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活動、例外処理、過失、その他の関連する事象を記録したログを取得、保存、保護し、分析しなければならない。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P312】</a:t>
            </a:r>
          </a:p>
        </p:txBody>
      </p:sp>
      <p:sp>
        <p:nvSpPr>
          <p:cNvPr id="11" name="テキスト ボックス 10">
            <a:extLst>
              <a:ext uri="{FF2B5EF4-FFF2-40B4-BE49-F238E27FC236}">
                <a16:creationId xmlns:a16="http://schemas.microsoft.com/office/drawing/2014/main" id="{199F1B66-182A-C023-C554-BA47FE84577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162376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SECURITY ACTION</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二つ星レベル</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レベルごとの宣言内容</a:t>
            </a:r>
          </a:p>
        </p:txBody>
      </p:sp>
      <p:graphicFrame>
        <p:nvGraphicFramePr>
          <p:cNvPr id="2" name="表 2">
            <a:extLst>
              <a:ext uri="{FF2B5EF4-FFF2-40B4-BE49-F238E27FC236}">
                <a16:creationId xmlns:a16="http://schemas.microsoft.com/office/drawing/2014/main" id="{7488F7BD-F3B5-8909-2C5E-46330A005DDC}"/>
              </a:ext>
            </a:extLst>
          </p:cNvPr>
          <p:cNvGraphicFramePr>
            <a:graphicFrameLocks noGrp="1"/>
          </p:cNvGraphicFramePr>
          <p:nvPr/>
        </p:nvGraphicFramePr>
        <p:xfrm>
          <a:off x="1498109" y="2255149"/>
          <a:ext cx="15323400" cy="6614160"/>
        </p:xfrm>
        <a:graphic>
          <a:graphicData uri="http://schemas.openxmlformats.org/drawingml/2006/table">
            <a:tbl>
              <a:tblPr firstRow="1" bandRow="1">
                <a:tableStyleId>{5C22544A-7EE6-4342-B048-85BDC9FD1C3A}</a:tableStyleId>
              </a:tblPr>
              <a:tblGrid>
                <a:gridCol w="2793592">
                  <a:extLst>
                    <a:ext uri="{9D8B030D-6E8A-4147-A177-3AD203B41FA5}">
                      <a16:colId xmlns:a16="http://schemas.microsoft.com/office/drawing/2014/main" val="3350320881"/>
                    </a:ext>
                  </a:extLst>
                </a:gridCol>
                <a:gridCol w="8570284">
                  <a:extLst>
                    <a:ext uri="{9D8B030D-6E8A-4147-A177-3AD203B41FA5}">
                      <a16:colId xmlns:a16="http://schemas.microsoft.com/office/drawing/2014/main" val="3319254363"/>
                    </a:ext>
                  </a:extLst>
                </a:gridCol>
                <a:gridCol w="3959524">
                  <a:extLst>
                    <a:ext uri="{9D8B030D-6E8A-4147-A177-3AD203B41FA5}">
                      <a16:colId xmlns:a16="http://schemas.microsoft.com/office/drawing/2014/main" val="6709939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レベル</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宣言内容</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ロゴマーク</a:t>
                      </a:r>
                    </a:p>
                  </a:txBody>
                  <a:tcPr/>
                </a:tc>
                <a:extLst>
                  <a:ext uri="{0D108BD9-81ED-4DB2-BD59-A6C34878D82A}">
                    <a16:rowId xmlns:a16="http://schemas.microsoft.com/office/drawing/2014/main" val="2429723215"/>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 一つ星</a:t>
                      </a:r>
                    </a:p>
                  </a:txBody>
                  <a:tcPr/>
                </a:tc>
                <a:tc>
                  <a:txBody>
                    <a:bodyPr/>
                    <a:lstStyle/>
                    <a:p>
                      <a:r>
                        <a:rPr kumimoji="1" lang="ja-JP" altLang="en-US" sz="3200">
                          <a:latin typeface="メイリオ" panose="020B0604030504040204" pitchFamily="50" charset="-128"/>
                          <a:ea typeface="メイリオ" panose="020B0604030504040204" pitchFamily="50" charset="-128"/>
                        </a:rPr>
                        <a:t>「情報セキュリティ</a:t>
                      </a:r>
                      <a:r>
                        <a:rPr kumimoji="1" lang="en-US" altLang="ja-JP" sz="3200">
                          <a:latin typeface="メイリオ" panose="020B0604030504040204" pitchFamily="50" charset="-128"/>
                          <a:ea typeface="メイリオ" panose="020B0604030504040204" pitchFamily="50" charset="-128"/>
                        </a:rPr>
                        <a:t>5</a:t>
                      </a:r>
                      <a:r>
                        <a:rPr kumimoji="1" lang="ja-JP" altLang="en-US" sz="3200">
                          <a:latin typeface="メイリオ" panose="020B0604030504040204" pitchFamily="50" charset="-128"/>
                          <a:ea typeface="メイリオ" panose="020B0604030504040204" pitchFamily="50" charset="-128"/>
                        </a:rPr>
                        <a:t>か条」に取り組むことを宣言する</a:t>
                      </a:r>
                      <a:endParaRPr kumimoji="1" lang="en-US" altLang="ja-JP" sz="3200">
                        <a:latin typeface="メイリオ" panose="020B0604030504040204" pitchFamily="50" charset="-128"/>
                        <a:ea typeface="メイリオ" panose="020B0604030504040204" pitchFamily="50" charset="-128"/>
                      </a:endParaRPr>
                    </a:p>
                  </a:txBody>
                  <a:tcPr/>
                </a:tc>
                <a:tc>
                  <a:txBody>
                    <a:bodyPr/>
                    <a:lstStyle/>
                    <a:p>
                      <a:endParaRPr kumimoji="1" lang="en-US" altLang="ja-JP" sz="3200">
                        <a:latin typeface="メイリオ" panose="020B0604030504040204" pitchFamily="50" charset="-128"/>
                        <a:ea typeface="メイリオ" panose="020B0604030504040204" pitchFamily="50" charset="-128"/>
                      </a:endParaRPr>
                    </a:p>
                    <a:p>
                      <a:endParaRPr kumimoji="1" lang="en-US" altLang="ja-JP" sz="3200">
                        <a:latin typeface="メイリオ" panose="020B0604030504040204" pitchFamily="50" charset="-128"/>
                        <a:ea typeface="メイリオ" panose="020B0604030504040204" pitchFamily="50" charset="-128"/>
                      </a:endParaRPr>
                    </a:p>
                    <a:p>
                      <a:endParaRPr kumimoji="1" lang="en-US" altLang="ja-JP" sz="3200">
                        <a:latin typeface="メイリオ" panose="020B0604030504040204" pitchFamily="50" charset="-128"/>
                        <a:ea typeface="メイリオ" panose="020B0604030504040204" pitchFamily="50" charset="-128"/>
                      </a:endParaRPr>
                    </a:p>
                    <a:p>
                      <a:endParaRPr kumimoji="1" lang="en-US" altLang="ja-JP" sz="3200">
                        <a:latin typeface="メイリオ" panose="020B0604030504040204" pitchFamily="50" charset="-128"/>
                        <a:ea typeface="メイリオ" panose="020B0604030504040204" pitchFamily="50" charset="-128"/>
                      </a:endParaRPr>
                    </a:p>
                    <a:p>
                      <a:endParaRPr kumimoji="1" lang="en-US" altLang="ja-JP" sz="3200">
                        <a:latin typeface="メイリオ" panose="020B0604030504040204" pitchFamily="50" charset="-128"/>
                        <a:ea typeface="メイリオ" panose="020B0604030504040204" pitchFamily="50" charset="-128"/>
                      </a:endParaRPr>
                    </a:p>
                    <a:p>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836525596"/>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 二つ星</a:t>
                      </a:r>
                    </a:p>
                  </a:txBody>
                  <a:tcPr/>
                </a:tc>
                <a:tc>
                  <a:txBody>
                    <a:bodyPr/>
                    <a:lstStyle/>
                    <a:p>
                      <a:pPr marL="514350" indent="-514350">
                        <a:buFont typeface="+mj-lt"/>
                        <a:buAutoNum type="arabicPeriod"/>
                      </a:pP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5</a:t>
                      </a:r>
                      <a:r>
                        <a:rPr kumimoji="1" lang="ja-JP" altLang="en-US" sz="3200">
                          <a:latin typeface="メイリオ" panose="020B0604030504040204" pitchFamily="50" charset="-128"/>
                          <a:ea typeface="メイリオ" panose="020B0604030504040204" pitchFamily="50" charset="-128"/>
                        </a:rPr>
                        <a:t>分でできる！情報セキュリティ自社診断」で自社のセキュリティ対応状況を把握する</a:t>
                      </a:r>
                      <a:endParaRPr kumimoji="1" lang="en-US" altLang="ja-JP" sz="3200">
                        <a:latin typeface="メイリオ" panose="020B0604030504040204" pitchFamily="50" charset="-128"/>
                        <a:ea typeface="メイリオ" panose="020B0604030504040204" pitchFamily="50" charset="-128"/>
                      </a:endParaRPr>
                    </a:p>
                    <a:p>
                      <a:pPr marL="514350" indent="-514350">
                        <a:buFont typeface="+mj-lt"/>
                        <a:buAutoNum type="arabicPeriod"/>
                      </a:pPr>
                      <a:r>
                        <a:rPr kumimoji="1" lang="ja-JP" altLang="en-US" sz="3200">
                          <a:latin typeface="メイリオ" panose="020B0604030504040204" pitchFamily="50" charset="-128"/>
                          <a:ea typeface="メイリオ" panose="020B0604030504040204" pitchFamily="50" charset="-128"/>
                        </a:rPr>
                        <a:t>情報セキュリティ方針を策定する</a:t>
                      </a:r>
                      <a:endParaRPr kumimoji="1" lang="en-US" altLang="ja-JP" sz="3200">
                        <a:latin typeface="メイリオ" panose="020B0604030504040204" pitchFamily="50" charset="-128"/>
                        <a:ea typeface="メイリオ" panose="020B0604030504040204" pitchFamily="50" charset="-128"/>
                      </a:endParaRPr>
                    </a:p>
                    <a:p>
                      <a:pPr marL="514350" indent="-514350">
                        <a:buFont typeface="+mj-lt"/>
                        <a:buAutoNum type="arabicPeriod"/>
                      </a:pPr>
                      <a:r>
                        <a:rPr kumimoji="1" lang="ja-JP" altLang="en-US" sz="3200">
                          <a:latin typeface="メイリオ" panose="020B0604030504040204" pitchFamily="50" charset="-128"/>
                          <a:ea typeface="メイリオ" panose="020B0604030504040204" pitchFamily="50" charset="-128"/>
                        </a:rPr>
                        <a:t>外部に公開したことを宣言する</a:t>
                      </a:r>
                      <a:endParaRPr kumimoji="1" lang="en-US" altLang="ja-JP" sz="3200">
                        <a:latin typeface="メイリオ" panose="020B0604030504040204" pitchFamily="50" charset="-128"/>
                        <a:ea typeface="メイリオ" panose="020B0604030504040204" pitchFamily="50" charset="-128"/>
                      </a:endParaRPr>
                    </a:p>
                  </a:txBody>
                  <a:tcPr/>
                </a:tc>
                <a:tc>
                  <a:txBody>
                    <a:bodyPr/>
                    <a:lstStyle/>
                    <a:p>
                      <a:pPr marL="0" indent="0">
                        <a:buFont typeface="+mj-lt"/>
                        <a:buNone/>
                      </a:pPr>
                      <a:endParaRPr kumimoji="1" lang="en-US" altLang="ja-JP" sz="3200">
                        <a:latin typeface="メイリオ" panose="020B0604030504040204" pitchFamily="50" charset="-128"/>
                        <a:ea typeface="メイリオ" panose="020B0604030504040204" pitchFamily="50" charset="-128"/>
                      </a:endParaRPr>
                    </a:p>
                    <a:p>
                      <a:pPr marL="0" indent="0">
                        <a:buFont typeface="+mj-lt"/>
                        <a:buNone/>
                      </a:pPr>
                      <a:endParaRPr kumimoji="1" lang="en-US" altLang="ja-JP" sz="3200">
                        <a:latin typeface="メイリオ" panose="020B0604030504040204" pitchFamily="50" charset="-128"/>
                        <a:ea typeface="メイリオ" panose="020B0604030504040204" pitchFamily="50" charset="-128"/>
                      </a:endParaRPr>
                    </a:p>
                    <a:p>
                      <a:pPr marL="0" indent="0">
                        <a:buFont typeface="+mj-lt"/>
                        <a:buNone/>
                      </a:pPr>
                      <a:endParaRPr kumimoji="1" lang="en-US" altLang="ja-JP" sz="3200">
                        <a:latin typeface="メイリオ" panose="020B0604030504040204" pitchFamily="50" charset="-128"/>
                        <a:ea typeface="メイリオ" panose="020B0604030504040204" pitchFamily="50" charset="-128"/>
                      </a:endParaRPr>
                    </a:p>
                    <a:p>
                      <a:pPr marL="0" indent="0">
                        <a:buFont typeface="+mj-lt"/>
                        <a:buNone/>
                      </a:pPr>
                      <a:endParaRPr kumimoji="1" lang="en-US" altLang="ja-JP" sz="3200">
                        <a:latin typeface="メイリオ" panose="020B0604030504040204" pitchFamily="50" charset="-128"/>
                        <a:ea typeface="メイリオ" panose="020B0604030504040204" pitchFamily="50" charset="-128"/>
                      </a:endParaRPr>
                    </a:p>
                    <a:p>
                      <a:pPr marL="0" indent="0">
                        <a:buFont typeface="+mj-lt"/>
                        <a:buNone/>
                      </a:pPr>
                      <a:endParaRPr kumimoji="1" lang="en-US" altLang="ja-JP" sz="3200">
                        <a:latin typeface="メイリオ" panose="020B0604030504040204" pitchFamily="50" charset="-128"/>
                        <a:ea typeface="メイリオ" panose="020B0604030504040204" pitchFamily="50" charset="-128"/>
                      </a:endParaRPr>
                    </a:p>
                    <a:p>
                      <a:pPr marL="0" indent="0">
                        <a:buFont typeface="+mj-lt"/>
                        <a:buNone/>
                      </a:pPr>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65611649"/>
                  </a:ext>
                </a:extLst>
              </a:tr>
            </a:tbl>
          </a:graphicData>
        </a:graphic>
      </p:graphicFrame>
      <p:sp>
        <p:nvSpPr>
          <p:cNvPr id="6" name="テキスト ボックス 5">
            <a:extLst>
              <a:ext uri="{FF2B5EF4-FFF2-40B4-BE49-F238E27FC236}">
                <a16:creationId xmlns:a16="http://schemas.microsoft.com/office/drawing/2014/main" id="{C9A77915-9029-8C5B-7D3B-84741048DF1C}"/>
              </a:ext>
            </a:extLst>
          </p:cNvPr>
          <p:cNvSpPr txBox="1"/>
          <p:nvPr/>
        </p:nvSpPr>
        <p:spPr>
          <a:xfrm>
            <a:off x="1665387" y="8857616"/>
            <a:ext cx="12920019" cy="338554"/>
          </a:xfrm>
          <a:prstGeom prst="rect">
            <a:avLst/>
          </a:prstGeom>
          <a:noFill/>
        </p:spPr>
        <p:txBody>
          <a:bodyPr wrap="square" rtlCol="0">
            <a:spAutoFit/>
          </a:bodyPr>
          <a:lstStyle/>
          <a:p>
            <a:r>
              <a:rPr kumimoji="1" lang="en-US" altLang="ja-JP" sz="1600">
                <a:solidFill>
                  <a:prstClr val="black"/>
                </a:solidFill>
                <a:latin typeface="メイリオ"/>
                <a:ea typeface="メイリオ"/>
              </a:rPr>
              <a:t>IPA. ”SECURITY ACTION </a:t>
            </a:r>
            <a:r>
              <a:rPr kumimoji="1" lang="ja-JP" altLang="en-US" sz="1600">
                <a:solidFill>
                  <a:prstClr val="black"/>
                </a:solidFill>
                <a:latin typeface="メイリオ"/>
                <a:ea typeface="メイリオ"/>
              </a:rPr>
              <a:t>セキュリティ対策自己宣言”</a:t>
            </a:r>
            <a:r>
              <a:rPr kumimoji="1" lang="en-US" altLang="ja-JP" sz="1600">
                <a:solidFill>
                  <a:prstClr val="black"/>
                </a:solidFill>
                <a:latin typeface="メイリオ"/>
                <a:ea typeface="メイリオ"/>
              </a:rPr>
              <a:t>.</a:t>
            </a:r>
            <a:r>
              <a:rPr kumimoji="1" lang="ja-JP" altLang="en-US" sz="1600">
                <a:solidFill>
                  <a:prstClr val="black"/>
                </a:solidFill>
                <a:latin typeface="メイリオ"/>
                <a:ea typeface="メイリオ"/>
              </a:rPr>
              <a:t> </a:t>
            </a:r>
            <a:r>
              <a:rPr kumimoji="1" lang="en-US" altLang="ja-JP" sz="1600" u="sng">
                <a:solidFill>
                  <a:prstClr val="black"/>
                </a:solidFill>
                <a:uFill>
                  <a:solidFill>
                    <a:prstClr val="white"/>
                  </a:solidFill>
                </a:uFill>
                <a:latin typeface="メイリオ"/>
                <a:ea typeface="メイリオ"/>
                <a:hlinkClick r:id="rId3"/>
              </a:rPr>
              <a:t>https://www.ipa.go.jp/security/security-action</a:t>
            </a:r>
            <a:r>
              <a:rPr kumimoji="1" lang="en-US" altLang="ja-JP" sz="1600" u="sng">
                <a:solidFill>
                  <a:prstClr val="black"/>
                </a:solidFill>
                <a:uFill>
                  <a:solidFill>
                    <a:prstClr val="white"/>
                  </a:solidFill>
                </a:uFill>
                <a:latin typeface="メイリオ"/>
                <a:ea typeface="メイリオ"/>
              </a:rPr>
              <a:t> </a:t>
            </a:r>
            <a:endParaRPr kumimoji="1" lang="ja-JP" altLang="en-US" sz="1600">
              <a:solidFill>
                <a:prstClr val="black"/>
              </a:solidFill>
              <a:latin typeface="メイリオ"/>
              <a:ea typeface="メイリオ"/>
            </a:endParaRPr>
          </a:p>
        </p:txBody>
      </p:sp>
      <p:pic>
        <p:nvPicPr>
          <p:cNvPr id="1028" name="Picture 4" descr="シングルスター">
            <a:extLst>
              <a:ext uri="{FF2B5EF4-FFF2-40B4-BE49-F238E27FC236}">
                <a16:creationId xmlns:a16="http://schemas.microsoft.com/office/drawing/2014/main" id="{81B8FF69-9ECA-BE75-220A-0EA5EA872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0999" y="2927509"/>
            <a:ext cx="2293704" cy="26013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C386D06-34D5-432A-1D1E-979E7CA60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0999" y="6065263"/>
            <a:ext cx="2317726" cy="262860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7947913D-4DDF-1F21-E992-07388DDA16B8}"/>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a:t>
            </a:r>
          </a:p>
          <a:p>
            <a:pPr algn="ctr"/>
            <a:r>
              <a:rPr lang="en-US" altLang="ja-JP" sz="2400" b="1">
                <a:latin typeface="メイリオ" panose="020B0604030504040204" pitchFamily="50" charset="-128"/>
                <a:ea typeface="メイリオ" panose="020B0604030504040204" pitchFamily="50" charset="-128"/>
              </a:rPr>
              <a:t>P12</a:t>
            </a:r>
          </a:p>
        </p:txBody>
      </p:sp>
      <p:sp>
        <p:nvSpPr>
          <p:cNvPr id="4" name="object 40">
            <a:extLst>
              <a:ext uri="{FF2B5EF4-FFF2-40B4-BE49-F238E27FC236}">
                <a16:creationId xmlns:a16="http://schemas.microsoft.com/office/drawing/2014/main" id="{41AC21E3-FEC3-369E-C548-84FB28E7FE1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4235912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8.16</a:t>
            </a:r>
            <a:r>
              <a:rPr lang="ja-JP" altLang="en-US" sz="4000">
                <a:latin typeface="メイリオ" panose="020B0604030504040204" pitchFamily="50" charset="-128"/>
                <a:ea typeface="メイリオ" panose="020B0604030504040204" pitchFamily="50" charset="-128"/>
              </a:rPr>
              <a:t> 監視活動</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セキュリティインシデントの可能性を評価するために、ネットワーク、システムおよびアプリケーションについて異常な挙動がないか監視し、適切な処置を講じなければならない。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P312】</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425493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8.17</a:t>
            </a:r>
            <a:r>
              <a:rPr lang="ja-JP" altLang="en-US" sz="4000">
                <a:latin typeface="メイリオ" panose="020B0604030504040204" pitchFamily="50" charset="-128"/>
                <a:ea typeface="メイリオ" panose="020B0604030504040204" pitchFamily="50" charset="-128"/>
              </a:rPr>
              <a:t> クロックの同期</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76184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組織が使用する情報処理システムのクロックは、国の原子時計から配信される時刻に基づくクロックと同期させなければならない。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P313】</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52739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8.18</a:t>
            </a:r>
            <a:r>
              <a:rPr lang="ja-JP" altLang="en-US" sz="4000">
                <a:latin typeface="メイリオ" panose="020B0604030504040204" pitchFamily="50" charset="-128"/>
                <a:ea typeface="メイリオ" panose="020B0604030504040204" pitchFamily="50" charset="-128"/>
              </a:rPr>
              <a:t> 特権的なユーティリティプログラムの使用</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050918"/>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システムおよびアプリケーションによる制御を無効にすることのできるユーティリティプログラムの使用は、制限し、厳しく管理しなければならない。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P313】</a:t>
            </a:r>
          </a:p>
        </p:txBody>
      </p:sp>
      <p:sp>
        <p:nvSpPr>
          <p:cNvPr id="11" name="テキスト ボックス 10">
            <a:extLst>
              <a:ext uri="{FF2B5EF4-FFF2-40B4-BE49-F238E27FC236}">
                <a16:creationId xmlns:a16="http://schemas.microsoft.com/office/drawing/2014/main" id="{EDC2036E-E07B-6366-0C50-0C9C7F80794E}"/>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40807613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8.19</a:t>
            </a:r>
            <a:r>
              <a:rPr lang="ja-JP" altLang="en-US" sz="4000">
                <a:latin typeface="メイリオ" panose="020B0604030504040204" pitchFamily="50" charset="-128"/>
                <a:ea typeface="メイリオ" panose="020B0604030504040204" pitchFamily="50" charset="-128"/>
              </a:rPr>
              <a:t> 運用システムに関わるソフトウェアの導入</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運用システムへのソフトウェアの導入をセキュリティを保って管理するための手順および対策を実施しなければならない。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P313】</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1499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8.20</a:t>
            </a:r>
            <a:r>
              <a:rPr lang="ja-JP" altLang="en-US" sz="4000">
                <a:latin typeface="メイリオ" panose="020B0604030504040204" pitchFamily="50" charset="-128"/>
                <a:ea typeface="メイリオ" panose="020B0604030504040204" pitchFamily="50" charset="-128"/>
              </a:rPr>
              <a:t> ネットワークのセキュリティ</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2190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システムおよびアプリケーション内の情報を保護するために、ネットワークおよびネットワーク装置のセキュリティを保ち、管理し、制御しなければならない。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P318】</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682670"/>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8.21</a:t>
            </a:r>
            <a:r>
              <a:rPr lang="ja-JP" altLang="en-US" sz="4000">
                <a:latin typeface="メイリオ" panose="020B0604030504040204" pitchFamily="50" charset="-128"/>
                <a:ea typeface="メイリオ" panose="020B0604030504040204" pitchFamily="50" charset="-128"/>
              </a:rPr>
              <a:t> ネットワークサービスのセキュリティ</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206191"/>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ネットワークサービスのセキュリティ機能、サービスレベルおよびサービスの要求事項を特定し、実装し、監視しなければならない。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P319】</a:t>
            </a:r>
          </a:p>
        </p:txBody>
      </p:sp>
      <p:sp>
        <p:nvSpPr>
          <p:cNvPr id="11" name="テキスト ボックス 10">
            <a:extLst>
              <a:ext uri="{FF2B5EF4-FFF2-40B4-BE49-F238E27FC236}">
                <a16:creationId xmlns:a16="http://schemas.microsoft.com/office/drawing/2014/main" id="{8DD44506-C828-2558-DE95-34D0FA85E186}"/>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144892655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212</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8.22 </a:t>
            </a:r>
            <a:r>
              <a:rPr lang="ja-JP" altLang="en-US" sz="4000">
                <a:latin typeface="メイリオ" panose="020B0604030504040204" pitchFamily="50" charset="-128"/>
                <a:ea typeface="メイリオ" panose="020B0604030504040204" pitchFamily="50" charset="-128"/>
              </a:rPr>
              <a:t>ネットワークの分離</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情報サービス、利用者および情報システムは、組織のネットワーク上でグループごとに分離しなければならない。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P319】</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8400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8.23</a:t>
            </a:r>
            <a:r>
              <a:rPr lang="ja-JP" altLang="en-US" sz="4000">
                <a:latin typeface="メイリオ" panose="020B0604030504040204" pitchFamily="50" charset="-128"/>
                <a:ea typeface="メイリオ" panose="020B0604030504040204" pitchFamily="50" charset="-128"/>
              </a:rPr>
              <a:t> ウェブ・フィルタリング</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9091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悪意のあるコンテンツにさらされることを減らすために、外部</a:t>
            </a:r>
            <a:r>
              <a:rPr kumimoji="1" lang="en-US" altLang="ja-JP" sz="3600">
                <a:latin typeface="メイリオ" panose="020B0604030504040204" pitchFamily="50" charset="-128"/>
                <a:ea typeface="メイリオ" panose="020B0604030504040204" pitchFamily="50" charset="-128"/>
              </a:rPr>
              <a:t>Web</a:t>
            </a:r>
            <a:r>
              <a:rPr kumimoji="1" lang="ja-JP" altLang="en-US" sz="3600">
                <a:latin typeface="メイリオ" panose="020B0604030504040204" pitchFamily="50" charset="-128"/>
                <a:ea typeface="メイリオ" panose="020B0604030504040204" pitchFamily="50" charset="-128"/>
              </a:rPr>
              <a:t>サイトへのアクセスを管理しなければならない。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P320】</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33761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8.24</a:t>
            </a:r>
            <a:r>
              <a:rPr lang="ja-JP" altLang="en-US" sz="4000">
                <a:latin typeface="メイリオ" panose="020B0604030504040204" pitchFamily="50" charset="-128"/>
                <a:ea typeface="メイリオ" panose="020B0604030504040204" pitchFamily="50" charset="-128"/>
              </a:rPr>
              <a:t> 暗号の使用</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861138"/>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暗号鍵の管理を含む、暗号の効果的な利用のための規則を定め、実施しなければならない。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P320】</a:t>
            </a:r>
          </a:p>
        </p:txBody>
      </p:sp>
      <p:sp>
        <p:nvSpPr>
          <p:cNvPr id="11" name="テキスト ボックス 10">
            <a:extLst>
              <a:ext uri="{FF2B5EF4-FFF2-40B4-BE49-F238E27FC236}">
                <a16:creationId xmlns:a16="http://schemas.microsoft.com/office/drawing/2014/main" id="{C5F96339-78B6-EDDB-0519-125CDE4F6FD0}"/>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22953517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8.25</a:t>
            </a:r>
            <a:r>
              <a:rPr lang="ja-JP" altLang="en-US" sz="4000">
                <a:latin typeface="メイリオ" panose="020B0604030504040204" pitchFamily="50" charset="-128"/>
                <a:ea typeface="メイリオ" panose="020B0604030504040204" pitchFamily="50" charset="-128"/>
              </a:rPr>
              <a:t> セキュリティに配慮した開発のライフサイクル</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ソフトウェアおよびシステムのセキュリティに配慮した開発のための規則を確立し、適用しなければならない。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P314】</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694222"/>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8.26</a:t>
            </a:r>
            <a:r>
              <a:rPr lang="ja-JP" altLang="en-US" sz="4000">
                <a:latin typeface="メイリオ" panose="020B0604030504040204" pitchFamily="50" charset="-128"/>
                <a:ea typeface="メイリオ" panose="020B0604030504040204" pitchFamily="50" charset="-128"/>
              </a:rPr>
              <a:t> アプリケーションのセキュリティの要求事項</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201130"/>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アプリケーションを開発または取得する場合、情報セキュリティ要求事項を特定し、規定し、承認しなければならない。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P314】</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009810"/>
            <a:ext cx="15850967"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8.27</a:t>
            </a:r>
            <a:r>
              <a:rPr lang="ja-JP" altLang="en-US" sz="4000">
                <a:latin typeface="メイリオ" panose="020B0604030504040204" pitchFamily="50" charset="-128"/>
                <a:ea typeface="メイリオ" panose="020B0604030504040204" pitchFamily="50" charset="-128"/>
              </a:rPr>
              <a:t> セキュリティに配慮したシステムアーキテクチャ及び</a:t>
            </a:r>
            <a:br>
              <a:rPr lang="en-US" altLang="ja-JP" sz="4000">
                <a:latin typeface="メイリオ" panose="020B0604030504040204" pitchFamily="50" charset="-128"/>
                <a:ea typeface="メイリオ" panose="020B0604030504040204" pitchFamily="50" charset="-128"/>
              </a:rPr>
            </a:br>
            <a:r>
              <a:rPr lang="ja-JP" altLang="en-US" sz="4000">
                <a:latin typeface="メイリオ" panose="020B0604030504040204" pitchFamily="50" charset="-128"/>
                <a:ea typeface="メイリオ" panose="020B0604030504040204" pitchFamily="50" charset="-128"/>
              </a:rPr>
              <a:t>　　　 システム構築の原則</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7059541"/>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セキュリティに配慮したシステムを構築するための原則を確立、文書化、維持し、すべての情報システムの開発活動に対して適用しなければならない。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P315】</a:t>
            </a:r>
          </a:p>
        </p:txBody>
      </p:sp>
      <p:sp>
        <p:nvSpPr>
          <p:cNvPr id="11" name="テキスト ボックス 10">
            <a:extLst>
              <a:ext uri="{FF2B5EF4-FFF2-40B4-BE49-F238E27FC236}">
                <a16:creationId xmlns:a16="http://schemas.microsoft.com/office/drawing/2014/main" id="{84F42D58-FB94-5724-465F-DC250724B7A4}"/>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20124929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214</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8.28</a:t>
            </a:r>
            <a:r>
              <a:rPr lang="ja-JP" altLang="en-US" sz="4000">
                <a:latin typeface="メイリオ" panose="020B0604030504040204" pitchFamily="50" charset="-128"/>
                <a:ea typeface="メイリオ" panose="020B0604030504040204" pitchFamily="50" charset="-128"/>
              </a:rPr>
              <a:t> セキュリティに配慮したコーディング</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セキュリティに配慮したコーディングの原則を、ソフトウェア開発に適用しなければならない。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P315】</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8400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8.29</a:t>
            </a:r>
            <a:r>
              <a:rPr lang="ja-JP" altLang="en-US" sz="4000">
                <a:latin typeface="メイリオ" panose="020B0604030504040204" pitchFamily="50" charset="-128"/>
                <a:ea typeface="メイリオ" panose="020B0604030504040204" pitchFamily="50" charset="-128"/>
              </a:rPr>
              <a:t> 開発及び受入れにおけるセキュリティ試験</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9091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セキュリティテストのプロセスを開発のライフサイクルにおいて定め、実施しなければならない。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P316】</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33761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8.30</a:t>
            </a:r>
            <a:r>
              <a:rPr lang="ja-JP" altLang="en-US" sz="4000">
                <a:latin typeface="メイリオ" panose="020B0604030504040204" pitchFamily="50" charset="-128"/>
                <a:ea typeface="メイリオ" panose="020B0604030504040204" pitchFamily="50" charset="-128"/>
              </a:rPr>
              <a:t> 外部委託による開発</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861138"/>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組織は、外部委託したシステム開発に関する活動を指揮、監視し、</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レビューしなければならない。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P316】</a:t>
            </a:r>
          </a:p>
        </p:txBody>
      </p:sp>
      <p:sp>
        <p:nvSpPr>
          <p:cNvPr id="11" name="テキスト ボックス 10">
            <a:extLst>
              <a:ext uri="{FF2B5EF4-FFF2-40B4-BE49-F238E27FC236}">
                <a16:creationId xmlns:a16="http://schemas.microsoft.com/office/drawing/2014/main" id="{58265A28-D4CB-7FA9-6A69-30BB3595B6B6}"/>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4425466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215</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8.31</a:t>
            </a:r>
            <a:r>
              <a:rPr lang="ja-JP" altLang="en-US" sz="4000">
                <a:latin typeface="メイリオ" panose="020B0604030504040204" pitchFamily="50" charset="-128"/>
                <a:ea typeface="メイリオ" panose="020B0604030504040204" pitchFamily="50" charset="-128"/>
              </a:rPr>
              <a:t> 開発環境、試験環境及び運用環境の分離</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開発環境、テスト環境および本番環境は、分離してセキュリティを保たなければならない。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P316】</a:t>
            </a:r>
          </a:p>
        </p:txBody>
      </p:sp>
      <p:sp>
        <p:nvSpPr>
          <p:cNvPr id="2" name="テキスト プレースホルダー 2">
            <a:extLst>
              <a:ext uri="{FF2B5EF4-FFF2-40B4-BE49-F238E27FC236}">
                <a16:creationId xmlns:a16="http://schemas.microsoft.com/office/drawing/2014/main" id="{4EAAF462-84B0-B659-518A-4F4A586693D9}"/>
              </a:ext>
            </a:extLst>
          </p:cNvPr>
          <p:cNvSpPr txBox="1">
            <a:spLocks/>
          </p:cNvSpPr>
          <p:nvPr/>
        </p:nvSpPr>
        <p:spPr>
          <a:xfrm>
            <a:off x="1332852" y="3884004"/>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8.32</a:t>
            </a:r>
            <a:r>
              <a:rPr lang="ja-JP" altLang="en-US" sz="4000">
                <a:latin typeface="メイリオ" panose="020B0604030504040204" pitchFamily="50" charset="-128"/>
                <a:ea typeface="メイリオ" panose="020B0604030504040204" pitchFamily="50" charset="-128"/>
              </a:rPr>
              <a:t> 変更管理</a:t>
            </a:r>
          </a:p>
        </p:txBody>
      </p:sp>
      <p:sp>
        <p:nvSpPr>
          <p:cNvPr id="7" name="テキスト ボックス 6">
            <a:extLst>
              <a:ext uri="{FF2B5EF4-FFF2-40B4-BE49-F238E27FC236}">
                <a16:creationId xmlns:a16="http://schemas.microsoft.com/office/drawing/2014/main" id="{F12204A3-959B-8F7F-D21F-A3339836AA8B}"/>
              </a:ext>
            </a:extLst>
          </p:cNvPr>
          <p:cNvSpPr txBox="1"/>
          <p:nvPr/>
        </p:nvSpPr>
        <p:spPr>
          <a:xfrm>
            <a:off x="1632317" y="4390912"/>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情報処理設備および情報システムの変更は、変更管理手順に従わなければならない。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P317】</a:t>
            </a:r>
          </a:p>
        </p:txBody>
      </p:sp>
      <p:sp>
        <p:nvSpPr>
          <p:cNvPr id="9" name="テキスト プレースホルダー 2">
            <a:extLst>
              <a:ext uri="{FF2B5EF4-FFF2-40B4-BE49-F238E27FC236}">
                <a16:creationId xmlns:a16="http://schemas.microsoft.com/office/drawing/2014/main" id="{25CE34F6-D232-DDE4-C373-F3FB472EFB7D}"/>
              </a:ext>
            </a:extLst>
          </p:cNvPr>
          <p:cNvSpPr txBox="1">
            <a:spLocks/>
          </p:cNvSpPr>
          <p:nvPr/>
        </p:nvSpPr>
        <p:spPr>
          <a:xfrm>
            <a:off x="1332852" y="633761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8.33</a:t>
            </a:r>
            <a:r>
              <a:rPr lang="ja-JP" altLang="en-US" sz="4000">
                <a:latin typeface="メイリオ" panose="020B0604030504040204" pitchFamily="50" charset="-128"/>
                <a:ea typeface="メイリオ" panose="020B0604030504040204" pitchFamily="50" charset="-128"/>
              </a:rPr>
              <a:t> 試験情報</a:t>
            </a:r>
          </a:p>
        </p:txBody>
      </p:sp>
      <p:sp>
        <p:nvSpPr>
          <p:cNvPr id="10" name="テキスト ボックス 9">
            <a:extLst>
              <a:ext uri="{FF2B5EF4-FFF2-40B4-BE49-F238E27FC236}">
                <a16:creationId xmlns:a16="http://schemas.microsoft.com/office/drawing/2014/main" id="{A019744B-85FF-98D8-420B-7E3CDFDE38A1}"/>
              </a:ext>
            </a:extLst>
          </p:cNvPr>
          <p:cNvSpPr txBox="1"/>
          <p:nvPr/>
        </p:nvSpPr>
        <p:spPr>
          <a:xfrm>
            <a:off x="1632317" y="6861138"/>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テスト用情報は、適切に選定、保護、管理しなければならない。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P317】</a:t>
            </a:r>
          </a:p>
        </p:txBody>
      </p:sp>
      <p:sp>
        <p:nvSpPr>
          <p:cNvPr id="11" name="テキスト ボックス 10">
            <a:extLst>
              <a:ext uri="{FF2B5EF4-FFF2-40B4-BE49-F238E27FC236}">
                <a16:creationId xmlns:a16="http://schemas.microsoft.com/office/drawing/2014/main" id="{3737CE60-3DBB-02F1-7619-DE3DD08655C7}"/>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13148503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作成する候補となる実施手順書類について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216</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8.34</a:t>
            </a:r>
            <a:r>
              <a:rPr lang="ja-JP" altLang="en-US" sz="4000">
                <a:latin typeface="メイリオ" panose="020B0604030504040204" pitchFamily="50" charset="-128"/>
                <a:ea typeface="メイリオ" panose="020B0604030504040204" pitchFamily="50" charset="-128"/>
              </a:rPr>
              <a:t> 監査試験中の情報システムの保護</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26BA186-8CAE-C96A-FE3D-0D6427253767}"/>
              </a:ext>
            </a:extLst>
          </p:cNvPr>
          <p:cNvSpPr txBox="1"/>
          <p:nvPr/>
        </p:nvSpPr>
        <p:spPr>
          <a:xfrm>
            <a:off x="1632317" y="1989749"/>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運用システムのアセスメントを伴う監査におけるテストおよびその他の保証活動を計画し、テスト実施者と適切な管理層との間で合意しなければならない。</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実施手順：テキスト</a:t>
            </a:r>
            <a:r>
              <a:rPr kumimoji="1" lang="en-US" altLang="ja-JP" sz="3600">
                <a:latin typeface="メイリオ" panose="020B0604030504040204" pitchFamily="50" charset="-128"/>
                <a:ea typeface="メイリオ" panose="020B0604030504040204" pitchFamily="50" charset="-128"/>
              </a:rPr>
              <a:t>P318】</a:t>
            </a:r>
          </a:p>
        </p:txBody>
      </p:sp>
      <p:sp>
        <p:nvSpPr>
          <p:cNvPr id="2" name="テキスト ボックス 1">
            <a:extLst>
              <a:ext uri="{FF2B5EF4-FFF2-40B4-BE49-F238E27FC236}">
                <a16:creationId xmlns:a16="http://schemas.microsoft.com/office/drawing/2014/main" id="{69F369BE-B006-ACB5-2B45-CC2988B084CD}"/>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18-1.】</a:t>
            </a:r>
          </a:p>
          <a:p>
            <a:pPr algn="ctr"/>
            <a:r>
              <a:rPr lang="en-US" altLang="ja-JP" sz="2400" b="1">
                <a:latin typeface="メイリオ" panose="020B0604030504040204" pitchFamily="50" charset="-128"/>
                <a:ea typeface="メイリオ" panose="020B0604030504040204" pitchFamily="50" charset="-128"/>
              </a:rPr>
              <a:t>P300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P321</a:t>
            </a:r>
          </a:p>
        </p:txBody>
      </p:sp>
    </p:spTree>
    <p:extLst>
      <p:ext uri="{BB962C8B-B14F-4D97-AF65-F5344CB8AC3E}">
        <p14:creationId xmlns:p14="http://schemas.microsoft.com/office/powerpoint/2010/main" val="110358749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実施手順を適用するセキュリティ概念</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217</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Security by Design</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2" name="図 1">
            <a:extLst>
              <a:ext uri="{FF2B5EF4-FFF2-40B4-BE49-F238E27FC236}">
                <a16:creationId xmlns:a16="http://schemas.microsoft.com/office/drawing/2014/main" id="{AC00947F-8D73-A953-D615-1C04776277C5}"/>
              </a:ext>
            </a:extLst>
          </p:cNvPr>
          <p:cNvPicPr>
            <a:picLocks noChangeAspect="1"/>
          </p:cNvPicPr>
          <p:nvPr/>
        </p:nvPicPr>
        <p:blipFill>
          <a:blip r:embed="rId3"/>
          <a:stretch>
            <a:fillRect/>
          </a:stretch>
        </p:blipFill>
        <p:spPr>
          <a:xfrm>
            <a:off x="1429239" y="2077914"/>
            <a:ext cx="9019817" cy="6979822"/>
          </a:xfrm>
          <a:prstGeom prst="rect">
            <a:avLst/>
          </a:prstGeom>
        </p:spPr>
      </p:pic>
      <p:sp>
        <p:nvSpPr>
          <p:cNvPr id="4" name="テキスト ボックス 3">
            <a:extLst>
              <a:ext uri="{FF2B5EF4-FFF2-40B4-BE49-F238E27FC236}">
                <a16:creationId xmlns:a16="http://schemas.microsoft.com/office/drawing/2014/main" id="{5BB90AA0-B31F-26C9-0921-83CD68A2BFC6}"/>
              </a:ext>
            </a:extLst>
          </p:cNvPr>
          <p:cNvSpPr txBox="1"/>
          <p:nvPr/>
        </p:nvSpPr>
        <p:spPr>
          <a:xfrm>
            <a:off x="10748512" y="2077914"/>
            <a:ext cx="6383548" cy="3970318"/>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導入のメリット</a:t>
            </a:r>
            <a:endParaRPr kumimoji="1" lang="en-US" altLang="ja-JP" sz="3600" b="1">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手戻りが少なくなり、納期を守れる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コストを削減できる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保守性の高いソフトウェアができる</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（システムも同様）</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B5F8411-30B7-8BA1-3C17-8DEB7AABFCFB}"/>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18-3-1.】</a:t>
            </a:r>
          </a:p>
          <a:p>
            <a:pPr algn="ctr"/>
            <a:r>
              <a:rPr lang="en-US" altLang="ja-JP" sz="2400" b="1">
                <a:latin typeface="メイリオ" panose="020B0604030504040204" pitchFamily="50" charset="-128"/>
                <a:ea typeface="メイリオ" panose="020B0604030504040204" pitchFamily="50" charset="-128"/>
              </a:rPr>
              <a:t>P322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P326</a:t>
            </a:r>
          </a:p>
        </p:txBody>
      </p:sp>
    </p:spTree>
    <p:extLst>
      <p:ext uri="{BB962C8B-B14F-4D97-AF65-F5344CB8AC3E}">
        <p14:creationId xmlns:p14="http://schemas.microsoft.com/office/powerpoint/2010/main" val="413227225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ゼロトラスト、境界防御モデル</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218</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境界防御モデルとゼロトラストの違い</a:t>
            </a:r>
            <a:endParaRPr lang="en-US" altLang="ja-JP" sz="4000">
              <a:latin typeface="メイリオ" panose="020B0604030504040204" pitchFamily="50" charset="-128"/>
              <a:ea typeface="メイリオ" panose="020B0604030504040204" pitchFamily="50" charset="-128"/>
            </a:endParaRP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7" name="図 6">
            <a:extLst>
              <a:ext uri="{FF2B5EF4-FFF2-40B4-BE49-F238E27FC236}">
                <a16:creationId xmlns:a16="http://schemas.microsoft.com/office/drawing/2014/main" id="{5D2A79E1-4170-625B-5A77-48ADCBDA20DC}"/>
              </a:ext>
            </a:extLst>
          </p:cNvPr>
          <p:cNvPicPr>
            <a:picLocks noChangeAspect="1"/>
          </p:cNvPicPr>
          <p:nvPr/>
        </p:nvPicPr>
        <p:blipFill>
          <a:blip r:embed="rId3"/>
          <a:stretch>
            <a:fillRect/>
          </a:stretch>
        </p:blipFill>
        <p:spPr>
          <a:xfrm>
            <a:off x="2231046" y="2132680"/>
            <a:ext cx="13409396" cy="6856045"/>
          </a:xfrm>
          <a:prstGeom prst="rect">
            <a:avLst/>
          </a:prstGeom>
        </p:spPr>
      </p:pic>
      <p:sp>
        <p:nvSpPr>
          <p:cNvPr id="2" name="テキスト ボックス 1">
            <a:extLst>
              <a:ext uri="{FF2B5EF4-FFF2-40B4-BE49-F238E27FC236}">
                <a16:creationId xmlns:a16="http://schemas.microsoft.com/office/drawing/2014/main" id="{4906646F-0A45-633E-A468-82661642E82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18-3-2.】</a:t>
            </a:r>
          </a:p>
          <a:p>
            <a:pPr algn="ctr"/>
            <a:r>
              <a:rPr lang="en-US" altLang="ja-JP" sz="2400" b="1">
                <a:latin typeface="メイリオ" panose="020B0604030504040204" pitchFamily="50" charset="-128"/>
                <a:ea typeface="メイリオ" panose="020B0604030504040204" pitchFamily="50" charset="-128"/>
              </a:rPr>
              <a:t>P326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P332</a:t>
            </a:r>
          </a:p>
        </p:txBody>
      </p:sp>
    </p:spTree>
    <p:extLst>
      <p:ext uri="{BB962C8B-B14F-4D97-AF65-F5344CB8AC3E}">
        <p14:creationId xmlns:p14="http://schemas.microsoft.com/office/powerpoint/2010/main" val="2956111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ゼロトラスト導入に向けた進め方</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219</a:t>
            </a:fld>
            <a:endParaRPr kumimoji="1" lang="ja-JP" altLang="en-US" sz="2000"/>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2" name="図 1">
            <a:extLst>
              <a:ext uri="{FF2B5EF4-FFF2-40B4-BE49-F238E27FC236}">
                <a16:creationId xmlns:a16="http://schemas.microsoft.com/office/drawing/2014/main" id="{D5669449-E39B-63E3-5D2B-5C4F58F8B7DC}"/>
              </a:ext>
            </a:extLst>
          </p:cNvPr>
          <p:cNvPicPr>
            <a:picLocks noChangeAspect="1"/>
          </p:cNvPicPr>
          <p:nvPr/>
        </p:nvPicPr>
        <p:blipFill>
          <a:blip r:embed="rId3"/>
          <a:stretch>
            <a:fillRect/>
          </a:stretch>
        </p:blipFill>
        <p:spPr>
          <a:xfrm>
            <a:off x="2400649" y="1431721"/>
            <a:ext cx="10762394" cy="7582883"/>
          </a:xfrm>
          <a:prstGeom prst="rect">
            <a:avLst/>
          </a:prstGeom>
        </p:spPr>
      </p:pic>
      <p:sp>
        <p:nvSpPr>
          <p:cNvPr id="4" name="テキスト ボックス 3">
            <a:extLst>
              <a:ext uri="{FF2B5EF4-FFF2-40B4-BE49-F238E27FC236}">
                <a16:creationId xmlns:a16="http://schemas.microsoft.com/office/drawing/2014/main" id="{8655AB18-6EE2-E286-F1AA-B13AD28BC892}"/>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18-3-2.】</a:t>
            </a:r>
          </a:p>
          <a:p>
            <a:pPr algn="ctr"/>
            <a:r>
              <a:rPr lang="en-US" altLang="ja-JP" sz="2400" b="1">
                <a:latin typeface="メイリオ" panose="020B0604030504040204" pitchFamily="50" charset="-128"/>
                <a:ea typeface="メイリオ" panose="020B0604030504040204" pitchFamily="50" charset="-128"/>
              </a:rPr>
              <a:t>P326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P332</a:t>
            </a:r>
          </a:p>
        </p:txBody>
      </p:sp>
    </p:spTree>
    <p:extLst>
      <p:ext uri="{BB962C8B-B14F-4D97-AF65-F5344CB8AC3E}">
        <p14:creationId xmlns:p14="http://schemas.microsoft.com/office/powerpoint/2010/main" val="2573850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a:t>
            </a:r>
          </a:p>
          <a:p>
            <a:pPr algn="ctr"/>
            <a:r>
              <a:rPr lang="en-US" altLang="ja-JP" sz="2400" b="1">
                <a:latin typeface="メイリオ" panose="020B0604030504040204" pitchFamily="50" charset="-128"/>
                <a:ea typeface="メイリオ" panose="020B0604030504040204" pitchFamily="50" charset="-128"/>
              </a:rPr>
              <a:t>P12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SECURITY ACTION</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二つ星レベル</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9" name="表 2">
            <a:extLst>
              <a:ext uri="{FF2B5EF4-FFF2-40B4-BE49-F238E27FC236}">
                <a16:creationId xmlns:a16="http://schemas.microsoft.com/office/drawing/2014/main" id="{F267F044-E6AE-1F60-92A2-C692AFFBB1DC}"/>
              </a:ext>
            </a:extLst>
          </p:cNvPr>
          <p:cNvGraphicFramePr>
            <a:graphicFrameLocks noGrp="1"/>
          </p:cNvGraphicFramePr>
          <p:nvPr/>
        </p:nvGraphicFramePr>
        <p:xfrm>
          <a:off x="1498109" y="2255149"/>
          <a:ext cx="15287309" cy="5425440"/>
        </p:xfrm>
        <a:graphic>
          <a:graphicData uri="http://schemas.openxmlformats.org/drawingml/2006/table">
            <a:tbl>
              <a:tblPr firstRow="1" bandRow="1">
                <a:tableStyleId>{5C22544A-7EE6-4342-B048-85BDC9FD1C3A}</a:tableStyleId>
              </a:tblPr>
              <a:tblGrid>
                <a:gridCol w="5323205">
                  <a:extLst>
                    <a:ext uri="{9D8B030D-6E8A-4147-A177-3AD203B41FA5}">
                      <a16:colId xmlns:a16="http://schemas.microsoft.com/office/drawing/2014/main" val="3350320881"/>
                    </a:ext>
                  </a:extLst>
                </a:gridCol>
                <a:gridCol w="9964104">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概要</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詳細</a:t>
                      </a:r>
                    </a:p>
                  </a:txBody>
                  <a:tcPr/>
                </a:tc>
                <a:extLst>
                  <a:ext uri="{0D108BD9-81ED-4DB2-BD59-A6C34878D82A}">
                    <a16:rowId xmlns:a16="http://schemas.microsoft.com/office/drawing/2014/main" val="2429723215"/>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1. </a:t>
                      </a:r>
                      <a:r>
                        <a:rPr kumimoji="1" lang="ja-JP" altLang="en-US" sz="3200">
                          <a:latin typeface="メイリオ" panose="020B0604030504040204" pitchFamily="50" charset="-128"/>
                          <a:ea typeface="メイリオ" panose="020B0604030504040204" pitchFamily="50" charset="-128"/>
                        </a:rPr>
                        <a:t>使用規約を確認</a:t>
                      </a:r>
                    </a:p>
                  </a:txBody>
                  <a:tcPr/>
                </a:tc>
                <a:tc>
                  <a:txBody>
                    <a:bodyPr/>
                    <a:lstStyle/>
                    <a:p>
                      <a:pPr algn="l"/>
                      <a:r>
                        <a:rPr kumimoji="1" lang="ja-JP" altLang="en-US" sz="3200">
                          <a:latin typeface="メイリオ" panose="020B0604030504040204" pitchFamily="50" charset="-128"/>
                          <a:ea typeface="メイリオ" panose="020B0604030504040204" pitchFamily="50" charset="-128"/>
                        </a:rPr>
                        <a:t>「ロゴマーク使用規約確認」にて規約を確認する。</a:t>
                      </a:r>
                    </a:p>
                  </a:txBody>
                  <a:tcPr anchor="ctr"/>
                </a:tc>
                <a:extLst>
                  <a:ext uri="{0D108BD9-81ED-4DB2-BD59-A6C34878D82A}">
                    <a16:rowId xmlns:a16="http://schemas.microsoft.com/office/drawing/2014/main" val="836525596"/>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2. </a:t>
                      </a:r>
                      <a:r>
                        <a:rPr kumimoji="1" lang="ja-JP" altLang="en-US" sz="3200">
                          <a:latin typeface="メイリオ" panose="020B0604030504040204" pitchFamily="50" charset="-128"/>
                          <a:ea typeface="メイリオ" panose="020B0604030504040204" pitchFamily="50" charset="-128"/>
                        </a:rPr>
                        <a:t>必要事項を入力</a:t>
                      </a:r>
                    </a:p>
                  </a:txBody>
                  <a:tcP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「事業者情報入力」、「自己宣言入力」それぞれの画面で必要事項を入力する。</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3. </a:t>
                      </a:r>
                      <a:r>
                        <a:rPr kumimoji="1" lang="ja-JP" altLang="en-US" sz="3200">
                          <a:latin typeface="メイリオ" panose="020B0604030504040204" pitchFamily="50" charset="-128"/>
                          <a:ea typeface="メイリオ" panose="020B0604030504040204" pitchFamily="50" charset="-128"/>
                        </a:rPr>
                        <a:t>確認メールを受信</a:t>
                      </a:r>
                    </a:p>
                  </a:txBody>
                  <a:tcP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「自己宣言受付確認のお知らせ」メールを受信する。</a:t>
                      </a:r>
                    </a:p>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メール本文中の</a:t>
                      </a:r>
                      <a:r>
                        <a:rPr kumimoji="1" lang="en-US" altLang="ja-JP" sz="3200">
                          <a:latin typeface="メイリオ" panose="020B0604030504040204" pitchFamily="50" charset="-128"/>
                          <a:ea typeface="メイリオ" panose="020B0604030504040204" pitchFamily="50" charset="-128"/>
                        </a:rPr>
                        <a:t>URL</a:t>
                      </a:r>
                      <a:r>
                        <a:rPr kumimoji="1" lang="ja-JP" altLang="en-US" sz="3200">
                          <a:latin typeface="メイリオ" panose="020B0604030504040204" pitchFamily="50" charset="-128"/>
                          <a:ea typeface="メイリオ" panose="020B0604030504040204" pitchFamily="50" charset="-128"/>
                        </a:rPr>
                        <a:t>をクリックする。</a:t>
                      </a:r>
                    </a:p>
                  </a:txBody>
                  <a:tcPr anchor="ctr"/>
                </a:tc>
                <a:extLst>
                  <a:ext uri="{0D108BD9-81ED-4DB2-BD59-A6C34878D82A}">
                    <a16:rowId xmlns:a16="http://schemas.microsoft.com/office/drawing/2014/main" val="1821511744"/>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4. </a:t>
                      </a:r>
                      <a:r>
                        <a:rPr kumimoji="1" lang="ja-JP" altLang="en-US" sz="3200">
                          <a:latin typeface="メイリオ" panose="020B0604030504040204" pitchFamily="50" charset="-128"/>
                          <a:ea typeface="メイリオ" panose="020B0604030504040204" pitchFamily="50" charset="-128"/>
                        </a:rPr>
                        <a:t>自己宣言</a:t>
                      </a:r>
                      <a:r>
                        <a:rPr kumimoji="1" lang="en-US" altLang="ja-JP" sz="3200">
                          <a:latin typeface="メイリオ" panose="020B0604030504040204" pitchFamily="50" charset="-128"/>
                          <a:ea typeface="メイリオ" panose="020B0604030504040204" pitchFamily="50" charset="-128"/>
                        </a:rPr>
                        <a:t>ID</a:t>
                      </a:r>
                      <a:r>
                        <a:rPr kumimoji="1" lang="ja-JP" altLang="en-US" sz="3200">
                          <a:latin typeface="メイリオ" panose="020B0604030504040204" pitchFamily="50" charset="-128"/>
                          <a:ea typeface="メイリオ" panose="020B0604030504040204" pitchFamily="50" charset="-128"/>
                        </a:rPr>
                        <a:t>のお知らせ</a:t>
                      </a:r>
                    </a:p>
                  </a:txBody>
                  <a:tcP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「自己宣言完了のお知らせ」メールにて、ログインに利用する自己宣言</a:t>
                      </a:r>
                      <a:r>
                        <a:rPr kumimoji="1" lang="en-US" altLang="ja-JP" sz="3200">
                          <a:latin typeface="メイリオ" panose="020B0604030504040204" pitchFamily="50" charset="-128"/>
                          <a:ea typeface="メイリオ" panose="020B0604030504040204" pitchFamily="50" charset="-128"/>
                        </a:rPr>
                        <a:t>ID</a:t>
                      </a:r>
                      <a:r>
                        <a:rPr kumimoji="1" lang="ja-JP" altLang="en-US" sz="3200">
                          <a:latin typeface="メイリオ" panose="020B0604030504040204" pitchFamily="50" charset="-128"/>
                          <a:ea typeface="メイリオ" panose="020B0604030504040204" pitchFamily="50" charset="-128"/>
                        </a:rPr>
                        <a:t>が通知される。</a:t>
                      </a:r>
                    </a:p>
                  </a:txBody>
                  <a:tcPr anchor="ctr"/>
                </a:tc>
                <a:extLst>
                  <a:ext uri="{0D108BD9-81ED-4DB2-BD59-A6C34878D82A}">
                    <a16:rowId xmlns:a16="http://schemas.microsoft.com/office/drawing/2014/main" val="3913166255"/>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5. </a:t>
                      </a:r>
                      <a:r>
                        <a:rPr kumimoji="1" lang="ja-JP" altLang="en-US" sz="3200">
                          <a:latin typeface="メイリオ" panose="020B0604030504040204" pitchFamily="50" charset="-128"/>
                          <a:ea typeface="メイリオ" panose="020B0604030504040204" pitchFamily="50" charset="-128"/>
                        </a:rPr>
                        <a:t>ロゴマークダウンロード</a:t>
                      </a:r>
                    </a:p>
                  </a:txBody>
                  <a:tcP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自己宣言完了後、</a:t>
                      </a:r>
                      <a:r>
                        <a:rPr kumimoji="1" lang="en-US" altLang="ja-JP" sz="3200">
                          <a:latin typeface="メイリオ" panose="020B0604030504040204" pitchFamily="50" charset="-128"/>
                          <a:ea typeface="メイリオ" panose="020B0604030504040204" pitchFamily="50" charset="-128"/>
                        </a:rPr>
                        <a:t>1</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2</a:t>
                      </a:r>
                      <a:r>
                        <a:rPr kumimoji="1" lang="ja-JP" altLang="en-US" sz="3200">
                          <a:latin typeface="メイリオ" panose="020B0604030504040204" pitchFamily="50" charset="-128"/>
                          <a:ea typeface="メイリオ" panose="020B0604030504040204" pitchFamily="50" charset="-128"/>
                        </a:rPr>
                        <a:t>週間程度でロゴマークのダウンロードに必要な手順が、メールで通知される。</a:t>
                      </a:r>
                    </a:p>
                  </a:txBody>
                  <a:tcPr anchor="ctr"/>
                </a:tc>
                <a:extLst>
                  <a:ext uri="{0D108BD9-81ED-4DB2-BD59-A6C34878D82A}">
                    <a16:rowId xmlns:a16="http://schemas.microsoft.com/office/drawing/2014/main" val="1989203557"/>
                  </a:ext>
                </a:extLst>
              </a:tr>
            </a:tbl>
          </a:graphicData>
        </a:graphic>
      </p:graphicFrame>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宣言プロセス</a:t>
            </a:r>
          </a:p>
        </p:txBody>
      </p:sp>
      <p:sp>
        <p:nvSpPr>
          <p:cNvPr id="2" name="object 40">
            <a:extLst>
              <a:ext uri="{FF2B5EF4-FFF2-40B4-BE49-F238E27FC236}">
                <a16:creationId xmlns:a16="http://schemas.microsoft.com/office/drawing/2014/main" id="{E26ADB2A-666D-9455-F9CB-30164559683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4433185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ゼロトラストを実装するための主な技術要素</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220</a:t>
            </a:fld>
            <a:endParaRPr kumimoji="1" lang="ja-JP" altLang="en-US" sz="2000"/>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58A675B4-91EC-EBA1-6BCC-EE924112145E}"/>
              </a:ext>
            </a:extLst>
          </p:cNvPr>
          <p:cNvSpPr txBox="1"/>
          <p:nvPr/>
        </p:nvSpPr>
        <p:spPr>
          <a:xfrm>
            <a:off x="1332852" y="1730952"/>
            <a:ext cx="15456498" cy="3416320"/>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ゼロトラストを実装するために必要な技術要素</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CASB</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Cloud Access Security Broker</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SWG</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Secure Web Gateway</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ZTNA</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Zero Trust Network Access</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err="1">
                <a:latin typeface="メイリオ" panose="020B0604030504040204" pitchFamily="50" charset="-128"/>
                <a:ea typeface="メイリオ" panose="020B0604030504040204" pitchFamily="50" charset="-128"/>
              </a:rPr>
              <a:t>FWaaS</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Firewall</a:t>
            </a:r>
            <a:r>
              <a:rPr kumimoji="1" lang="ja-JP" altLang="en-US" sz="3600">
                <a:latin typeface="メイリオ" panose="020B0604030504040204" pitchFamily="50" charset="-128"/>
                <a:ea typeface="メイリオ" panose="020B0604030504040204" pitchFamily="50" charset="-128"/>
              </a:rPr>
              <a:t> </a:t>
            </a:r>
            <a:r>
              <a:rPr kumimoji="1" lang="en-US" altLang="ja-JP" sz="3600">
                <a:latin typeface="メイリオ" panose="020B0604030504040204" pitchFamily="50" charset="-128"/>
                <a:ea typeface="メイリオ" panose="020B0604030504040204" pitchFamily="50" charset="-128"/>
              </a:rPr>
              <a:t>as a Service</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SDP</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Software Defined Perimeter</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3491422-3906-E4C6-6451-BF53C38AA2E6}"/>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18-3-2.】</a:t>
            </a:r>
          </a:p>
          <a:p>
            <a:pPr algn="ctr"/>
            <a:r>
              <a:rPr lang="en-US" altLang="ja-JP" sz="2400" b="1">
                <a:latin typeface="メイリオ" panose="020B0604030504040204" pitchFamily="50" charset="-128"/>
                <a:ea typeface="メイリオ" panose="020B0604030504040204" pitchFamily="50" charset="-128"/>
              </a:rPr>
              <a:t>P326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P332</a:t>
            </a:r>
          </a:p>
        </p:txBody>
      </p:sp>
    </p:spTree>
    <p:extLst>
      <p:ext uri="{BB962C8B-B14F-4D97-AF65-F5344CB8AC3E}">
        <p14:creationId xmlns:p14="http://schemas.microsoft.com/office/powerpoint/2010/main" val="225900678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713143"/>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ゼロトラスト、境界防御モデル</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SASE</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2" name="図 1">
            <a:extLst>
              <a:ext uri="{FF2B5EF4-FFF2-40B4-BE49-F238E27FC236}">
                <a16:creationId xmlns:a16="http://schemas.microsoft.com/office/drawing/2014/main" id="{460A3675-296E-787C-448B-41375D1DE61D}"/>
              </a:ext>
            </a:extLst>
          </p:cNvPr>
          <p:cNvPicPr>
            <a:picLocks noChangeAspect="1"/>
          </p:cNvPicPr>
          <p:nvPr/>
        </p:nvPicPr>
        <p:blipFill>
          <a:blip r:embed="rId3"/>
          <a:stretch>
            <a:fillRect/>
          </a:stretch>
        </p:blipFill>
        <p:spPr>
          <a:xfrm>
            <a:off x="3736915" y="2077914"/>
            <a:ext cx="10136306" cy="7108896"/>
          </a:xfrm>
          <a:prstGeom prst="rect">
            <a:avLst/>
          </a:prstGeom>
        </p:spPr>
      </p:pic>
      <p:sp>
        <p:nvSpPr>
          <p:cNvPr id="4" name="テキスト ボックス 3">
            <a:extLst>
              <a:ext uri="{FF2B5EF4-FFF2-40B4-BE49-F238E27FC236}">
                <a16:creationId xmlns:a16="http://schemas.microsoft.com/office/drawing/2014/main" id="{E9230BEB-F228-6A6F-F2A1-814D669A2D3E}"/>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18-3-3.】</a:t>
            </a:r>
          </a:p>
          <a:p>
            <a:pPr algn="ctr"/>
            <a:r>
              <a:rPr lang="en-US" altLang="ja-JP" sz="2400" b="1">
                <a:latin typeface="メイリオ" panose="020B0604030504040204" pitchFamily="50" charset="-128"/>
                <a:ea typeface="メイリオ" panose="020B0604030504040204" pitchFamily="50" charset="-128"/>
              </a:rPr>
              <a:t>P333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P335</a:t>
            </a:r>
          </a:p>
        </p:txBody>
      </p:sp>
    </p:spTree>
    <p:extLst>
      <p:ext uri="{BB962C8B-B14F-4D97-AF65-F5344CB8AC3E}">
        <p14:creationId xmlns:p14="http://schemas.microsoft.com/office/powerpoint/2010/main" val="322099385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DEC3FF29-9FD6-A820-8203-E14640D262C8}"/>
              </a:ext>
            </a:extLst>
          </p:cNvPr>
          <p:cNvGraphicFramePr>
            <a:graphicFrameLocks noGrp="1"/>
          </p:cNvGraphicFramePr>
          <p:nvPr/>
        </p:nvGraphicFramePr>
        <p:xfrm>
          <a:off x="1331907" y="2226967"/>
          <a:ext cx="15808676" cy="7071360"/>
        </p:xfrm>
        <a:graphic>
          <a:graphicData uri="http://schemas.openxmlformats.org/drawingml/2006/table">
            <a:tbl>
              <a:tblPr firstRow="1" bandRow="1">
                <a:tableStyleId>{5C22544A-7EE6-4342-B048-85BDC9FD1C3A}</a:tableStyleId>
              </a:tblPr>
              <a:tblGrid>
                <a:gridCol w="7904338">
                  <a:extLst>
                    <a:ext uri="{9D8B030D-6E8A-4147-A177-3AD203B41FA5}">
                      <a16:colId xmlns:a16="http://schemas.microsoft.com/office/drawing/2014/main" val="4178335229"/>
                    </a:ext>
                  </a:extLst>
                </a:gridCol>
                <a:gridCol w="7904338">
                  <a:extLst>
                    <a:ext uri="{9D8B030D-6E8A-4147-A177-3AD203B41FA5}">
                      <a16:colId xmlns:a16="http://schemas.microsoft.com/office/drawing/2014/main" val="3618909212"/>
                    </a:ext>
                  </a:extLst>
                </a:gridCol>
              </a:tblGrid>
              <a:tr h="0">
                <a:tc>
                  <a:txBody>
                    <a:bodyPr/>
                    <a:lstStyle/>
                    <a:p>
                      <a:pPr algn="ctr"/>
                      <a:r>
                        <a:rPr kumimoji="1" lang="en-US" altLang="ja-JP" sz="3600">
                          <a:latin typeface="メイリオ" panose="020B0604030504040204" pitchFamily="50" charset="-128"/>
                          <a:ea typeface="メイリオ" panose="020B0604030504040204" pitchFamily="50" charset="-128"/>
                        </a:rPr>
                        <a:t>SDN</a:t>
                      </a:r>
                      <a:endParaRPr kumimoji="1" lang="ja-JP" altLang="en-US" sz="36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600">
                          <a:latin typeface="メイリオ" panose="020B0604030504040204" pitchFamily="50" charset="-128"/>
                          <a:ea typeface="メイリオ" panose="020B0604030504040204" pitchFamily="50" charset="-128"/>
                        </a:rPr>
                        <a:t>SD-WAN</a:t>
                      </a:r>
                      <a:endParaRPr kumimoji="1" lang="ja-JP" altLang="en-US"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949316440"/>
                  </a:ext>
                </a:extLst>
              </a:tr>
              <a:tr h="2861539">
                <a:tc>
                  <a:txBody>
                    <a:bodyPr/>
                    <a:lstStyle/>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ja-JP" altLang="en-US"/>
                    </a:p>
                  </a:txBody>
                  <a:tcPr/>
                </a:tc>
                <a:tc>
                  <a:txBody>
                    <a:bodyPr/>
                    <a:lstStyle/>
                    <a:p>
                      <a:endParaRPr kumimoji="1" lang="ja-JP" altLang="en-US"/>
                    </a:p>
                  </a:txBody>
                  <a:tcPr/>
                </a:tc>
                <a:extLst>
                  <a:ext uri="{0D108BD9-81ED-4DB2-BD59-A6C34878D82A}">
                    <a16:rowId xmlns:a16="http://schemas.microsoft.com/office/drawing/2014/main" val="528504535"/>
                  </a:ext>
                </a:extLst>
              </a:tr>
            </a:tbl>
          </a:graphicData>
        </a:graphic>
      </p:graphicFrame>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ネットワーク制御</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222</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SDN</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SD-WAN</a:t>
            </a:r>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4" name="図 3">
            <a:extLst>
              <a:ext uri="{FF2B5EF4-FFF2-40B4-BE49-F238E27FC236}">
                <a16:creationId xmlns:a16="http://schemas.microsoft.com/office/drawing/2014/main" id="{D5A6839E-31AA-15BC-A56D-3AE7611CA641}"/>
              </a:ext>
            </a:extLst>
          </p:cNvPr>
          <p:cNvPicPr>
            <a:picLocks noChangeAspect="1"/>
          </p:cNvPicPr>
          <p:nvPr/>
        </p:nvPicPr>
        <p:blipFill>
          <a:blip r:embed="rId3"/>
          <a:stretch>
            <a:fillRect/>
          </a:stretch>
        </p:blipFill>
        <p:spPr>
          <a:xfrm>
            <a:off x="1343595" y="3377945"/>
            <a:ext cx="7838249" cy="5698910"/>
          </a:xfrm>
          <a:prstGeom prst="rect">
            <a:avLst/>
          </a:prstGeom>
        </p:spPr>
      </p:pic>
      <p:pic>
        <p:nvPicPr>
          <p:cNvPr id="7" name="図 6">
            <a:extLst>
              <a:ext uri="{FF2B5EF4-FFF2-40B4-BE49-F238E27FC236}">
                <a16:creationId xmlns:a16="http://schemas.microsoft.com/office/drawing/2014/main" id="{78058957-6184-A092-8EFD-C1EE4BB94C51}"/>
              </a:ext>
            </a:extLst>
          </p:cNvPr>
          <p:cNvPicPr>
            <a:picLocks noChangeAspect="1"/>
          </p:cNvPicPr>
          <p:nvPr/>
        </p:nvPicPr>
        <p:blipFill>
          <a:blip r:embed="rId4"/>
          <a:stretch>
            <a:fillRect/>
          </a:stretch>
        </p:blipFill>
        <p:spPr>
          <a:xfrm>
            <a:off x="9413318" y="3687068"/>
            <a:ext cx="7597859" cy="4122440"/>
          </a:xfrm>
          <a:prstGeom prst="rect">
            <a:avLst/>
          </a:prstGeom>
        </p:spPr>
      </p:pic>
      <p:sp>
        <p:nvSpPr>
          <p:cNvPr id="2" name="テキスト ボックス 1">
            <a:extLst>
              <a:ext uri="{FF2B5EF4-FFF2-40B4-BE49-F238E27FC236}">
                <a16:creationId xmlns:a16="http://schemas.microsoft.com/office/drawing/2014/main" id="{B9C4D27B-4400-9C29-CD00-1BB8777C7271}"/>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18-3-4.】</a:t>
            </a:r>
          </a:p>
          <a:p>
            <a:pPr algn="ctr"/>
            <a:r>
              <a:rPr lang="en-US" altLang="ja-JP" sz="2400" b="1">
                <a:latin typeface="メイリオ" panose="020B0604030504040204" pitchFamily="50" charset="-128"/>
                <a:ea typeface="メイリオ" panose="020B0604030504040204" pitchFamily="50" charset="-128"/>
              </a:rPr>
              <a:t>P335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P338</a:t>
            </a:r>
          </a:p>
        </p:txBody>
      </p:sp>
    </p:spTree>
    <p:extLst>
      <p:ext uri="{BB962C8B-B14F-4D97-AF65-F5344CB8AC3E}">
        <p14:creationId xmlns:p14="http://schemas.microsoft.com/office/powerpoint/2010/main" val="80645020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セキュリティ統制（</a:t>
            </a:r>
            <a:r>
              <a:rPr lang="en-US" altLang="ja-JP" sz="4000">
                <a:latin typeface="メイリオ" panose="020B0604030504040204" pitchFamily="50" charset="-128"/>
                <a:ea typeface="メイリオ" panose="020B0604030504040204" pitchFamily="50" charset="-128"/>
              </a:rPr>
              <a:t>Security as a Service</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223</a:t>
            </a:fld>
            <a:endParaRPr kumimoji="1" lang="ja-JP" altLang="en-US" sz="2000"/>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58A675B4-91EC-EBA1-6BCC-EE924112145E}"/>
              </a:ext>
            </a:extLst>
          </p:cNvPr>
          <p:cNvSpPr txBox="1"/>
          <p:nvPr/>
        </p:nvSpPr>
        <p:spPr>
          <a:xfrm>
            <a:off x="1332852" y="1730952"/>
            <a:ext cx="15456498" cy="4524315"/>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セキュリティ統制を確立するためのセキュリティ要素</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ネットワークセキュリティ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デバイスセキュリティ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アイデンティティセキュリティ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ワークロードセキュリティ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データセキュリティ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可視化と分析</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自動化</a:t>
            </a:r>
            <a:endParaRPr kumimoji="1" lang="en-US" altLang="ja-JP" sz="36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A42E14F5-2D50-F229-3409-5F7BAC321A88}"/>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18-3-5.】</a:t>
            </a:r>
          </a:p>
          <a:p>
            <a:pPr algn="ctr"/>
            <a:r>
              <a:rPr lang="en-US" altLang="ja-JP" sz="2400" b="1">
                <a:latin typeface="メイリオ" panose="020B0604030504040204" pitchFamily="50" charset="-128"/>
                <a:ea typeface="メイリオ" panose="020B0604030504040204" pitchFamily="50" charset="-128"/>
              </a:rPr>
              <a:t>P338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P344</a:t>
            </a:r>
          </a:p>
        </p:txBody>
      </p:sp>
    </p:spTree>
    <p:extLst>
      <p:ext uri="{BB962C8B-B14F-4D97-AF65-F5344CB8AC3E}">
        <p14:creationId xmlns:p14="http://schemas.microsoft.com/office/powerpoint/2010/main" val="111894562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インシデント対応</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224</a:t>
            </a:fld>
            <a:endParaRPr kumimoji="1" lang="ja-JP" altLang="en-US" sz="2000"/>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58A675B4-91EC-EBA1-6BCC-EE924112145E}"/>
              </a:ext>
            </a:extLst>
          </p:cNvPr>
          <p:cNvSpPr txBox="1"/>
          <p:nvPr/>
        </p:nvSpPr>
        <p:spPr>
          <a:xfrm>
            <a:off x="1393358" y="2132680"/>
            <a:ext cx="15456498" cy="2308324"/>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検知・初動対応</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報告・発表</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復旧・再発防止</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kumimoji="1" lang="en-US" altLang="ja-JP" sz="3600">
              <a:latin typeface="メイリオ" panose="020B0604030504040204" pitchFamily="50" charset="-128"/>
              <a:ea typeface="メイリオ" panose="020B0604030504040204" pitchFamily="50" charset="-128"/>
            </a:endParaRPr>
          </a:p>
        </p:txBody>
      </p:sp>
      <p:sp>
        <p:nvSpPr>
          <p:cNvPr id="2" name="テキスト プレースホルダー 2">
            <a:extLst>
              <a:ext uri="{FF2B5EF4-FFF2-40B4-BE49-F238E27FC236}">
                <a16:creationId xmlns:a16="http://schemas.microsoft.com/office/drawing/2014/main" id="{74DCA186-13C7-3725-EE73-481B0A940486}"/>
              </a:ext>
            </a:extLst>
          </p:cNvPr>
          <p:cNvSpPr txBox="1">
            <a:spLocks/>
          </p:cNvSpPr>
          <p:nvPr/>
        </p:nvSpPr>
        <p:spPr>
          <a:xfrm>
            <a:off x="1332852" y="1476126"/>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インシデント発生時の対応</a:t>
            </a:r>
            <a:endParaRPr lang="en-US" altLang="ja-JP"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4041A896-3E6C-8AEF-99FC-B9377E13D16C}"/>
              </a:ext>
            </a:extLst>
          </p:cNvPr>
          <p:cNvSpPr txBox="1"/>
          <p:nvPr/>
        </p:nvSpPr>
        <p:spPr>
          <a:xfrm>
            <a:off x="1445658" y="4944323"/>
            <a:ext cx="15456498" cy="1754326"/>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発生したインシデントの内容把握</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発生したインシデントに関する対象物の決定</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証拠保全を行う上で必要な情報の収集</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CD04E877-CA34-A931-FC15-260D9CF0610B}"/>
              </a:ext>
            </a:extLst>
          </p:cNvPr>
          <p:cNvSpPr txBox="1">
            <a:spLocks/>
          </p:cNvSpPr>
          <p:nvPr/>
        </p:nvSpPr>
        <p:spPr>
          <a:xfrm>
            <a:off x="1385152" y="4287769"/>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フォレンジックの実施手順例</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1CF85FDC-1735-736C-8D4D-F4AB4E5BC26A}"/>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18-4.】</a:t>
            </a:r>
          </a:p>
          <a:p>
            <a:pPr algn="ctr"/>
            <a:r>
              <a:rPr lang="en-US" altLang="ja-JP" sz="2400" b="1">
                <a:latin typeface="メイリオ" panose="020B0604030504040204" pitchFamily="50" charset="-128"/>
                <a:ea typeface="メイリオ" panose="020B0604030504040204" pitchFamily="50" charset="-128"/>
              </a:rPr>
              <a:t>P345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P348</a:t>
            </a:r>
          </a:p>
        </p:txBody>
      </p:sp>
    </p:spTree>
    <p:extLst>
      <p:ext uri="{BB962C8B-B14F-4D97-AF65-F5344CB8AC3E}">
        <p14:creationId xmlns:p14="http://schemas.microsoft.com/office/powerpoint/2010/main" val="28896022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19</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lang="ja-JP" altLang="en-US" sz="4000">
                <a:latin typeface="メイリオ" panose="020B0604030504040204" pitchFamily="50" charset="-128"/>
                <a:ea typeface="メイリオ" panose="020B0604030504040204" pitchFamily="50" charset="-128"/>
              </a:rPr>
              <a:t>セキュリティ対策の有効性評価</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225</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内部監査</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外部監査</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97593051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内部監査</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226</a:t>
            </a:fld>
            <a:endParaRPr kumimoji="1" lang="ja-JP" altLang="en-US" sz="2000"/>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9" name="表 8">
            <a:extLst>
              <a:ext uri="{FF2B5EF4-FFF2-40B4-BE49-F238E27FC236}">
                <a16:creationId xmlns:a16="http://schemas.microsoft.com/office/drawing/2014/main" id="{5AEA71BB-640F-D92F-BBB5-C745A53A9CD4}"/>
              </a:ext>
            </a:extLst>
          </p:cNvPr>
          <p:cNvGraphicFramePr>
            <a:graphicFrameLocks noGrp="1"/>
          </p:cNvGraphicFramePr>
          <p:nvPr/>
        </p:nvGraphicFramePr>
        <p:xfrm>
          <a:off x="1173193" y="3583114"/>
          <a:ext cx="15837984" cy="4572000"/>
        </p:xfrm>
        <a:graphic>
          <a:graphicData uri="http://schemas.openxmlformats.org/drawingml/2006/table">
            <a:tbl>
              <a:tblPr firstRow="1" bandRow="1">
                <a:tableStyleId>{5C22544A-7EE6-4342-B048-85BDC9FD1C3A}</a:tableStyleId>
              </a:tblPr>
              <a:tblGrid>
                <a:gridCol w="9481602">
                  <a:extLst>
                    <a:ext uri="{9D8B030D-6E8A-4147-A177-3AD203B41FA5}">
                      <a16:colId xmlns:a16="http://schemas.microsoft.com/office/drawing/2014/main" val="2231340116"/>
                    </a:ext>
                  </a:extLst>
                </a:gridCol>
                <a:gridCol w="6356382">
                  <a:extLst>
                    <a:ext uri="{9D8B030D-6E8A-4147-A177-3AD203B41FA5}">
                      <a16:colId xmlns:a16="http://schemas.microsoft.com/office/drawing/2014/main" val="1338354734"/>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パフォーマンス評価</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作成文書（例）</a:t>
                      </a:r>
                    </a:p>
                  </a:txBody>
                  <a:tcPr/>
                </a:tc>
                <a:extLst>
                  <a:ext uri="{0D108BD9-81ED-4DB2-BD59-A6C34878D82A}">
                    <a16:rowId xmlns:a16="http://schemas.microsoft.com/office/drawing/2014/main" val="3178352265"/>
                  </a:ext>
                </a:extLst>
              </a:tr>
              <a:tr h="370840">
                <a:tc>
                  <a:txBody>
                    <a:bodyPr/>
                    <a:lstStyle/>
                    <a:p>
                      <a:r>
                        <a:rPr kumimoji="1" lang="en-US" altLang="ja-JP" sz="3200">
                          <a:latin typeface="メイリオ" panose="020B0604030504040204" pitchFamily="50" charset="-128"/>
                          <a:ea typeface="メイリオ" panose="020B0604030504040204" pitchFamily="50" charset="-128"/>
                        </a:rPr>
                        <a:t>9.1</a:t>
                      </a:r>
                      <a:r>
                        <a:rPr kumimoji="1" lang="ja-JP" altLang="en-US" sz="3200">
                          <a:latin typeface="メイリオ" panose="020B0604030504040204" pitchFamily="50" charset="-128"/>
                          <a:ea typeface="メイリオ" panose="020B0604030504040204" pitchFamily="50" charset="-128"/>
                        </a:rPr>
                        <a:t> 監視、測定、分析及び評価</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（情報セキュリティのパフォーマンスと</a:t>
                      </a:r>
                      <a:r>
                        <a:rPr kumimoji="1" lang="en-US" altLang="ja-JP" sz="2800">
                          <a:latin typeface="メイリオ" panose="020B0604030504040204" pitchFamily="50" charset="-128"/>
                          <a:ea typeface="メイリオ" panose="020B0604030504040204" pitchFamily="50" charset="-128"/>
                        </a:rPr>
                        <a:t>ISMS</a:t>
                      </a:r>
                      <a:r>
                        <a:rPr kumimoji="1" lang="ja-JP" altLang="en-US" sz="2800">
                          <a:latin typeface="メイリオ" panose="020B0604030504040204" pitchFamily="50" charset="-128"/>
                          <a:ea typeface="メイリオ" panose="020B0604030504040204" pitchFamily="50" charset="-128"/>
                        </a:rPr>
                        <a:t>の有効性の評価）</a:t>
                      </a:r>
                    </a:p>
                  </a:txBody>
                  <a:tcPr anchor="ctr"/>
                </a:tc>
                <a:tc>
                  <a:txBody>
                    <a:bodyPr/>
                    <a:lstStyle/>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ISMS</a:t>
                      </a:r>
                      <a:r>
                        <a:rPr kumimoji="1" lang="ja-JP" altLang="en-US" sz="3200">
                          <a:latin typeface="メイリオ" panose="020B0604030504040204" pitchFamily="50" charset="-128"/>
                          <a:ea typeface="メイリオ" panose="020B0604030504040204" pitchFamily="50" charset="-128"/>
                        </a:rPr>
                        <a:t>有効性評価表</a:t>
                      </a:r>
                    </a:p>
                  </a:txBody>
                  <a:tcPr anchor="ctr"/>
                </a:tc>
                <a:extLst>
                  <a:ext uri="{0D108BD9-81ED-4DB2-BD59-A6C34878D82A}">
                    <a16:rowId xmlns:a16="http://schemas.microsoft.com/office/drawing/2014/main" val="3524538270"/>
                  </a:ext>
                </a:extLst>
              </a:tr>
              <a:tr h="370840">
                <a:tc>
                  <a:txBody>
                    <a:bodyPr/>
                    <a:lstStyle/>
                    <a:p>
                      <a:r>
                        <a:rPr kumimoji="1" lang="en-US" altLang="ja-JP" sz="3200">
                          <a:latin typeface="メイリオ" panose="020B0604030504040204" pitchFamily="50" charset="-128"/>
                          <a:ea typeface="メイリオ" panose="020B0604030504040204" pitchFamily="50" charset="-128"/>
                        </a:rPr>
                        <a:t>9.2</a:t>
                      </a:r>
                      <a:r>
                        <a:rPr kumimoji="1" lang="ja-JP" altLang="en-US" sz="3200">
                          <a:latin typeface="メイリオ" panose="020B0604030504040204" pitchFamily="50" charset="-128"/>
                          <a:ea typeface="メイリオ" panose="020B0604030504040204" pitchFamily="50" charset="-128"/>
                        </a:rPr>
                        <a:t> 内部監査</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ISMS</a:t>
                      </a:r>
                      <a:r>
                        <a:rPr kumimoji="1" lang="ja-JP" altLang="en-US" sz="2800">
                          <a:latin typeface="メイリオ" panose="020B0604030504040204" pitchFamily="50" charset="-128"/>
                          <a:ea typeface="メイリオ" panose="020B0604030504040204" pitchFamily="50" charset="-128"/>
                        </a:rPr>
                        <a:t>の適合性、有効性についての監査）</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内部監査チェックリスト</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内部監査計画書</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内部監査結果報告書</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46263518"/>
                  </a:ext>
                </a:extLst>
              </a:tr>
              <a:tr h="370840">
                <a:tc>
                  <a:txBody>
                    <a:bodyPr/>
                    <a:lstStyle/>
                    <a:p>
                      <a:r>
                        <a:rPr kumimoji="1" lang="en-US" altLang="ja-JP" sz="3200">
                          <a:latin typeface="メイリオ" panose="020B0604030504040204" pitchFamily="50" charset="-128"/>
                          <a:ea typeface="メイリオ" panose="020B0604030504040204" pitchFamily="50" charset="-128"/>
                        </a:rPr>
                        <a:t>9.3 </a:t>
                      </a:r>
                      <a:r>
                        <a:rPr kumimoji="1" lang="ja-JP" altLang="en-US" sz="3200">
                          <a:latin typeface="メイリオ" panose="020B0604030504040204" pitchFamily="50" charset="-128"/>
                          <a:ea typeface="メイリオ" panose="020B0604030504040204" pitchFamily="50" charset="-128"/>
                        </a:rPr>
                        <a:t>マネジメントレビュー</a:t>
                      </a:r>
                      <a:endParaRPr kumimoji="1" lang="en-US" altLang="ja-JP" sz="32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（トップマネジメントが、</a:t>
                      </a:r>
                      <a:r>
                        <a:rPr kumimoji="1" lang="en-US" altLang="ja-JP" sz="2800">
                          <a:latin typeface="メイリオ" panose="020B0604030504040204" pitchFamily="50" charset="-128"/>
                          <a:ea typeface="メイリオ" panose="020B0604030504040204" pitchFamily="50" charset="-128"/>
                        </a:rPr>
                        <a:t>ISMS</a:t>
                      </a:r>
                      <a:r>
                        <a:rPr kumimoji="1" lang="ja-JP" altLang="en-US" sz="2800">
                          <a:latin typeface="メイリオ" panose="020B0604030504040204" pitchFamily="50" charset="-128"/>
                          <a:ea typeface="メイリオ" panose="020B0604030504040204" pitchFamily="50" charset="-128"/>
                        </a:rPr>
                        <a:t>の有効性を評価する）</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マネジメントレビュー報告書</a:t>
                      </a:r>
                    </a:p>
                  </a:txBody>
                  <a:tcPr anchor="ctr"/>
                </a:tc>
                <a:extLst>
                  <a:ext uri="{0D108BD9-81ED-4DB2-BD59-A6C34878D82A}">
                    <a16:rowId xmlns:a16="http://schemas.microsoft.com/office/drawing/2014/main" val="1584566057"/>
                  </a:ext>
                </a:extLst>
              </a:tr>
            </a:tbl>
          </a:graphicData>
        </a:graphic>
      </p:graphicFrame>
      <p:sp>
        <p:nvSpPr>
          <p:cNvPr id="10" name="テキスト ボックス 9">
            <a:extLst>
              <a:ext uri="{FF2B5EF4-FFF2-40B4-BE49-F238E27FC236}">
                <a16:creationId xmlns:a16="http://schemas.microsoft.com/office/drawing/2014/main" id="{ED2E9F37-F268-BBBA-BF56-B5425D6D34BB}"/>
              </a:ext>
            </a:extLst>
          </p:cNvPr>
          <p:cNvSpPr txBox="1"/>
          <p:nvPr/>
        </p:nvSpPr>
        <p:spPr>
          <a:xfrm>
            <a:off x="1291045" y="1637808"/>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内部監査は、組織の情報セキュリティ管理が規定通りに運用され、効果的に機能しているかを内部的に確認・評価するプロセスのこと。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内部監査の進め方は「</a:t>
            </a:r>
            <a:r>
              <a:rPr kumimoji="1" lang="en-US" altLang="ja-JP" sz="3600">
                <a:latin typeface="メイリオ" panose="020B0604030504040204" pitchFamily="50" charset="-128"/>
                <a:ea typeface="メイリオ" panose="020B0604030504040204" pitchFamily="50" charset="-128"/>
              </a:rPr>
              <a:t>13-2-7. ISMS:9.</a:t>
            </a:r>
            <a:r>
              <a:rPr kumimoji="1" lang="ja-JP" altLang="en-US" sz="3600">
                <a:latin typeface="メイリオ" panose="020B0604030504040204" pitchFamily="50" charset="-128"/>
                <a:ea typeface="メイリオ" panose="020B0604030504040204" pitchFamily="50" charset="-128"/>
              </a:rPr>
              <a:t>パフォーマンス評価」を参照。</a:t>
            </a:r>
            <a:endParaRPr kumimoji="1" lang="en-US" altLang="ja-JP" sz="36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5A1BF44-61F0-D768-8AD7-2A89F7B99C28}"/>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19-1.】</a:t>
            </a:r>
          </a:p>
          <a:p>
            <a:pPr algn="ctr"/>
            <a:r>
              <a:rPr lang="en-US" altLang="ja-JP" sz="2400" b="1">
                <a:latin typeface="メイリオ" panose="020B0604030504040204" pitchFamily="50" charset="-128"/>
                <a:ea typeface="メイリオ" panose="020B0604030504040204" pitchFamily="50" charset="-128"/>
              </a:rPr>
              <a:t>P350</a:t>
            </a:r>
          </a:p>
        </p:txBody>
      </p:sp>
    </p:spTree>
    <p:extLst>
      <p:ext uri="{BB962C8B-B14F-4D97-AF65-F5344CB8AC3E}">
        <p14:creationId xmlns:p14="http://schemas.microsoft.com/office/powerpoint/2010/main" val="22747229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外部監査</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227</a:t>
            </a:fld>
            <a:endParaRPr kumimoji="1" lang="ja-JP" altLang="en-US" sz="2000"/>
          </a:p>
        </p:txBody>
      </p:sp>
      <p:sp>
        <p:nvSpPr>
          <p:cNvPr id="3" name="object 40">
            <a:extLst>
              <a:ext uri="{FF2B5EF4-FFF2-40B4-BE49-F238E27FC236}">
                <a16:creationId xmlns:a16="http://schemas.microsoft.com/office/drawing/2014/main" id="{5966CD57-E90E-929F-0574-E23E424115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7</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ISMS</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の構築と対策基準の策定と実施手順</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ED2E9F37-F268-BBBA-BF56-B5425D6D34BB}"/>
              </a:ext>
            </a:extLst>
          </p:cNvPr>
          <p:cNvSpPr txBox="1"/>
          <p:nvPr/>
        </p:nvSpPr>
        <p:spPr>
          <a:xfrm>
            <a:off x="1618846" y="1637808"/>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外部監査は、第三者機関が、組織の情報セキュリティ管理が国際基準や既定に適合し、適切に運用されているかを独立した視点で確認・評価するプロセスのこと。</a:t>
            </a:r>
            <a:endParaRPr kumimoji="1" lang="en-US" altLang="ja-JP" sz="3600">
              <a:latin typeface="メイリオ" panose="020B0604030504040204" pitchFamily="50" charset="-128"/>
              <a:ea typeface="メイリオ" panose="020B0604030504040204" pitchFamily="50" charset="-128"/>
            </a:endParaRPr>
          </a:p>
        </p:txBody>
      </p:sp>
      <p:sp>
        <p:nvSpPr>
          <p:cNvPr id="2" name="テキスト プレースホルダー 2">
            <a:extLst>
              <a:ext uri="{FF2B5EF4-FFF2-40B4-BE49-F238E27FC236}">
                <a16:creationId xmlns:a16="http://schemas.microsoft.com/office/drawing/2014/main" id="{B365D3C6-5603-4BE9-905F-A52530328D3C}"/>
              </a:ext>
            </a:extLst>
          </p:cNvPr>
          <p:cNvSpPr txBox="1">
            <a:spLocks/>
          </p:cNvSpPr>
          <p:nvPr/>
        </p:nvSpPr>
        <p:spPr>
          <a:xfrm>
            <a:off x="1385152" y="3752937"/>
            <a:ext cx="14944433" cy="656554"/>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管理基準・監査基準</a:t>
            </a:r>
            <a:endParaRPr lang="en-US" altLang="ja-JP" sz="400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B7715306-60E0-5BB1-E89F-682DC40DBEAD}"/>
              </a:ext>
            </a:extLst>
          </p:cNvPr>
          <p:cNvSpPr txBox="1"/>
          <p:nvPr/>
        </p:nvSpPr>
        <p:spPr>
          <a:xfrm>
            <a:off x="1445658" y="4409491"/>
            <a:ext cx="15456498" cy="4524315"/>
          </a:xfrm>
          <a:prstGeom prst="rect">
            <a:avLst/>
          </a:prstGeom>
          <a:noFill/>
        </p:spPr>
        <p:txBody>
          <a:bodyPr wrap="square" lIns="91440" tIns="45720" rIns="91440" bIns="45720" anchor="t">
            <a:spAutoFit/>
          </a:bodyPr>
          <a:lstStyle/>
          <a:p>
            <a:pPr marL="742950"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情報セキュリティ管理基準</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マネジメント基準</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管理策基準</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情報セキュリティ監査基準</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一般基準</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実施基準</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報告基準</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A7043E8-31B9-C4E7-9E19-D4DCB613A887}"/>
              </a:ext>
            </a:extLst>
          </p:cNvPr>
          <p:cNvSpPr txBox="1"/>
          <p:nvPr/>
        </p:nvSpPr>
        <p:spPr>
          <a:xfrm>
            <a:off x="13091110" y="59055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19-2.】</a:t>
            </a:r>
          </a:p>
          <a:p>
            <a:pPr algn="ctr"/>
            <a:r>
              <a:rPr lang="en-US" altLang="ja-JP" sz="2400" b="1">
                <a:latin typeface="メイリオ" panose="020B0604030504040204" pitchFamily="50" charset="-128"/>
                <a:ea typeface="メイリオ" panose="020B0604030504040204" pitchFamily="50" charset="-128"/>
              </a:rPr>
              <a:t>P351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P352</a:t>
            </a:r>
          </a:p>
        </p:txBody>
      </p:sp>
    </p:spTree>
    <p:extLst>
      <p:ext uri="{BB962C8B-B14F-4D97-AF65-F5344CB8AC3E}">
        <p14:creationId xmlns:p14="http://schemas.microsoft.com/office/powerpoint/2010/main" val="35717916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20</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lang="ja-JP" altLang="en-US" sz="4000">
                <a:latin typeface="メイリオ" panose="020B0604030504040204" pitchFamily="50" charset="-128"/>
                <a:ea typeface="メイリオ" panose="020B0604030504040204" pitchFamily="50" charset="-128"/>
              </a:rPr>
              <a:t>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228</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セキュリティ機能の実装と運用</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アジャイル開発</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44342313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229</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政府情報システム全般に関するドキュメント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デジタル・ガバメント推進標準ガイドライン概要</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0" name="表 9">
            <a:extLst>
              <a:ext uri="{FF2B5EF4-FFF2-40B4-BE49-F238E27FC236}">
                <a16:creationId xmlns:a16="http://schemas.microsoft.com/office/drawing/2014/main" id="{DE762622-7375-F2BD-9FAA-E6896DCF3285}"/>
              </a:ext>
            </a:extLst>
          </p:cNvPr>
          <p:cNvGraphicFramePr>
            <a:graphicFrameLocks noGrp="1"/>
          </p:cNvGraphicFramePr>
          <p:nvPr/>
        </p:nvGraphicFramePr>
        <p:xfrm>
          <a:off x="1226821" y="2566773"/>
          <a:ext cx="15784356" cy="3840480"/>
        </p:xfrm>
        <a:graphic>
          <a:graphicData uri="http://schemas.openxmlformats.org/drawingml/2006/table">
            <a:tbl>
              <a:tblPr firstRow="1" bandRow="1">
                <a:tableStyleId>{5C22544A-7EE6-4342-B048-85BDC9FD1C3A}</a:tableStyleId>
              </a:tblPr>
              <a:tblGrid>
                <a:gridCol w="2799435">
                  <a:extLst>
                    <a:ext uri="{9D8B030D-6E8A-4147-A177-3AD203B41FA5}">
                      <a16:colId xmlns:a16="http://schemas.microsoft.com/office/drawing/2014/main" val="3607558135"/>
                    </a:ext>
                  </a:extLst>
                </a:gridCol>
                <a:gridCol w="12984921">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文書番号</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タイトル</a:t>
                      </a:r>
                    </a:p>
                  </a:txBody>
                  <a:tcPr/>
                </a:tc>
                <a:extLst>
                  <a:ext uri="{0D108BD9-81ED-4DB2-BD59-A6C34878D82A}">
                    <a16:rowId xmlns:a16="http://schemas.microsoft.com/office/drawing/2014/main" val="1016238931"/>
                  </a:ext>
                </a:extLst>
              </a:tr>
              <a:tr h="180246">
                <a:tc>
                  <a:txBody>
                    <a:bodyPr/>
                    <a:lstStyle/>
                    <a:p>
                      <a:pPr algn="ctr"/>
                      <a:r>
                        <a:rPr kumimoji="1" lang="en-US" altLang="ja-JP" sz="3600">
                          <a:latin typeface="メイリオ" panose="020B0604030504040204" pitchFamily="50" charset="-128"/>
                          <a:ea typeface="メイリオ" panose="020B0604030504040204" pitchFamily="50" charset="-128"/>
                        </a:rPr>
                        <a:t>DS-100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デジタル・ガバメント推進標準ガイドライン</a:t>
                      </a:r>
                    </a:p>
                  </a:txBody>
                  <a:tcPr anchor="ctr"/>
                </a:tc>
                <a:extLst>
                  <a:ext uri="{0D108BD9-81ED-4DB2-BD59-A6C34878D82A}">
                    <a16:rowId xmlns:a16="http://schemas.microsoft.com/office/drawing/2014/main" val="3017438926"/>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DS-110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デジタル・ガバメント推進標準ガイドライン解説書</a:t>
                      </a:r>
                    </a:p>
                  </a:txBody>
                  <a:tcPr anchor="ctr"/>
                </a:tc>
                <a:extLst>
                  <a:ext uri="{0D108BD9-81ED-4DB2-BD59-A6C34878D82A}">
                    <a16:rowId xmlns:a16="http://schemas.microsoft.com/office/drawing/2014/main" val="2149840804"/>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DS-120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デジタル・ガバメント推進標準ガイドライン実践ガイドブック</a:t>
                      </a:r>
                    </a:p>
                  </a:txBody>
                  <a:tcPr anchor="ctr"/>
                </a:tc>
                <a:extLst>
                  <a:ext uri="{0D108BD9-81ED-4DB2-BD59-A6C34878D82A}">
                    <a16:rowId xmlns:a16="http://schemas.microsoft.com/office/drawing/2014/main" val="1507602697"/>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DS-121</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アジャイル開発実践ガイドブック</a:t>
                      </a:r>
                    </a:p>
                  </a:txBody>
                  <a:tcPr anchor="ctr"/>
                </a:tc>
                <a:extLst>
                  <a:ext uri="{0D108BD9-81ED-4DB2-BD59-A6C34878D82A}">
                    <a16:rowId xmlns:a16="http://schemas.microsoft.com/office/drawing/2014/main" val="2186979329"/>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DS-130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標準ガイドライン群用語集</a:t>
                      </a:r>
                    </a:p>
                  </a:txBody>
                  <a:tcPr anchor="ctr"/>
                </a:tc>
                <a:extLst>
                  <a:ext uri="{0D108BD9-81ED-4DB2-BD59-A6C34878D82A}">
                    <a16:rowId xmlns:a16="http://schemas.microsoft.com/office/drawing/2014/main" val="3339554425"/>
                  </a:ext>
                </a:extLst>
              </a:tr>
            </a:tbl>
          </a:graphicData>
        </a:graphic>
      </p:graphicFrame>
      <p:sp>
        <p:nvSpPr>
          <p:cNvPr id="3" name="テキスト ボックス 2">
            <a:extLst>
              <a:ext uri="{FF2B5EF4-FFF2-40B4-BE49-F238E27FC236}">
                <a16:creationId xmlns:a16="http://schemas.microsoft.com/office/drawing/2014/main" id="{570AEE0C-5E18-332B-3C96-44747816AF0D}"/>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20-1-1.】</a:t>
            </a:r>
          </a:p>
          <a:p>
            <a:pPr algn="ctr"/>
            <a:r>
              <a:rPr lang="en-US" altLang="ja-JP" sz="2400" b="1">
                <a:latin typeface="メイリオ" panose="020B0604030504040204" pitchFamily="50" charset="-128"/>
                <a:ea typeface="メイリオ" panose="020B0604030504040204" pitchFamily="50" charset="-128"/>
              </a:rPr>
              <a:t>P356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P363</a:t>
            </a:r>
          </a:p>
        </p:txBody>
      </p:sp>
    </p:spTree>
    <p:extLst>
      <p:ext uri="{BB962C8B-B14F-4D97-AF65-F5344CB8AC3E}">
        <p14:creationId xmlns:p14="http://schemas.microsoft.com/office/powerpoint/2010/main" val="3593142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2-2-2.】</a:t>
            </a:r>
          </a:p>
          <a:p>
            <a:pPr algn="ctr"/>
            <a:r>
              <a:rPr lang="en-US" altLang="ja-JP" sz="2400" b="1">
                <a:latin typeface="メイリオ" panose="020B0604030504040204" pitchFamily="50" charset="-128"/>
                <a:ea typeface="メイリオ" panose="020B0604030504040204" pitchFamily="50" charset="-128"/>
              </a:rPr>
              <a:t>P13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P14</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SECURITY</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ACTION</a:t>
            </a:r>
            <a:r>
              <a:rPr lang="ja-JP" altLang="en-US" sz="4000">
                <a:latin typeface="メイリオ" panose="020B0604030504040204" pitchFamily="50" charset="-128"/>
                <a:ea typeface="メイリオ" panose="020B0604030504040204" pitchFamily="50" charset="-128"/>
              </a:rPr>
              <a:t> 一つ星</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か条</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2862322"/>
          </a:xfrm>
          <a:prstGeom prst="rect">
            <a:avLst/>
          </a:prstGeom>
          <a:noFill/>
        </p:spPr>
        <p:txBody>
          <a:bodyPr wrap="square">
            <a:spAutoFit/>
          </a:bodyPr>
          <a:lstStyle/>
          <a:p>
            <a:pPr marL="742950" indent="-742950">
              <a:buFont typeface="+mj-lt"/>
              <a:buAutoNum type="arabicPeriod"/>
            </a:pPr>
            <a:r>
              <a:rPr lang="en-US" altLang="ja-JP" sz="3600" b="0" i="0">
                <a:effectLst/>
                <a:latin typeface="メイリオ" panose="020B0604030504040204" pitchFamily="50" charset="-128"/>
                <a:ea typeface="メイリオ" panose="020B0604030504040204" pitchFamily="50" charset="-128"/>
              </a:rPr>
              <a:t>OS</a:t>
            </a:r>
            <a:r>
              <a:rPr lang="ja-JP" altLang="en-US" sz="3600" b="0" i="0">
                <a:effectLst/>
                <a:latin typeface="メイリオ" panose="020B0604030504040204" pitchFamily="50" charset="-128"/>
                <a:ea typeface="メイリオ" panose="020B0604030504040204" pitchFamily="50" charset="-128"/>
              </a:rPr>
              <a:t>やソフトウェアは常に最新の状態にしよう！</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ウイルス対策ソフトを導入しよう！</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パスワードを強化しよう！</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共有設定を見直そう！</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脅威や攻撃の手口を知ろう！</a:t>
            </a:r>
            <a:endParaRPr lang="en-US" altLang="ja-JP" sz="3600" b="0" i="0">
              <a:effectLst/>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ED14C353-8F64-70EC-083E-3A0FF7F7F98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5358767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230</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セキュリティに関するドキュメント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デジタル・ガバメント推進標準ガイドライン概要</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0" name="表 9">
            <a:extLst>
              <a:ext uri="{FF2B5EF4-FFF2-40B4-BE49-F238E27FC236}">
                <a16:creationId xmlns:a16="http://schemas.microsoft.com/office/drawing/2014/main" id="{DE762622-7375-F2BD-9FAA-E6896DCF3285}"/>
              </a:ext>
            </a:extLst>
          </p:cNvPr>
          <p:cNvGraphicFramePr>
            <a:graphicFrameLocks noGrp="1"/>
          </p:cNvGraphicFramePr>
          <p:nvPr/>
        </p:nvGraphicFramePr>
        <p:xfrm>
          <a:off x="1226821" y="2574393"/>
          <a:ext cx="15784356" cy="6035040"/>
        </p:xfrm>
        <a:graphic>
          <a:graphicData uri="http://schemas.openxmlformats.org/drawingml/2006/table">
            <a:tbl>
              <a:tblPr firstRow="1" bandRow="1">
                <a:tableStyleId>{5C22544A-7EE6-4342-B048-85BDC9FD1C3A}</a:tableStyleId>
              </a:tblPr>
              <a:tblGrid>
                <a:gridCol w="2799435">
                  <a:extLst>
                    <a:ext uri="{9D8B030D-6E8A-4147-A177-3AD203B41FA5}">
                      <a16:colId xmlns:a16="http://schemas.microsoft.com/office/drawing/2014/main" val="3607558135"/>
                    </a:ext>
                  </a:extLst>
                </a:gridCol>
                <a:gridCol w="12984921">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文書番号</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タイトル</a:t>
                      </a:r>
                    </a:p>
                  </a:txBody>
                  <a:tcPr/>
                </a:tc>
                <a:extLst>
                  <a:ext uri="{0D108BD9-81ED-4DB2-BD59-A6C34878D82A}">
                    <a16:rowId xmlns:a16="http://schemas.microsoft.com/office/drawing/2014/main" val="1016238931"/>
                  </a:ext>
                </a:extLst>
              </a:tr>
              <a:tr h="180246">
                <a:tc>
                  <a:txBody>
                    <a:bodyPr/>
                    <a:lstStyle/>
                    <a:p>
                      <a:pPr algn="ctr"/>
                      <a:r>
                        <a:rPr kumimoji="1" lang="en-US" altLang="ja-JP" sz="3600">
                          <a:latin typeface="メイリオ" panose="020B0604030504040204" pitchFamily="50" charset="-128"/>
                          <a:ea typeface="メイリオ" panose="020B0604030504040204" pitchFamily="50" charset="-128"/>
                        </a:rPr>
                        <a:t>DS-200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政府情報システムにおけるセキュリティ・バイ・デザインガイドライン</a:t>
                      </a:r>
                    </a:p>
                  </a:txBody>
                  <a:tcPr anchor="ctr"/>
                </a:tc>
                <a:extLst>
                  <a:ext uri="{0D108BD9-81ED-4DB2-BD59-A6C34878D82A}">
                    <a16:rowId xmlns:a16="http://schemas.microsoft.com/office/drawing/2014/main" val="3017438926"/>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DS-201</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政府情報システムにおけるセキュリティリスク分析ガイドライン～ベースラインと事業被害の組み合わせアプローチ～</a:t>
                      </a:r>
                    </a:p>
                  </a:txBody>
                  <a:tcPr anchor="ctr"/>
                </a:tc>
                <a:extLst>
                  <a:ext uri="{0D108BD9-81ED-4DB2-BD59-A6C34878D82A}">
                    <a16:rowId xmlns:a16="http://schemas.microsoft.com/office/drawing/2014/main" val="2149840804"/>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DS-202</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en-US" altLang="ja-JP" sz="3600">
                          <a:latin typeface="メイリオ" panose="020B0604030504040204" pitchFamily="50" charset="-128"/>
                          <a:ea typeface="メイリオ" panose="020B0604030504040204" pitchFamily="50" charset="-128"/>
                        </a:rPr>
                        <a:t>CI</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CD</a:t>
                      </a:r>
                      <a:r>
                        <a:rPr kumimoji="1" lang="ja-JP" altLang="en-US" sz="3600">
                          <a:latin typeface="メイリオ" panose="020B0604030504040204" pitchFamily="50" charset="-128"/>
                          <a:ea typeface="メイリオ" panose="020B0604030504040204" pitchFamily="50" charset="-128"/>
                        </a:rPr>
                        <a:t>パイプラインにおけるセキュリティの留意点に関する技術レポート</a:t>
                      </a:r>
                    </a:p>
                  </a:txBody>
                  <a:tcPr anchor="ctr"/>
                </a:tc>
                <a:extLst>
                  <a:ext uri="{0D108BD9-81ED-4DB2-BD59-A6C34878D82A}">
                    <a16:rowId xmlns:a16="http://schemas.microsoft.com/office/drawing/2014/main" val="1507602697"/>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DS-210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ゼロトラストアーキテクチャ適用方針</a:t>
                      </a:r>
                    </a:p>
                  </a:txBody>
                  <a:tcPr anchor="ctr"/>
                </a:tc>
                <a:extLst>
                  <a:ext uri="{0D108BD9-81ED-4DB2-BD59-A6C34878D82A}">
                    <a16:rowId xmlns:a16="http://schemas.microsoft.com/office/drawing/2014/main" val="2186979329"/>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DS-211</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常時リスク診断・対処（</a:t>
                      </a:r>
                      <a:r>
                        <a:rPr kumimoji="1" lang="en-US" altLang="ja-JP" sz="3600">
                          <a:latin typeface="メイリオ" panose="020B0604030504040204" pitchFamily="50" charset="-128"/>
                          <a:ea typeface="メイリオ" panose="020B0604030504040204" pitchFamily="50" charset="-128"/>
                        </a:rPr>
                        <a:t>CRSA</a:t>
                      </a:r>
                      <a:r>
                        <a:rPr kumimoji="1" lang="ja-JP" altLang="en-US" sz="3600">
                          <a:latin typeface="メイリオ" panose="020B0604030504040204" pitchFamily="50" charset="-128"/>
                          <a:ea typeface="メイリオ" panose="020B0604030504040204" pitchFamily="50" charset="-128"/>
                        </a:rPr>
                        <a:t>）のエンタープライズアーキテクチャ（</a:t>
                      </a:r>
                      <a:r>
                        <a:rPr kumimoji="1" lang="en-US" altLang="ja-JP" sz="3600">
                          <a:latin typeface="メイリオ" panose="020B0604030504040204" pitchFamily="50" charset="-128"/>
                          <a:ea typeface="メイリオ" panose="020B0604030504040204" pitchFamily="50" charset="-128"/>
                        </a:rPr>
                        <a:t>EA</a:t>
                      </a:r>
                      <a:r>
                        <a:rPr kumimoji="1" lang="ja-JP" altLang="en-US" sz="3600">
                          <a:latin typeface="メイリオ" panose="020B0604030504040204" pitchFamily="50" charset="-128"/>
                          <a:ea typeface="メイリオ" panose="020B0604030504040204" pitchFamily="50" charset="-128"/>
                        </a:rPr>
                        <a:t>）</a:t>
                      </a:r>
                    </a:p>
                  </a:txBody>
                  <a:tcPr anchor="ctr"/>
                </a:tc>
                <a:extLst>
                  <a:ext uri="{0D108BD9-81ED-4DB2-BD59-A6C34878D82A}">
                    <a16:rowId xmlns:a16="http://schemas.microsoft.com/office/drawing/2014/main" val="3339554425"/>
                  </a:ext>
                </a:extLst>
              </a:tr>
            </a:tbl>
          </a:graphicData>
        </a:graphic>
      </p:graphicFrame>
      <p:sp>
        <p:nvSpPr>
          <p:cNvPr id="3" name="テキスト ボックス 2">
            <a:extLst>
              <a:ext uri="{FF2B5EF4-FFF2-40B4-BE49-F238E27FC236}">
                <a16:creationId xmlns:a16="http://schemas.microsoft.com/office/drawing/2014/main" id="{1BD6FC14-5244-A0FE-DBEE-FBC1B11CBB30}"/>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20-1-1.】</a:t>
            </a:r>
          </a:p>
          <a:p>
            <a:pPr algn="ctr"/>
            <a:r>
              <a:rPr lang="en-US" altLang="ja-JP" sz="2400" b="1">
                <a:latin typeface="メイリオ" panose="020B0604030504040204" pitchFamily="50" charset="-128"/>
                <a:ea typeface="メイリオ" panose="020B0604030504040204" pitchFamily="50" charset="-128"/>
              </a:rPr>
              <a:t>P356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P363</a:t>
            </a:r>
          </a:p>
        </p:txBody>
      </p:sp>
    </p:spTree>
    <p:extLst>
      <p:ext uri="{BB962C8B-B14F-4D97-AF65-F5344CB8AC3E}">
        <p14:creationId xmlns:p14="http://schemas.microsoft.com/office/powerpoint/2010/main" val="7999581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231</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セキュリティに関するドキュメント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デジタル・ガバメント推進標準ガイドライン概要</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0" name="表 9">
            <a:extLst>
              <a:ext uri="{FF2B5EF4-FFF2-40B4-BE49-F238E27FC236}">
                <a16:creationId xmlns:a16="http://schemas.microsoft.com/office/drawing/2014/main" id="{DE762622-7375-F2BD-9FAA-E6896DCF3285}"/>
              </a:ext>
            </a:extLst>
          </p:cNvPr>
          <p:cNvGraphicFramePr>
            <a:graphicFrameLocks noGrp="1"/>
          </p:cNvGraphicFramePr>
          <p:nvPr/>
        </p:nvGraphicFramePr>
        <p:xfrm>
          <a:off x="1226821" y="2582013"/>
          <a:ext cx="15784356" cy="4297680"/>
        </p:xfrm>
        <a:graphic>
          <a:graphicData uri="http://schemas.openxmlformats.org/drawingml/2006/table">
            <a:tbl>
              <a:tblPr firstRow="1" bandRow="1">
                <a:tableStyleId>{5C22544A-7EE6-4342-B048-85BDC9FD1C3A}</a:tableStyleId>
              </a:tblPr>
              <a:tblGrid>
                <a:gridCol w="2799435">
                  <a:extLst>
                    <a:ext uri="{9D8B030D-6E8A-4147-A177-3AD203B41FA5}">
                      <a16:colId xmlns:a16="http://schemas.microsoft.com/office/drawing/2014/main" val="3607558135"/>
                    </a:ext>
                  </a:extLst>
                </a:gridCol>
                <a:gridCol w="12984921">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文書番号</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タイトル</a:t>
                      </a:r>
                    </a:p>
                  </a:txBody>
                  <a:tcPr/>
                </a:tc>
                <a:extLst>
                  <a:ext uri="{0D108BD9-81ED-4DB2-BD59-A6C34878D82A}">
                    <a16:rowId xmlns:a16="http://schemas.microsoft.com/office/drawing/2014/main" val="1016238931"/>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DS-212</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ゼロトラストアーキテクチャ適用方針における属性ベースアクセス制御に関する技術レポート</a:t>
                      </a:r>
                    </a:p>
                  </a:txBody>
                  <a:tcPr anchor="ctr"/>
                </a:tc>
                <a:extLst>
                  <a:ext uri="{0D108BD9-81ED-4DB2-BD59-A6C34878D82A}">
                    <a16:rowId xmlns:a16="http://schemas.microsoft.com/office/drawing/2014/main" val="3776480158"/>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DS-220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政府情報システムにおけるサイバーセキュリティフレームワーク導入に関する技術レポート</a:t>
                      </a:r>
                    </a:p>
                  </a:txBody>
                  <a:tcPr anchor="ctr"/>
                </a:tc>
                <a:extLst>
                  <a:ext uri="{0D108BD9-81ED-4DB2-BD59-A6C34878D82A}">
                    <a16:rowId xmlns:a16="http://schemas.microsoft.com/office/drawing/2014/main" val="141138155"/>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DS-221</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政府情報システムにおける脆弱性診断導入ガイドライン</a:t>
                      </a:r>
                    </a:p>
                  </a:txBody>
                  <a:tcPr anchor="ctr"/>
                </a:tc>
                <a:extLst>
                  <a:ext uri="{0D108BD9-81ED-4DB2-BD59-A6C34878D82A}">
                    <a16:rowId xmlns:a16="http://schemas.microsoft.com/office/drawing/2014/main" val="272399487"/>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DS-231</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セキュリティ統制のカタログ化に関する技術レポート</a:t>
                      </a:r>
                    </a:p>
                  </a:txBody>
                  <a:tcPr anchor="ctr"/>
                </a:tc>
                <a:extLst>
                  <a:ext uri="{0D108BD9-81ED-4DB2-BD59-A6C34878D82A}">
                    <a16:rowId xmlns:a16="http://schemas.microsoft.com/office/drawing/2014/main" val="212470490"/>
                  </a:ext>
                </a:extLst>
              </a:tr>
            </a:tbl>
          </a:graphicData>
        </a:graphic>
      </p:graphicFrame>
      <p:sp>
        <p:nvSpPr>
          <p:cNvPr id="3" name="テキスト ボックス 2">
            <a:extLst>
              <a:ext uri="{FF2B5EF4-FFF2-40B4-BE49-F238E27FC236}">
                <a16:creationId xmlns:a16="http://schemas.microsoft.com/office/drawing/2014/main" id="{21E7FADC-7576-77A6-2514-3EFBBF763983}"/>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20-1-1.】</a:t>
            </a:r>
          </a:p>
          <a:p>
            <a:pPr algn="ctr"/>
            <a:r>
              <a:rPr lang="en-US" altLang="ja-JP" sz="2400" b="1">
                <a:latin typeface="メイリオ" panose="020B0604030504040204" pitchFamily="50" charset="-128"/>
                <a:ea typeface="メイリオ" panose="020B0604030504040204" pitchFamily="50" charset="-128"/>
              </a:rPr>
              <a:t>P356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P363</a:t>
            </a:r>
          </a:p>
        </p:txBody>
      </p:sp>
    </p:spTree>
    <p:extLst>
      <p:ext uri="{BB962C8B-B14F-4D97-AF65-F5344CB8AC3E}">
        <p14:creationId xmlns:p14="http://schemas.microsoft.com/office/powerpoint/2010/main" val="95639435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232</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クラウドサービスに関するドキュメント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デジタル・ガバメント推進標準ガイドライン概要</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0" name="表 9">
            <a:extLst>
              <a:ext uri="{FF2B5EF4-FFF2-40B4-BE49-F238E27FC236}">
                <a16:creationId xmlns:a16="http://schemas.microsoft.com/office/drawing/2014/main" id="{DE762622-7375-F2BD-9FAA-E6896DCF3285}"/>
              </a:ext>
            </a:extLst>
          </p:cNvPr>
          <p:cNvGraphicFramePr>
            <a:graphicFrameLocks noGrp="1"/>
          </p:cNvGraphicFramePr>
          <p:nvPr/>
        </p:nvGraphicFramePr>
        <p:xfrm>
          <a:off x="1226821" y="2566773"/>
          <a:ext cx="15784356" cy="1828800"/>
        </p:xfrm>
        <a:graphic>
          <a:graphicData uri="http://schemas.openxmlformats.org/drawingml/2006/table">
            <a:tbl>
              <a:tblPr firstRow="1" bandRow="1">
                <a:tableStyleId>{5C22544A-7EE6-4342-B048-85BDC9FD1C3A}</a:tableStyleId>
              </a:tblPr>
              <a:tblGrid>
                <a:gridCol w="2799435">
                  <a:extLst>
                    <a:ext uri="{9D8B030D-6E8A-4147-A177-3AD203B41FA5}">
                      <a16:colId xmlns:a16="http://schemas.microsoft.com/office/drawing/2014/main" val="3607558135"/>
                    </a:ext>
                  </a:extLst>
                </a:gridCol>
                <a:gridCol w="12984921">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文書番号</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タイトル</a:t>
                      </a:r>
                    </a:p>
                  </a:txBody>
                  <a:tcPr/>
                </a:tc>
                <a:extLst>
                  <a:ext uri="{0D108BD9-81ED-4DB2-BD59-A6C34878D82A}">
                    <a16:rowId xmlns:a16="http://schemas.microsoft.com/office/drawing/2014/main" val="1016238931"/>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DS-310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政府情報システムにおけるクラウドサービスの適切な利用に係る基本方針</a:t>
                      </a:r>
                    </a:p>
                  </a:txBody>
                  <a:tcPr anchor="ctr"/>
                </a:tc>
                <a:extLst>
                  <a:ext uri="{0D108BD9-81ED-4DB2-BD59-A6C34878D82A}">
                    <a16:rowId xmlns:a16="http://schemas.microsoft.com/office/drawing/2014/main" val="3776480158"/>
                  </a:ext>
                </a:extLst>
              </a:tr>
            </a:tbl>
          </a:graphicData>
        </a:graphic>
      </p:graphicFrame>
      <p:sp>
        <p:nvSpPr>
          <p:cNvPr id="3" name="テキスト ボックス 2">
            <a:extLst>
              <a:ext uri="{FF2B5EF4-FFF2-40B4-BE49-F238E27FC236}">
                <a16:creationId xmlns:a16="http://schemas.microsoft.com/office/drawing/2014/main" id="{A288A261-1BBA-5F67-679D-B67B29090C1B}"/>
              </a:ext>
            </a:extLst>
          </p:cNvPr>
          <p:cNvSpPr txBox="1"/>
          <p:nvPr/>
        </p:nvSpPr>
        <p:spPr>
          <a:xfrm>
            <a:off x="1554679" y="5266588"/>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データ連携に関するドキュメント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graphicFrame>
        <p:nvGraphicFramePr>
          <p:cNvPr id="7" name="表 6">
            <a:extLst>
              <a:ext uri="{FF2B5EF4-FFF2-40B4-BE49-F238E27FC236}">
                <a16:creationId xmlns:a16="http://schemas.microsoft.com/office/drawing/2014/main" id="{93BCB9C6-4369-3FEA-CDBC-09245B374E2F}"/>
              </a:ext>
            </a:extLst>
          </p:cNvPr>
          <p:cNvGraphicFramePr>
            <a:graphicFrameLocks noGrp="1"/>
          </p:cNvGraphicFramePr>
          <p:nvPr/>
        </p:nvGraphicFramePr>
        <p:xfrm>
          <a:off x="1226821" y="5797361"/>
          <a:ext cx="15784356" cy="1280160"/>
        </p:xfrm>
        <a:graphic>
          <a:graphicData uri="http://schemas.openxmlformats.org/drawingml/2006/table">
            <a:tbl>
              <a:tblPr firstRow="1" bandRow="1">
                <a:tableStyleId>{5C22544A-7EE6-4342-B048-85BDC9FD1C3A}</a:tableStyleId>
              </a:tblPr>
              <a:tblGrid>
                <a:gridCol w="2799435">
                  <a:extLst>
                    <a:ext uri="{9D8B030D-6E8A-4147-A177-3AD203B41FA5}">
                      <a16:colId xmlns:a16="http://schemas.microsoft.com/office/drawing/2014/main" val="3607558135"/>
                    </a:ext>
                  </a:extLst>
                </a:gridCol>
                <a:gridCol w="12984921">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文書番号</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タイトル</a:t>
                      </a:r>
                    </a:p>
                  </a:txBody>
                  <a:tcPr/>
                </a:tc>
                <a:extLst>
                  <a:ext uri="{0D108BD9-81ED-4DB2-BD59-A6C34878D82A}">
                    <a16:rowId xmlns:a16="http://schemas.microsoft.com/office/drawing/2014/main" val="1016238931"/>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DS-400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政府相互運用性フレームワーク（</a:t>
                      </a:r>
                      <a:r>
                        <a:rPr kumimoji="1" lang="en-US" altLang="ja-JP" sz="3600">
                          <a:latin typeface="メイリオ" panose="020B0604030504040204" pitchFamily="50" charset="-128"/>
                          <a:ea typeface="メイリオ" panose="020B0604030504040204" pitchFamily="50" charset="-128"/>
                        </a:rPr>
                        <a:t>GIF</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76480158"/>
                  </a:ext>
                </a:extLst>
              </a:tr>
            </a:tbl>
          </a:graphicData>
        </a:graphic>
      </p:graphicFrame>
      <p:sp>
        <p:nvSpPr>
          <p:cNvPr id="9" name="テキスト ボックス 8">
            <a:extLst>
              <a:ext uri="{FF2B5EF4-FFF2-40B4-BE49-F238E27FC236}">
                <a16:creationId xmlns:a16="http://schemas.microsoft.com/office/drawing/2014/main" id="{59FCFC61-77D2-3F0D-DF49-585BD4DEF2C1}"/>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20-1-1.】</a:t>
            </a:r>
          </a:p>
          <a:p>
            <a:pPr algn="ctr"/>
            <a:r>
              <a:rPr lang="en-US" altLang="ja-JP" sz="2400" b="1">
                <a:latin typeface="メイリオ" panose="020B0604030504040204" pitchFamily="50" charset="-128"/>
                <a:ea typeface="メイリオ" panose="020B0604030504040204" pitchFamily="50" charset="-128"/>
              </a:rPr>
              <a:t>P356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P363</a:t>
            </a:r>
          </a:p>
        </p:txBody>
      </p:sp>
    </p:spTree>
    <p:extLst>
      <p:ext uri="{BB962C8B-B14F-4D97-AF65-F5344CB8AC3E}">
        <p14:creationId xmlns:p14="http://schemas.microsoft.com/office/powerpoint/2010/main" val="224191777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トラストに関するドキュメント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デジタル・ガバメント推進標準ガイドライン概要</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0" name="表 9">
            <a:extLst>
              <a:ext uri="{FF2B5EF4-FFF2-40B4-BE49-F238E27FC236}">
                <a16:creationId xmlns:a16="http://schemas.microsoft.com/office/drawing/2014/main" id="{DE762622-7375-F2BD-9FAA-E6896DCF3285}"/>
              </a:ext>
            </a:extLst>
          </p:cNvPr>
          <p:cNvGraphicFramePr>
            <a:graphicFrameLocks noGrp="1"/>
          </p:cNvGraphicFramePr>
          <p:nvPr/>
        </p:nvGraphicFramePr>
        <p:xfrm>
          <a:off x="1226821" y="2612493"/>
          <a:ext cx="15784356" cy="2468880"/>
        </p:xfrm>
        <a:graphic>
          <a:graphicData uri="http://schemas.openxmlformats.org/drawingml/2006/table">
            <a:tbl>
              <a:tblPr firstRow="1" bandRow="1">
                <a:tableStyleId>{5C22544A-7EE6-4342-B048-85BDC9FD1C3A}</a:tableStyleId>
              </a:tblPr>
              <a:tblGrid>
                <a:gridCol w="2799435">
                  <a:extLst>
                    <a:ext uri="{9D8B030D-6E8A-4147-A177-3AD203B41FA5}">
                      <a16:colId xmlns:a16="http://schemas.microsoft.com/office/drawing/2014/main" val="3607558135"/>
                    </a:ext>
                  </a:extLst>
                </a:gridCol>
                <a:gridCol w="12984921">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文書番号</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タイトル</a:t>
                      </a:r>
                    </a:p>
                  </a:txBody>
                  <a:tcPr/>
                </a:tc>
                <a:extLst>
                  <a:ext uri="{0D108BD9-81ED-4DB2-BD59-A6C34878D82A}">
                    <a16:rowId xmlns:a16="http://schemas.microsoft.com/office/drawing/2014/main" val="1016238931"/>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DS-500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行政手続におけるオンラインによる本人確認の手法に関するガイドライン</a:t>
                      </a:r>
                    </a:p>
                  </a:txBody>
                  <a:tcPr anchor="ctr"/>
                </a:tc>
                <a:extLst>
                  <a:ext uri="{0D108BD9-81ED-4DB2-BD59-A6C34878D82A}">
                    <a16:rowId xmlns:a16="http://schemas.microsoft.com/office/drawing/2014/main" val="3776480158"/>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DS-531</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 処分通知等のデジタル化に係る基本的な考え方</a:t>
                      </a:r>
                    </a:p>
                  </a:txBody>
                  <a:tcPr anchor="ctr"/>
                </a:tc>
                <a:extLst>
                  <a:ext uri="{0D108BD9-81ED-4DB2-BD59-A6C34878D82A}">
                    <a16:rowId xmlns:a16="http://schemas.microsoft.com/office/drawing/2014/main" val="2957207477"/>
                  </a:ext>
                </a:extLst>
              </a:tr>
            </a:tbl>
          </a:graphicData>
        </a:graphic>
      </p:graphicFrame>
      <p:sp>
        <p:nvSpPr>
          <p:cNvPr id="3" name="テキスト ボックス 2">
            <a:extLst>
              <a:ext uri="{FF2B5EF4-FFF2-40B4-BE49-F238E27FC236}">
                <a16:creationId xmlns:a16="http://schemas.microsoft.com/office/drawing/2014/main" id="{A288A261-1BBA-5F67-679D-B67B29090C1B}"/>
              </a:ext>
            </a:extLst>
          </p:cNvPr>
          <p:cNvSpPr txBox="1"/>
          <p:nvPr/>
        </p:nvSpPr>
        <p:spPr>
          <a:xfrm>
            <a:off x="1554679" y="5693308"/>
            <a:ext cx="15456498" cy="1200329"/>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その他ドキュメント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graphicFrame>
        <p:nvGraphicFramePr>
          <p:cNvPr id="7" name="表 6">
            <a:extLst>
              <a:ext uri="{FF2B5EF4-FFF2-40B4-BE49-F238E27FC236}">
                <a16:creationId xmlns:a16="http://schemas.microsoft.com/office/drawing/2014/main" id="{93BCB9C6-4369-3FEA-CDBC-09245B374E2F}"/>
              </a:ext>
            </a:extLst>
          </p:cNvPr>
          <p:cNvGraphicFramePr>
            <a:graphicFrameLocks noGrp="1"/>
          </p:cNvGraphicFramePr>
          <p:nvPr/>
        </p:nvGraphicFramePr>
        <p:xfrm>
          <a:off x="1226821" y="6330761"/>
          <a:ext cx="15784356" cy="1280160"/>
        </p:xfrm>
        <a:graphic>
          <a:graphicData uri="http://schemas.openxmlformats.org/drawingml/2006/table">
            <a:tbl>
              <a:tblPr firstRow="1" bandRow="1">
                <a:tableStyleId>{5C22544A-7EE6-4342-B048-85BDC9FD1C3A}</a:tableStyleId>
              </a:tblPr>
              <a:tblGrid>
                <a:gridCol w="2799435">
                  <a:extLst>
                    <a:ext uri="{9D8B030D-6E8A-4147-A177-3AD203B41FA5}">
                      <a16:colId xmlns:a16="http://schemas.microsoft.com/office/drawing/2014/main" val="3607558135"/>
                    </a:ext>
                  </a:extLst>
                </a:gridCol>
                <a:gridCol w="12984921">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文書番号</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タイトル</a:t>
                      </a:r>
                    </a:p>
                  </a:txBody>
                  <a:tcPr/>
                </a:tc>
                <a:extLst>
                  <a:ext uri="{0D108BD9-81ED-4DB2-BD59-A6C34878D82A}">
                    <a16:rowId xmlns:a16="http://schemas.microsoft.com/office/drawing/2014/main" val="1016238931"/>
                  </a:ext>
                </a:extLst>
              </a:tr>
              <a:tr h="334743">
                <a:tc>
                  <a:txBody>
                    <a:bodyPr/>
                    <a:lstStyle/>
                    <a:p>
                      <a:pPr algn="ctr"/>
                      <a:r>
                        <a:rPr kumimoji="1" lang="en-US" altLang="ja-JP" sz="3600">
                          <a:latin typeface="メイリオ" panose="020B0604030504040204" pitchFamily="50" charset="-128"/>
                          <a:ea typeface="メイリオ" panose="020B0604030504040204" pitchFamily="50" charset="-128"/>
                        </a:rPr>
                        <a:t>DS-910</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安全保障等の機微な情報等に係る政府情報システムの取扱い</a:t>
                      </a:r>
                      <a:endParaRPr kumimoji="1" lang="en-US" altLang="ja-JP" sz="36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76480158"/>
                  </a:ext>
                </a:extLst>
              </a:tr>
            </a:tbl>
          </a:graphicData>
        </a:graphic>
      </p:graphicFrame>
      <p:sp>
        <p:nvSpPr>
          <p:cNvPr id="9" name="テキスト ボックス 8">
            <a:extLst>
              <a:ext uri="{FF2B5EF4-FFF2-40B4-BE49-F238E27FC236}">
                <a16:creationId xmlns:a16="http://schemas.microsoft.com/office/drawing/2014/main" id="{A4EDF8E3-D9A9-F8BE-8F25-8855E9D8138D}"/>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20-1-1.】</a:t>
            </a:r>
          </a:p>
          <a:p>
            <a:pPr algn="ctr"/>
            <a:r>
              <a:rPr lang="en-US" altLang="ja-JP" sz="2400" b="1">
                <a:latin typeface="メイリオ" panose="020B0604030504040204" pitchFamily="50" charset="-128"/>
                <a:ea typeface="メイリオ" panose="020B0604030504040204" pitchFamily="50" charset="-128"/>
              </a:rPr>
              <a:t>P356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P363</a:t>
            </a:r>
          </a:p>
        </p:txBody>
      </p:sp>
    </p:spTree>
    <p:extLst>
      <p:ext uri="{BB962C8B-B14F-4D97-AF65-F5344CB8AC3E}">
        <p14:creationId xmlns:p14="http://schemas.microsoft.com/office/powerpoint/2010/main" val="222125199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234</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5632311"/>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プロジェクトの管理</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予算および執行</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サービス・業務企画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要件定義</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調達</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設計・開発</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サービス・業務の運営と改善</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運用および保守</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システム監査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デジタル・ガバメント推進標準ガイドライン</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56EB32D5-67AC-FF10-6A99-28B2BBD98C80}"/>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20-1-1.】</a:t>
            </a:r>
          </a:p>
          <a:p>
            <a:pPr algn="ctr"/>
            <a:r>
              <a:rPr lang="en-US" altLang="ja-JP" sz="2400" b="1">
                <a:latin typeface="メイリオ" panose="020B0604030504040204" pitchFamily="50" charset="-128"/>
                <a:ea typeface="メイリオ" panose="020B0604030504040204" pitchFamily="50" charset="-128"/>
              </a:rPr>
              <a:t>P356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P363</a:t>
            </a:r>
          </a:p>
        </p:txBody>
      </p:sp>
    </p:spTree>
    <p:extLst>
      <p:ext uri="{BB962C8B-B14F-4D97-AF65-F5344CB8AC3E}">
        <p14:creationId xmlns:p14="http://schemas.microsoft.com/office/powerpoint/2010/main" val="314109480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プロジェクトの管理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862322"/>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プロジェクトの立ち上げ、初動</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プロジェクト計画書などの作成</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プロジェクトのモニタリング</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プロジェクトの終結</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プロジェクト管理活動の全体の流れ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5282120"/>
            <a:ext cx="15456498" cy="2862322"/>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顧客が困っていること（受領連絡までの時間）への対応を優先</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顧客や注文内容の異なりを捉え、個々のニーズへ対応（大量注文）</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顧客目線で事前、事後の作業も改善（顧客確認）</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小さく始める。そして、軌道修正しながら最終目標へ到達する</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（段階的な</a:t>
            </a:r>
            <a:r>
              <a:rPr kumimoji="1" lang="en-US" altLang="ja-JP" sz="3600">
                <a:latin typeface="メイリオ" panose="020B0604030504040204" pitchFamily="50" charset="-128"/>
                <a:ea typeface="メイリオ" panose="020B0604030504040204" pitchFamily="50" charset="-128"/>
              </a:rPr>
              <a:t>KPI</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472224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プロジェクトの目標設定におけるポイント</a:t>
            </a:r>
          </a:p>
        </p:txBody>
      </p:sp>
      <p:sp>
        <p:nvSpPr>
          <p:cNvPr id="9" name="テキスト ボックス 8">
            <a:extLst>
              <a:ext uri="{FF2B5EF4-FFF2-40B4-BE49-F238E27FC236}">
                <a16:creationId xmlns:a16="http://schemas.microsoft.com/office/drawing/2014/main" id="{B25B4288-CCF7-C64C-205E-176BEEF9C044}"/>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20-1-2.】</a:t>
            </a:r>
          </a:p>
          <a:p>
            <a:pPr algn="ctr"/>
            <a:r>
              <a:rPr lang="en-US" altLang="ja-JP" sz="2400" b="1">
                <a:latin typeface="メイリオ" panose="020B0604030504040204" pitchFamily="50" charset="-128"/>
                <a:ea typeface="メイリオ" panose="020B0604030504040204" pitchFamily="50" charset="-128"/>
              </a:rPr>
              <a:t>P363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P370</a:t>
            </a:r>
          </a:p>
        </p:txBody>
      </p:sp>
    </p:spTree>
    <p:extLst>
      <p:ext uri="{BB962C8B-B14F-4D97-AF65-F5344CB8AC3E}">
        <p14:creationId xmlns:p14="http://schemas.microsoft.com/office/powerpoint/2010/main" val="4121193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プロジェクトの管理</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重要目標達成指標（</a:t>
            </a:r>
            <a:r>
              <a:rPr kumimoji="1" lang="en-US" altLang="ja-JP" sz="3600">
                <a:latin typeface="メイリオ" panose="020B0604030504040204" pitchFamily="50" charset="-128"/>
                <a:ea typeface="メイリオ" panose="020B0604030504040204" pitchFamily="50" charset="-128"/>
              </a:rPr>
              <a:t>KGI</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Key Goal Indicator</a:t>
            </a:r>
            <a:r>
              <a:rPr kumimoji="1" lang="ja-JP" altLang="en-US"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重要成功要因（</a:t>
            </a:r>
            <a:r>
              <a:rPr kumimoji="1" lang="en-US" altLang="ja-JP" sz="3600">
                <a:latin typeface="メイリオ" panose="020B0604030504040204" pitchFamily="50" charset="-128"/>
                <a:ea typeface="メイリオ" panose="020B0604030504040204" pitchFamily="50" charset="-128"/>
              </a:rPr>
              <a:t>CSF</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Critical Success Factor</a:t>
            </a:r>
            <a:r>
              <a:rPr kumimoji="1" lang="ja-JP" altLang="en-US"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重要成果指標（</a:t>
            </a:r>
            <a:r>
              <a:rPr kumimoji="1" lang="en-US" altLang="ja-JP" sz="3600">
                <a:latin typeface="メイリオ" panose="020B0604030504040204" pitchFamily="50" charset="-128"/>
                <a:ea typeface="メイリオ" panose="020B0604030504040204" pitchFamily="50" charset="-128"/>
              </a:rPr>
              <a:t>KPI</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Key Performance Indicator</a:t>
            </a:r>
            <a:r>
              <a:rPr kumimoji="1" lang="ja-JP" altLang="en-US" sz="3600">
                <a:latin typeface="メイリオ" panose="020B0604030504040204" pitchFamily="50" charset="-128"/>
                <a:ea typeface="メイリオ" panose="020B0604030504040204" pitchFamily="50" charset="-128"/>
              </a:rPr>
              <a:t>）</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KGI</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KPI</a:t>
            </a:r>
            <a:r>
              <a:rPr lang="ja-JP" altLang="en-US" sz="4000">
                <a:latin typeface="メイリオ" panose="020B0604030504040204" pitchFamily="50" charset="-128"/>
                <a:ea typeface="メイリオ" panose="020B0604030504040204" pitchFamily="50" charset="-128"/>
              </a:rPr>
              <a:t>」の定義と関係</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5282120"/>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多数の事業者間をまたいだシステム障害が発生するリスクへの対応</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個人情報などの重要情報が漏えいするリスクへの対応</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472224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251A7EFF-4F8F-8304-5A97-A98390BA303A}"/>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20-1-2.】</a:t>
            </a:r>
          </a:p>
          <a:p>
            <a:pPr algn="ctr"/>
            <a:r>
              <a:rPr lang="en-US" altLang="ja-JP" sz="2400" b="1">
                <a:latin typeface="メイリオ" panose="020B0604030504040204" pitchFamily="50" charset="-128"/>
                <a:ea typeface="メイリオ" panose="020B0604030504040204" pitchFamily="50" charset="-128"/>
              </a:rPr>
              <a:t>P363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P370</a:t>
            </a:r>
          </a:p>
        </p:txBody>
      </p:sp>
    </p:spTree>
    <p:extLst>
      <p:ext uri="{BB962C8B-B14F-4D97-AF65-F5344CB8AC3E}">
        <p14:creationId xmlns:p14="http://schemas.microsoft.com/office/powerpoint/2010/main" val="31671781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予算および執行</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3416320"/>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予算のための稟議（予算要求）の事前準備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見積り依頼</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見積りの精査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予算のための稟議（予算要求）に必要な資料の準備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概要要求に向けた調整</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予算執行について</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予算活動の全体の流れ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341300"/>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情報システムを構成する製品のサポート終了に付随する経費の考慮</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人事異動時の引続き不足を防ぐこと</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57814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F48211FB-2B38-BEF8-DF36-588C06A3B8F7}"/>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20-1-3.】</a:t>
            </a:r>
          </a:p>
          <a:p>
            <a:pPr algn="ctr"/>
            <a:r>
              <a:rPr lang="en-US" altLang="ja-JP" sz="2400" b="1">
                <a:latin typeface="メイリオ" panose="020B0604030504040204" pitchFamily="50" charset="-128"/>
                <a:ea typeface="メイリオ" panose="020B0604030504040204" pitchFamily="50" charset="-128"/>
              </a:rPr>
              <a:t>P370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P379</a:t>
            </a:r>
          </a:p>
        </p:txBody>
      </p:sp>
    </p:spTree>
    <p:extLst>
      <p:ext uri="{BB962C8B-B14F-4D97-AF65-F5344CB8AC3E}">
        <p14:creationId xmlns:p14="http://schemas.microsoft.com/office/powerpoint/2010/main" val="387342350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サービス・業務企画</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238</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3970318"/>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サービス・業務企画の開始準備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利用者視点でのニーズ把握</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業務の現状把握</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サービス・業務企画内容の検討</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軌道修正</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新しい業務要件の定義</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サービス・業務企画の全体の流れ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341300"/>
            <a:ext cx="15456498" cy="646331"/>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デジタル技術を徹底的に活用する</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57814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792A3051-0EBC-4A5F-4306-E850F460A8C1}"/>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20-1-4.】</a:t>
            </a:r>
          </a:p>
          <a:p>
            <a:pPr algn="ctr"/>
            <a:r>
              <a:rPr lang="en-US" altLang="ja-JP" sz="2400" b="1">
                <a:latin typeface="メイリオ" panose="020B0604030504040204" pitchFamily="50" charset="-128"/>
                <a:ea typeface="メイリオ" panose="020B0604030504040204" pitchFamily="50" charset="-128"/>
              </a:rPr>
              <a:t>P379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P384</a:t>
            </a:r>
          </a:p>
        </p:txBody>
      </p:sp>
    </p:spTree>
    <p:extLst>
      <p:ext uri="{BB962C8B-B14F-4D97-AF65-F5344CB8AC3E}">
        <p14:creationId xmlns:p14="http://schemas.microsoft.com/office/powerpoint/2010/main" val="13295734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239</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3416320"/>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要件定義の事前準備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RFI</a:t>
            </a:r>
            <a:r>
              <a:rPr kumimoji="1" lang="ja-JP" altLang="en-US" sz="3600">
                <a:latin typeface="メイリオ" panose="020B0604030504040204" pitchFamily="50" charset="-128"/>
                <a:ea typeface="メイリオ" panose="020B0604030504040204" pitchFamily="50" charset="-128"/>
              </a:rPr>
              <a:t>の実施</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要件定義の全体像</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機能要件の定義</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新しい非機能要件の定義</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要件定義終了後の対応</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要件定義の全体の流れ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9" name="テキスト ボックス 8">
            <a:extLst>
              <a:ext uri="{FF2B5EF4-FFF2-40B4-BE49-F238E27FC236}">
                <a16:creationId xmlns:a16="http://schemas.microsoft.com/office/drawing/2014/main" id="{D2138016-63DF-AD19-DD76-35C113D81D8D}"/>
              </a:ext>
            </a:extLst>
          </p:cNvPr>
          <p:cNvSpPr txBox="1"/>
          <p:nvPr/>
        </p:nvSpPr>
        <p:spPr>
          <a:xfrm>
            <a:off x="1554679" y="6346577"/>
            <a:ext cx="15456498" cy="2862322"/>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業務要件の整理</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パッケージソフトや</a:t>
            </a:r>
            <a:r>
              <a:rPr kumimoji="1" lang="en-US" altLang="ja-JP" sz="3600">
                <a:latin typeface="メイリオ" panose="020B0604030504040204" pitchFamily="50" charset="-128"/>
                <a:ea typeface="メイリオ" panose="020B0604030504040204" pitchFamily="50" charset="-128"/>
              </a:rPr>
              <a:t>SaaS</a:t>
            </a:r>
            <a:r>
              <a:rPr kumimoji="1" lang="ja-JP" altLang="en-US" sz="3600">
                <a:latin typeface="メイリオ" panose="020B0604030504040204" pitchFamily="50" charset="-128"/>
                <a:ea typeface="メイリオ" panose="020B0604030504040204" pitchFamily="50" charset="-128"/>
              </a:rPr>
              <a:t>の機能確認</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フィット部分の特定（</a:t>
            </a:r>
            <a:r>
              <a:rPr kumimoji="1" lang="en-US" altLang="ja-JP" sz="3600">
                <a:latin typeface="メイリオ" panose="020B0604030504040204" pitchFamily="50" charset="-128"/>
                <a:ea typeface="メイリオ" panose="020B0604030504040204" pitchFamily="50" charset="-128"/>
              </a:rPr>
              <a:t>Fit</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ギャップ部分の特定（</a:t>
            </a:r>
            <a:r>
              <a:rPr kumimoji="1" lang="en-US" altLang="ja-JP" sz="3600">
                <a:latin typeface="メイリオ" panose="020B0604030504040204" pitchFamily="50" charset="-128"/>
                <a:ea typeface="メイリオ" panose="020B0604030504040204" pitchFamily="50" charset="-128"/>
              </a:rPr>
              <a:t>Gap</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コストとリスクの評価</a:t>
            </a:r>
            <a:endParaRPr kumimoji="1" lang="en-US" altLang="ja-JP" sz="3600">
              <a:latin typeface="メイリオ" panose="020B0604030504040204" pitchFamily="50" charset="-128"/>
              <a:ea typeface="メイリオ" panose="020B0604030504040204" pitchFamily="50" charset="-128"/>
            </a:endParaRPr>
          </a:p>
        </p:txBody>
      </p:sp>
      <p:sp>
        <p:nvSpPr>
          <p:cNvPr id="10" name="テキスト プレースホルダー 2">
            <a:extLst>
              <a:ext uri="{FF2B5EF4-FFF2-40B4-BE49-F238E27FC236}">
                <a16:creationId xmlns:a16="http://schemas.microsoft.com/office/drawing/2014/main" id="{8441FC30-F92D-1DBF-893C-505167002030}"/>
              </a:ext>
            </a:extLst>
          </p:cNvPr>
          <p:cNvSpPr txBox="1">
            <a:spLocks/>
          </p:cNvSpPr>
          <p:nvPr/>
        </p:nvSpPr>
        <p:spPr>
          <a:xfrm>
            <a:off x="1332852" y="5786702"/>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要件定義プロセスにおける</a:t>
            </a:r>
            <a:r>
              <a:rPr lang="en-US" altLang="ja-JP" sz="4000">
                <a:latin typeface="メイリオ" panose="020B0604030504040204" pitchFamily="50" charset="-128"/>
                <a:ea typeface="メイリオ" panose="020B0604030504040204" pitchFamily="50" charset="-128"/>
              </a:rPr>
              <a:t>Fit</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Gap</a:t>
            </a:r>
            <a:r>
              <a:rPr lang="ja-JP" altLang="en-US" sz="4000">
                <a:latin typeface="メイリオ" panose="020B0604030504040204" pitchFamily="50" charset="-128"/>
                <a:ea typeface="メイリオ" panose="020B0604030504040204" pitchFamily="50" charset="-128"/>
              </a:rPr>
              <a:t>分析</a:t>
            </a:r>
          </a:p>
        </p:txBody>
      </p:sp>
      <p:sp>
        <p:nvSpPr>
          <p:cNvPr id="3" name="テキスト ボックス 2">
            <a:extLst>
              <a:ext uri="{FF2B5EF4-FFF2-40B4-BE49-F238E27FC236}">
                <a16:creationId xmlns:a16="http://schemas.microsoft.com/office/drawing/2014/main" id="{01817599-F223-29D5-88E2-FC7F33BBA1D0}"/>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20-1-5.】</a:t>
            </a:r>
          </a:p>
          <a:p>
            <a:pPr algn="ctr"/>
            <a:r>
              <a:rPr lang="en-US" altLang="ja-JP" sz="2400" b="1">
                <a:latin typeface="メイリオ" panose="020B0604030504040204" pitchFamily="50" charset="-128"/>
                <a:ea typeface="メイリオ" panose="020B0604030504040204" pitchFamily="50" charset="-128"/>
              </a:rPr>
              <a:t>P385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P393</a:t>
            </a:r>
          </a:p>
        </p:txBody>
      </p:sp>
    </p:spTree>
    <p:extLst>
      <p:ext uri="{BB962C8B-B14F-4D97-AF65-F5344CB8AC3E}">
        <p14:creationId xmlns:p14="http://schemas.microsoft.com/office/powerpoint/2010/main" val="109610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2-2-3.】</a:t>
            </a:r>
          </a:p>
          <a:p>
            <a:pPr algn="ctr"/>
            <a:r>
              <a:rPr lang="en-US" altLang="ja-JP" sz="2400" b="1">
                <a:latin typeface="メイリオ" panose="020B0604030504040204" pitchFamily="50" charset="-128"/>
                <a:ea typeface="メイリオ" panose="020B0604030504040204" pitchFamily="50" charset="-128"/>
              </a:rPr>
              <a:t>P14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P16</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SECURITY</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ACTION</a:t>
            </a:r>
            <a:r>
              <a:rPr lang="ja-JP" altLang="en-US" sz="4000">
                <a:latin typeface="メイリオ" panose="020B0604030504040204" pitchFamily="50" charset="-128"/>
                <a:ea typeface="メイリオ" panose="020B0604030504040204" pitchFamily="50" charset="-128"/>
              </a:rPr>
              <a:t> 二つ星</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情報セキュリティ自社診断</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2862322"/>
          </a:xfrm>
          <a:prstGeom prst="rect">
            <a:avLst/>
          </a:prstGeom>
          <a:noFill/>
        </p:spPr>
        <p:txBody>
          <a:bodyPr wrap="square">
            <a:spAutoFit/>
          </a:bodyPr>
          <a:lstStyle/>
          <a:p>
            <a:r>
              <a:rPr lang="ja-JP" altLang="en-US" sz="3600" b="0" i="0">
                <a:effectLst/>
                <a:latin typeface="メイリオ" panose="020B0604030504040204" pitchFamily="50" charset="-128"/>
                <a:ea typeface="メイリオ" panose="020B0604030504040204" pitchFamily="50" charset="-128"/>
              </a:rPr>
              <a:t>自社のセキュリティ対策がどれくらい実施できているかを把握するための診断ツール。</a:t>
            </a:r>
            <a:r>
              <a:rPr lang="en-US" altLang="ja-JP" sz="3600" b="0" i="0">
                <a:effectLst/>
                <a:latin typeface="メイリオ" panose="020B0604030504040204" pitchFamily="50" charset="-128"/>
                <a:ea typeface="メイリオ" panose="020B0604030504040204" pitchFamily="50" charset="-128"/>
              </a:rPr>
              <a:t>25</a:t>
            </a:r>
            <a:r>
              <a:rPr lang="ja-JP" altLang="en-US" sz="3600" b="0" i="0">
                <a:effectLst/>
                <a:latin typeface="メイリオ" panose="020B0604030504040204" pitchFamily="50" charset="-128"/>
                <a:ea typeface="メイリオ" panose="020B0604030504040204" pitchFamily="50" charset="-128"/>
              </a:rPr>
              <a:t>項目の設問に答えるだけで診断で</a:t>
            </a:r>
            <a:r>
              <a:rPr lang="ja-JP" altLang="en-US" sz="3600">
                <a:latin typeface="メイリオ" panose="020B0604030504040204" pitchFamily="50" charset="-128"/>
                <a:ea typeface="メイリオ" panose="020B0604030504040204" pitchFamily="50" charset="-128"/>
              </a:rPr>
              <a:t>きる。</a:t>
            </a:r>
            <a:endParaRPr lang="en-US" altLang="ja-JP" sz="3600" b="0" i="0">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分類</a:t>
            </a:r>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graphicFrame>
        <p:nvGraphicFramePr>
          <p:cNvPr id="5" name="表 2">
            <a:extLst>
              <a:ext uri="{FF2B5EF4-FFF2-40B4-BE49-F238E27FC236}">
                <a16:creationId xmlns:a16="http://schemas.microsoft.com/office/drawing/2014/main" id="{BEB3FA6E-0B12-CCE7-411E-7F310E741693}"/>
              </a:ext>
            </a:extLst>
          </p:cNvPr>
          <p:cNvGraphicFramePr>
            <a:graphicFrameLocks noGrp="1"/>
          </p:cNvGraphicFramePr>
          <p:nvPr>
            <p:extLst>
              <p:ext uri="{D42A27DB-BD31-4B8C-83A1-F6EECF244321}">
                <p14:modId xmlns:p14="http://schemas.microsoft.com/office/powerpoint/2010/main" val="2255360636"/>
              </p:ext>
            </p:extLst>
          </p:nvPr>
        </p:nvGraphicFramePr>
        <p:xfrm>
          <a:off x="1547076" y="4299957"/>
          <a:ext cx="15301229" cy="3779520"/>
        </p:xfrm>
        <a:graphic>
          <a:graphicData uri="http://schemas.openxmlformats.org/drawingml/2006/table">
            <a:tbl>
              <a:tblPr firstRow="1" bandRow="1">
                <a:tableStyleId>{5C22544A-7EE6-4342-B048-85BDC9FD1C3A}</a:tableStyleId>
              </a:tblPr>
              <a:tblGrid>
                <a:gridCol w="3872476">
                  <a:extLst>
                    <a:ext uri="{9D8B030D-6E8A-4147-A177-3AD203B41FA5}">
                      <a16:colId xmlns:a16="http://schemas.microsoft.com/office/drawing/2014/main" val="3350320881"/>
                    </a:ext>
                  </a:extLst>
                </a:gridCol>
                <a:gridCol w="11428753">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パート</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内容</a:t>
                      </a:r>
                    </a:p>
                  </a:txBody>
                  <a:tcPr/>
                </a:tc>
                <a:extLst>
                  <a:ext uri="{0D108BD9-81ED-4DB2-BD59-A6C34878D82A}">
                    <a16:rowId xmlns:a16="http://schemas.microsoft.com/office/drawing/2014/main" val="2429723215"/>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Part1</a:t>
                      </a:r>
                    </a:p>
                    <a:p>
                      <a:pPr algn="ctr"/>
                      <a:r>
                        <a:rPr kumimoji="1" lang="ja-JP" altLang="en-US" sz="3200">
                          <a:latin typeface="メイリオ" panose="020B0604030504040204" pitchFamily="50" charset="-128"/>
                          <a:ea typeface="メイリオ" panose="020B0604030504040204" pitchFamily="50" charset="-128"/>
                        </a:rPr>
                        <a:t>基本的対策</a:t>
                      </a:r>
                      <a:endParaRPr kumimoji="1" lang="en-US" altLang="ja-JP" sz="3200">
                        <a:latin typeface="メイリオ" panose="020B0604030504040204" pitchFamily="50" charset="-128"/>
                        <a:ea typeface="メイリオ" panose="020B0604030504040204" pitchFamily="50" charset="-128"/>
                      </a:endParaRPr>
                    </a:p>
                  </a:txBody>
                  <a:tcPr/>
                </a:tc>
                <a:tc>
                  <a:txBody>
                    <a:bodyPr/>
                    <a:lstStyle/>
                    <a:p>
                      <a:r>
                        <a:rPr kumimoji="1" lang="en-US" altLang="ja-JP" sz="3200">
                          <a:latin typeface="メイリオ" panose="020B0604030504040204" pitchFamily="50" charset="-128"/>
                          <a:ea typeface="メイリオ" panose="020B0604030504040204" pitchFamily="50" charset="-128"/>
                        </a:rPr>
                        <a:t>No.1~5</a:t>
                      </a:r>
                      <a:r>
                        <a:rPr kumimoji="1" lang="ja-JP" altLang="en-US" sz="3200">
                          <a:latin typeface="メイリオ" panose="020B0604030504040204" pitchFamily="50" charset="-128"/>
                          <a:ea typeface="メイリオ" panose="020B0604030504040204" pitchFamily="50" charset="-128"/>
                        </a:rPr>
                        <a:t>は企業の規模や形態を問わず、必須の</a:t>
                      </a:r>
                      <a:r>
                        <a:rPr kumimoji="1" lang="en-US" altLang="ja-JP" sz="3200">
                          <a:latin typeface="メイリオ" panose="020B0604030504040204" pitchFamily="50" charset="-128"/>
                          <a:ea typeface="メイリオ" panose="020B0604030504040204" pitchFamily="50" charset="-128"/>
                        </a:rPr>
                        <a:t>5</a:t>
                      </a:r>
                      <a:r>
                        <a:rPr kumimoji="1" lang="ja-JP" altLang="en-US" sz="3200">
                          <a:latin typeface="メイリオ" panose="020B0604030504040204" pitchFamily="50" charset="-128"/>
                          <a:ea typeface="メイリオ" panose="020B0604030504040204" pitchFamily="50" charset="-128"/>
                        </a:rPr>
                        <a:t>項目。</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36525596"/>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Part2</a:t>
                      </a:r>
                    </a:p>
                    <a:p>
                      <a:pPr algn="ctr"/>
                      <a:r>
                        <a:rPr kumimoji="1" lang="ja-JP" altLang="en-US" sz="3200">
                          <a:latin typeface="メイリオ" panose="020B0604030504040204" pitchFamily="50" charset="-128"/>
                          <a:ea typeface="メイリオ" panose="020B0604030504040204" pitchFamily="50" charset="-128"/>
                        </a:rPr>
                        <a:t>従業員としての対策</a:t>
                      </a:r>
                    </a:p>
                  </a:txBody>
                  <a:tcP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No.6~18</a:t>
                      </a:r>
                      <a:r>
                        <a:rPr kumimoji="1" lang="ja-JP" altLang="en-US" sz="3200">
                          <a:latin typeface="メイリオ" panose="020B0604030504040204" pitchFamily="50" charset="-128"/>
                          <a:ea typeface="メイリオ" panose="020B0604030504040204" pitchFamily="50" charset="-128"/>
                        </a:rPr>
                        <a:t>は従業員として注目すべき項目。</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Part3</a:t>
                      </a:r>
                    </a:p>
                    <a:p>
                      <a:pPr algn="ctr"/>
                      <a:r>
                        <a:rPr kumimoji="1" lang="ja-JP" altLang="en-US" sz="3200">
                          <a:latin typeface="メイリオ" panose="020B0604030504040204" pitchFamily="50" charset="-128"/>
                          <a:ea typeface="メイリオ" panose="020B0604030504040204" pitchFamily="50" charset="-128"/>
                        </a:rPr>
                        <a:t>組織としての対策</a:t>
                      </a:r>
                    </a:p>
                  </a:txBody>
                  <a:tcP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No.19~25</a:t>
                      </a:r>
                      <a:r>
                        <a:rPr kumimoji="1" lang="ja-JP" altLang="en-US" sz="3200">
                          <a:latin typeface="メイリオ" panose="020B0604030504040204" pitchFamily="50" charset="-128"/>
                          <a:ea typeface="メイリオ" panose="020B0604030504040204" pitchFamily="50" charset="-128"/>
                        </a:rPr>
                        <a:t>は組織としての方針を定めた上で、実施すべきセキュリティ対策。</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21511744"/>
                  </a:ext>
                </a:extLst>
              </a:tr>
            </a:tbl>
          </a:graphicData>
        </a:graphic>
      </p:graphicFrame>
      <p:sp>
        <p:nvSpPr>
          <p:cNvPr id="6" name="object 40">
            <a:extLst>
              <a:ext uri="{FF2B5EF4-FFF2-40B4-BE49-F238E27FC236}">
                <a16:creationId xmlns:a16="http://schemas.microsoft.com/office/drawing/2014/main" id="{6D9D8645-D103-F043-7B76-E10B0FE24C2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37078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Fit</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Gap</a:t>
            </a:r>
            <a:r>
              <a:rPr lang="ja-JP" altLang="en-US" sz="4000">
                <a:latin typeface="メイリオ" panose="020B0604030504040204" pitchFamily="50" charset="-128"/>
                <a:ea typeface="メイリオ" panose="020B0604030504040204" pitchFamily="50" charset="-128"/>
              </a:rPr>
              <a:t>分析結果に基づく決定</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623240"/>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非機能要件における、情報セキュリティに関する事項について</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想定されるリスクの概要と対策について</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最低限記載すべき情報セキュリティ対策要件</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606336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graphicFrame>
        <p:nvGraphicFramePr>
          <p:cNvPr id="10" name="表 9">
            <a:extLst>
              <a:ext uri="{FF2B5EF4-FFF2-40B4-BE49-F238E27FC236}">
                <a16:creationId xmlns:a16="http://schemas.microsoft.com/office/drawing/2014/main" id="{0BEB874C-D327-2144-0A86-A1BF57B43E7B}"/>
              </a:ext>
            </a:extLst>
          </p:cNvPr>
          <p:cNvGraphicFramePr>
            <a:graphicFrameLocks noGrp="1"/>
          </p:cNvGraphicFramePr>
          <p:nvPr/>
        </p:nvGraphicFramePr>
        <p:xfrm>
          <a:off x="1151643" y="2032589"/>
          <a:ext cx="15735301" cy="3291840"/>
        </p:xfrm>
        <a:graphic>
          <a:graphicData uri="http://schemas.openxmlformats.org/drawingml/2006/table">
            <a:tbl>
              <a:tblPr firstRow="1" bandRow="1">
                <a:tableStyleId>{5C22544A-7EE6-4342-B048-85BDC9FD1C3A}</a:tableStyleId>
              </a:tblPr>
              <a:tblGrid>
                <a:gridCol w="6958432">
                  <a:extLst>
                    <a:ext uri="{9D8B030D-6E8A-4147-A177-3AD203B41FA5}">
                      <a16:colId xmlns:a16="http://schemas.microsoft.com/office/drawing/2014/main" val="3607558135"/>
                    </a:ext>
                  </a:extLst>
                </a:gridCol>
                <a:gridCol w="8776869">
                  <a:extLst>
                    <a:ext uri="{9D8B030D-6E8A-4147-A177-3AD203B41FA5}">
                      <a16:colId xmlns:a16="http://schemas.microsoft.com/office/drawing/2014/main" val="2786212038"/>
                    </a:ext>
                  </a:extLst>
                </a:gridCol>
              </a:tblGrid>
              <a:tr h="180246">
                <a:tc>
                  <a:txBody>
                    <a:bodyPr/>
                    <a:lstStyle/>
                    <a:p>
                      <a:pPr algn="ctr"/>
                      <a:r>
                        <a:rPr kumimoji="1" lang="ja-JP" altLang="en-US" sz="3200">
                          <a:latin typeface="メイリオ" panose="020B0604030504040204" pitchFamily="50" charset="-128"/>
                          <a:ea typeface="メイリオ" panose="020B0604030504040204" pitchFamily="50" charset="-128"/>
                        </a:rPr>
                        <a:t>決定</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条件</a:t>
                      </a:r>
                    </a:p>
                  </a:txBody>
                  <a:tcPr/>
                </a:tc>
                <a:extLst>
                  <a:ext uri="{0D108BD9-81ED-4DB2-BD59-A6C34878D82A}">
                    <a16:rowId xmlns:a16="http://schemas.microsoft.com/office/drawing/2014/main" val="1016238931"/>
                  </a:ext>
                </a:extLst>
              </a:tr>
              <a:tr h="334743">
                <a:tc>
                  <a:txBody>
                    <a:bodyPr/>
                    <a:lstStyle/>
                    <a:p>
                      <a:pPr algn="l"/>
                      <a:r>
                        <a:rPr kumimoji="1" lang="ja-JP" altLang="en-US" sz="3200">
                          <a:latin typeface="メイリオ" panose="020B0604030504040204" pitchFamily="50" charset="-128"/>
                          <a:ea typeface="メイリオ" panose="020B0604030504040204" pitchFamily="50" charset="-128"/>
                        </a:rPr>
                        <a:t>そのまま導入</a:t>
                      </a:r>
                    </a:p>
                  </a:txBody>
                  <a:tcPr anchor="ctr"/>
                </a:tc>
                <a:tc>
                  <a:txBody>
                    <a:bodyPr/>
                    <a:lstStyle/>
                    <a:p>
                      <a:r>
                        <a:rPr kumimoji="1" lang="ja-JP" altLang="en-US" sz="3200">
                          <a:latin typeface="メイリオ" panose="020B0604030504040204" pitchFamily="50" charset="-128"/>
                          <a:ea typeface="メイリオ" panose="020B0604030504040204" pitchFamily="50" charset="-128"/>
                        </a:rPr>
                        <a:t>フィット部分が大きくカスタマイズ不要な場合</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76480158"/>
                  </a:ext>
                </a:extLst>
              </a:tr>
              <a:tr h="334743">
                <a:tc>
                  <a:txBody>
                    <a:bodyPr/>
                    <a:lstStyle/>
                    <a:p>
                      <a:pPr algn="l"/>
                      <a:r>
                        <a:rPr kumimoji="1" lang="ja-JP" altLang="en-US" sz="3200">
                          <a:latin typeface="メイリオ" panose="020B0604030504040204" pitchFamily="50" charset="-128"/>
                          <a:ea typeface="メイリオ" panose="020B0604030504040204" pitchFamily="50" charset="-128"/>
                        </a:rPr>
                        <a:t>部分的にカスタマイズして導入</a:t>
                      </a:r>
                    </a:p>
                  </a:txBody>
                  <a:tcPr anchor="ctr"/>
                </a:tc>
                <a:tc>
                  <a:txBody>
                    <a:bodyPr/>
                    <a:lstStyle/>
                    <a:p>
                      <a:r>
                        <a:rPr kumimoji="1" lang="ja-JP" altLang="en-US" sz="3200">
                          <a:latin typeface="メイリオ" panose="020B0604030504040204" pitchFamily="50" charset="-128"/>
                          <a:ea typeface="メイリオ" panose="020B0604030504040204" pitchFamily="50" charset="-128"/>
                        </a:rPr>
                        <a:t>小規模なギャップがあり、一部カスタマイズやプロセス変更で対応可能な場合</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353349514"/>
                  </a:ext>
                </a:extLst>
              </a:tr>
              <a:tr h="334743">
                <a:tc>
                  <a:txBody>
                    <a:bodyPr/>
                    <a:lstStyle/>
                    <a:p>
                      <a:pPr algn="l"/>
                      <a:r>
                        <a:rPr kumimoji="1" lang="ja-JP" altLang="en-US" sz="3200">
                          <a:latin typeface="メイリオ" panose="020B0604030504040204" pitchFamily="50" charset="-128"/>
                          <a:ea typeface="メイリオ" panose="020B0604030504040204" pitchFamily="50" charset="-128"/>
                        </a:rPr>
                        <a:t>大幅なカスタマイズまたは導入中止</a:t>
                      </a:r>
                    </a:p>
                  </a:txBody>
                  <a:tcPr anchor="ctr"/>
                </a:tc>
                <a:tc>
                  <a:txBody>
                    <a:bodyPr/>
                    <a:lstStyle/>
                    <a:p>
                      <a:r>
                        <a:rPr kumimoji="1" lang="ja-JP" altLang="en-US" sz="3200">
                          <a:latin typeface="メイリオ" panose="020B0604030504040204" pitchFamily="50" charset="-128"/>
                          <a:ea typeface="メイリオ" panose="020B0604030504040204" pitchFamily="50" charset="-128"/>
                        </a:rPr>
                        <a:t>キャップが大きく、コストやリスクが許容範囲を超えるような場合</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465122618"/>
                  </a:ext>
                </a:extLst>
              </a:tr>
            </a:tbl>
          </a:graphicData>
        </a:graphic>
      </p:graphicFrame>
      <p:sp>
        <p:nvSpPr>
          <p:cNvPr id="2" name="テキスト ボックス 1">
            <a:extLst>
              <a:ext uri="{FF2B5EF4-FFF2-40B4-BE49-F238E27FC236}">
                <a16:creationId xmlns:a16="http://schemas.microsoft.com/office/drawing/2014/main" id="{9D8D17DD-93C6-27D1-DAFC-7475622326A5}"/>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20-1-5.】</a:t>
            </a:r>
          </a:p>
          <a:p>
            <a:pPr algn="ctr"/>
            <a:r>
              <a:rPr lang="en-US" altLang="ja-JP" sz="2400" b="1">
                <a:latin typeface="メイリオ" panose="020B0604030504040204" pitchFamily="50" charset="-128"/>
                <a:ea typeface="メイリオ" panose="020B0604030504040204" pitchFamily="50" charset="-128"/>
              </a:rPr>
              <a:t>P385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P393</a:t>
            </a:r>
          </a:p>
        </p:txBody>
      </p:sp>
    </p:spTree>
    <p:extLst>
      <p:ext uri="{BB962C8B-B14F-4D97-AF65-F5344CB8AC3E}">
        <p14:creationId xmlns:p14="http://schemas.microsoft.com/office/powerpoint/2010/main" val="260055990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調達</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241</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862322"/>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調達の事前準備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調達仕様書の作成</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調達仕様書以外のドキュメント作成</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調達手続きとプロジェクト管理</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検収</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調達の全体の流れ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341300"/>
            <a:ext cx="15456498" cy="646331"/>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再委託先の情報セキュリティ対策に係る規定を確認すること</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57814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E11CB300-BA3E-BFE4-67A6-377394D2AA91}"/>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20-1-6.】</a:t>
            </a:r>
          </a:p>
          <a:p>
            <a:pPr algn="ctr"/>
            <a:r>
              <a:rPr lang="en-US" altLang="ja-JP" sz="2400" b="1">
                <a:latin typeface="メイリオ" panose="020B0604030504040204" pitchFamily="50" charset="-128"/>
                <a:ea typeface="メイリオ" panose="020B0604030504040204" pitchFamily="50" charset="-128"/>
              </a:rPr>
              <a:t>P393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P398</a:t>
            </a:r>
          </a:p>
        </p:txBody>
      </p:sp>
    </p:spTree>
    <p:extLst>
      <p:ext uri="{BB962C8B-B14F-4D97-AF65-F5344CB8AC3E}">
        <p14:creationId xmlns:p14="http://schemas.microsoft.com/office/powerpoint/2010/main" val="257006662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設計・開発</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242</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862322"/>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設計・開発を開始するための事前準備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設計・開発の計画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設計・開発・テストの管理</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見落としがちな活動に注意</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新業務の運営を円滑に行うための準備</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設計・開発の全体の流れ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341300"/>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テスト計画の策定</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テストのレベルと種類</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テストツールの活用</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57814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F44C68BE-70D9-5CA3-2747-CF56E663C201}"/>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20-1-7.】</a:t>
            </a:r>
          </a:p>
          <a:p>
            <a:pPr algn="ctr"/>
            <a:r>
              <a:rPr lang="en-US" altLang="ja-JP" sz="2400" b="1">
                <a:latin typeface="メイリオ" panose="020B0604030504040204" pitchFamily="50" charset="-128"/>
                <a:ea typeface="メイリオ" panose="020B0604030504040204" pitchFamily="50" charset="-128"/>
              </a:rPr>
              <a:t>P398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P407</a:t>
            </a:r>
          </a:p>
        </p:txBody>
      </p:sp>
    </p:spTree>
    <p:extLst>
      <p:ext uri="{BB962C8B-B14F-4D97-AF65-F5344CB8AC3E}">
        <p14:creationId xmlns:p14="http://schemas.microsoft.com/office/powerpoint/2010/main" val="319207724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サービス・業務の運営と改善</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308324"/>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新しいサービス・業務の事前準備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業務の定着と次の備え</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業務の改善</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サービス・業務の運営と改善の全体の流れ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341300"/>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業務を外部委託する際の注意</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インシデントの優先度つけ</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57814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28259828-03D7-1592-AE4C-33D6FE1AE984}"/>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20-1-8.】</a:t>
            </a:r>
          </a:p>
          <a:p>
            <a:pPr algn="ctr"/>
            <a:r>
              <a:rPr lang="en-US" altLang="ja-JP" sz="2400" b="1">
                <a:latin typeface="メイリオ" panose="020B0604030504040204" pitchFamily="50" charset="-128"/>
                <a:ea typeface="メイリオ" panose="020B0604030504040204" pitchFamily="50" charset="-128"/>
              </a:rPr>
              <a:t>P407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P412</a:t>
            </a:r>
          </a:p>
        </p:txBody>
      </p:sp>
    </p:spTree>
    <p:extLst>
      <p:ext uri="{BB962C8B-B14F-4D97-AF65-F5344CB8AC3E}">
        <p14:creationId xmlns:p14="http://schemas.microsoft.com/office/powerpoint/2010/main" val="195120021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運用および保守</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244</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308324"/>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運用・保守を開始するための事前準備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運用・保守の計画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運用・保守の定着と次の備え</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運用・保守の改善と業務の引継ぎ</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運用および保守の全体の流れ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341300"/>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セキュリティ関連作業を定期的に確実に実施すること</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セキュリティ対策会議の実施</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情報システムのアカウントの管理</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57814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4208434A-FC1A-D453-DEF8-17743481F46D}"/>
              </a:ext>
            </a:extLst>
          </p:cNvPr>
          <p:cNvSpPr txBox="1"/>
          <p:nvPr/>
        </p:nvSpPr>
        <p:spPr>
          <a:xfrm>
            <a:off x="13106608" y="578402"/>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20-1-9.】</a:t>
            </a:r>
          </a:p>
          <a:p>
            <a:pPr algn="ctr"/>
            <a:r>
              <a:rPr lang="en-US" altLang="ja-JP" sz="2400" b="1">
                <a:latin typeface="メイリオ" panose="020B0604030504040204" pitchFamily="50" charset="-128"/>
                <a:ea typeface="メイリオ" panose="020B0604030504040204" pitchFamily="50" charset="-128"/>
              </a:rPr>
              <a:t>P412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P420</a:t>
            </a:r>
          </a:p>
        </p:txBody>
      </p:sp>
    </p:spTree>
    <p:extLst>
      <p:ext uri="{BB962C8B-B14F-4D97-AF65-F5344CB8AC3E}">
        <p14:creationId xmlns:p14="http://schemas.microsoft.com/office/powerpoint/2010/main" val="232578865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システム監査</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862322"/>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システム監査の理解</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システム監査計画と監査実施計画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システム監査の実施</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指摘事項を踏まえた改善</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システム監査の全体の流れ</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2ACD825-7B7C-18E3-1923-533F1A488B40}"/>
              </a:ext>
            </a:extLst>
          </p:cNvPr>
          <p:cNvSpPr txBox="1"/>
          <p:nvPr/>
        </p:nvSpPr>
        <p:spPr>
          <a:xfrm>
            <a:off x="1554679" y="6341300"/>
            <a:ext cx="15456498" cy="646331"/>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情報セキュリティ監査</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A74FC36-F5E0-31A8-E5B6-745777CE9A67}"/>
              </a:ext>
            </a:extLst>
          </p:cNvPr>
          <p:cNvSpPr txBox="1">
            <a:spLocks/>
          </p:cNvSpPr>
          <p:nvPr/>
        </p:nvSpPr>
        <p:spPr>
          <a:xfrm>
            <a:off x="1332852" y="57814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セキュリティ機能を実装・運用するためのポイント</a:t>
            </a:r>
          </a:p>
        </p:txBody>
      </p:sp>
      <p:sp>
        <p:nvSpPr>
          <p:cNvPr id="9" name="テキスト ボックス 8">
            <a:extLst>
              <a:ext uri="{FF2B5EF4-FFF2-40B4-BE49-F238E27FC236}">
                <a16:creationId xmlns:a16="http://schemas.microsoft.com/office/drawing/2014/main" id="{03C9A53D-48EA-B25E-C423-0BE5710D3BBD}"/>
              </a:ext>
            </a:extLst>
          </p:cNvPr>
          <p:cNvSpPr txBox="1"/>
          <p:nvPr/>
        </p:nvSpPr>
        <p:spPr>
          <a:xfrm>
            <a:off x="13068300" y="578402"/>
            <a:ext cx="43627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20-1-10.】</a:t>
            </a:r>
          </a:p>
          <a:p>
            <a:pPr algn="ctr"/>
            <a:r>
              <a:rPr lang="en-US" altLang="ja-JP" sz="2400" b="1">
                <a:latin typeface="メイリオ" panose="020B0604030504040204" pitchFamily="50" charset="-128"/>
                <a:ea typeface="メイリオ" panose="020B0604030504040204" pitchFamily="50" charset="-128"/>
              </a:rPr>
              <a:t>P420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P423</a:t>
            </a:r>
          </a:p>
        </p:txBody>
      </p:sp>
    </p:spTree>
    <p:extLst>
      <p:ext uri="{BB962C8B-B14F-4D97-AF65-F5344CB8AC3E}">
        <p14:creationId xmlns:p14="http://schemas.microsoft.com/office/powerpoint/2010/main" val="334833134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4A0EA42-2917-A2FF-C55F-3F0AD544FA6B}"/>
              </a:ext>
            </a:extLst>
          </p:cNvPr>
          <p:cNvPicPr>
            <a:picLocks noChangeAspect="1"/>
          </p:cNvPicPr>
          <p:nvPr/>
        </p:nvPicPr>
        <p:blipFill>
          <a:blip r:embed="rId3"/>
          <a:stretch>
            <a:fillRect/>
          </a:stretch>
        </p:blipFill>
        <p:spPr>
          <a:xfrm>
            <a:off x="2259238" y="1386601"/>
            <a:ext cx="13841822" cy="7780561"/>
          </a:xfrm>
          <a:prstGeom prst="rect">
            <a:avLst/>
          </a:prstGeom>
        </p:spPr>
      </p:pic>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アジャイル開発</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246</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アジャイル開発の概要</a:t>
            </a:r>
            <a:endParaRPr lang="en-US" altLang="ja-JP" sz="40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FC60CCCD-6EB5-A805-D9AB-4F741AD36890}"/>
              </a:ext>
            </a:extLst>
          </p:cNvPr>
          <p:cNvSpPr txBox="1"/>
          <p:nvPr/>
        </p:nvSpPr>
        <p:spPr>
          <a:xfrm>
            <a:off x="13068300" y="578402"/>
            <a:ext cx="43627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20-2-1.】</a:t>
            </a:r>
          </a:p>
          <a:p>
            <a:pPr algn="ctr"/>
            <a:r>
              <a:rPr lang="en-US" altLang="ja-JP" sz="2400" b="1">
                <a:latin typeface="メイリオ" panose="020B0604030504040204" pitchFamily="50" charset="-128"/>
                <a:ea typeface="メイリオ" panose="020B0604030504040204" pitchFamily="50" charset="-128"/>
              </a:rPr>
              <a:t>P424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P425</a:t>
            </a:r>
          </a:p>
        </p:txBody>
      </p:sp>
    </p:spTree>
    <p:extLst>
      <p:ext uri="{BB962C8B-B14F-4D97-AF65-F5344CB8AC3E}">
        <p14:creationId xmlns:p14="http://schemas.microsoft.com/office/powerpoint/2010/main" val="13404299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アジャイル開発</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247</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アジャイル開発の実施ポイント</a:t>
            </a:r>
            <a:endParaRPr lang="en-US" altLang="ja-JP" sz="40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2" name="図 1">
            <a:extLst>
              <a:ext uri="{FF2B5EF4-FFF2-40B4-BE49-F238E27FC236}">
                <a16:creationId xmlns:a16="http://schemas.microsoft.com/office/drawing/2014/main" id="{1BA316FD-2EBA-1B3B-732D-984E7D0C9A00}"/>
              </a:ext>
            </a:extLst>
          </p:cNvPr>
          <p:cNvPicPr>
            <a:picLocks noChangeAspect="1"/>
          </p:cNvPicPr>
          <p:nvPr/>
        </p:nvPicPr>
        <p:blipFill>
          <a:blip r:embed="rId3"/>
          <a:stretch>
            <a:fillRect/>
          </a:stretch>
        </p:blipFill>
        <p:spPr>
          <a:xfrm>
            <a:off x="3656218" y="2077914"/>
            <a:ext cx="10844642" cy="6997068"/>
          </a:xfrm>
          <a:prstGeom prst="rect">
            <a:avLst/>
          </a:prstGeom>
        </p:spPr>
      </p:pic>
      <p:sp>
        <p:nvSpPr>
          <p:cNvPr id="3" name="テキスト ボックス 2">
            <a:extLst>
              <a:ext uri="{FF2B5EF4-FFF2-40B4-BE49-F238E27FC236}">
                <a16:creationId xmlns:a16="http://schemas.microsoft.com/office/drawing/2014/main" id="{4D7C784A-B1E5-928B-66E7-1CB374EDE892}"/>
              </a:ext>
            </a:extLst>
          </p:cNvPr>
          <p:cNvSpPr txBox="1"/>
          <p:nvPr/>
        </p:nvSpPr>
        <p:spPr>
          <a:xfrm>
            <a:off x="13068300" y="578402"/>
            <a:ext cx="43627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20-2-2.】</a:t>
            </a:r>
          </a:p>
          <a:p>
            <a:pPr algn="ctr"/>
            <a:r>
              <a:rPr lang="en-US" altLang="ja-JP" sz="2400" b="1">
                <a:latin typeface="メイリオ" panose="020B0604030504040204" pitchFamily="50" charset="-128"/>
                <a:ea typeface="メイリオ" panose="020B0604030504040204" pitchFamily="50" charset="-128"/>
              </a:rPr>
              <a:t>P425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P427</a:t>
            </a:r>
          </a:p>
        </p:txBody>
      </p:sp>
    </p:spTree>
    <p:extLst>
      <p:ext uri="{BB962C8B-B14F-4D97-AF65-F5344CB8AC3E}">
        <p14:creationId xmlns:p14="http://schemas.microsoft.com/office/powerpoint/2010/main" val="302304788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21</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人的、組織的、技術的、物理的対策の実施手順に基づいた実施</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248</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EC</a:t>
            </a:r>
            <a:r>
              <a:rPr lang="ja-JP" altLang="en-US" sz="4000">
                <a:latin typeface="メイリオ" panose="020B0604030504040204" pitchFamily="50" charset="-128"/>
                <a:ea typeface="メイリオ" panose="020B0604030504040204" pitchFamily="50" charset="-128"/>
              </a:rPr>
              <a:t>サイトの構築とセキュリティ機能の実装と運用</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85243294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a:ea typeface="メイリオ"/>
              </a:rPr>
              <a:t>EC</a:t>
            </a:r>
            <a:r>
              <a:rPr lang="ja-JP" altLang="en-US" sz="4000">
                <a:latin typeface="メイリオ"/>
                <a:ea typeface="メイリオ"/>
              </a:rPr>
              <a:t>サイトの構築とセキュリティ機能の実装と運用</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249</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46331"/>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デジタル・ガバメント推進標準ガイドラインに準拠させた場合</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EC</a:t>
            </a:r>
            <a:r>
              <a:rPr lang="ja-JP" altLang="en-US" sz="4000">
                <a:latin typeface="メイリオ" panose="020B0604030504040204" pitchFamily="50" charset="-128"/>
                <a:ea typeface="メイリオ" panose="020B0604030504040204" pitchFamily="50" charset="-128"/>
              </a:rPr>
              <a:t>サイト導入における全体概要</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10" name="表 9">
            <a:extLst>
              <a:ext uri="{FF2B5EF4-FFF2-40B4-BE49-F238E27FC236}">
                <a16:creationId xmlns:a16="http://schemas.microsoft.com/office/drawing/2014/main" id="{DE762622-7375-F2BD-9FAA-E6896DCF3285}"/>
              </a:ext>
            </a:extLst>
          </p:cNvPr>
          <p:cNvGraphicFramePr>
            <a:graphicFrameLocks noGrp="1"/>
          </p:cNvGraphicFramePr>
          <p:nvPr/>
        </p:nvGraphicFramePr>
        <p:xfrm>
          <a:off x="1226821" y="2566773"/>
          <a:ext cx="15784356" cy="5577840"/>
        </p:xfrm>
        <a:graphic>
          <a:graphicData uri="http://schemas.openxmlformats.org/drawingml/2006/table">
            <a:tbl>
              <a:tblPr firstRow="1" bandRow="1">
                <a:tableStyleId>{5C22544A-7EE6-4342-B048-85BDC9FD1C3A}</a:tableStyleId>
              </a:tblPr>
              <a:tblGrid>
                <a:gridCol w="7917179">
                  <a:extLst>
                    <a:ext uri="{9D8B030D-6E8A-4147-A177-3AD203B41FA5}">
                      <a16:colId xmlns:a16="http://schemas.microsoft.com/office/drawing/2014/main" val="3607558135"/>
                    </a:ext>
                  </a:extLst>
                </a:gridCol>
                <a:gridCol w="7867177">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ステップ</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1016238931"/>
                  </a:ext>
                </a:extLst>
              </a:tr>
              <a:tr h="180246">
                <a:tc>
                  <a:txBody>
                    <a:bodyPr/>
                    <a:lstStyle/>
                    <a:p>
                      <a:pPr marL="742950" indent="-742950" algn="l">
                        <a:buFont typeface="+mj-lt"/>
                        <a:buAutoNum type="arabicPeriod"/>
                      </a:pPr>
                      <a:r>
                        <a:rPr kumimoji="1" lang="ja-JP" altLang="en-US" sz="3600">
                          <a:latin typeface="メイリオ" panose="020B0604030504040204" pitchFamily="50" charset="-128"/>
                          <a:ea typeface="メイリオ" panose="020B0604030504040204" pitchFamily="50" charset="-128"/>
                        </a:rPr>
                        <a:t>サービス・業務企画</a:t>
                      </a: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事業目的とサービスの具体的な方向性を決める</a:t>
                      </a:r>
                    </a:p>
                  </a:txBody>
                  <a:tcPr anchor="ctr"/>
                </a:tc>
                <a:extLst>
                  <a:ext uri="{0D108BD9-81ED-4DB2-BD59-A6C34878D82A}">
                    <a16:rowId xmlns:a16="http://schemas.microsoft.com/office/drawing/2014/main" val="3017438926"/>
                  </a:ext>
                </a:extLst>
              </a:tr>
              <a:tr h="334743">
                <a:tc>
                  <a:txBody>
                    <a:bodyPr/>
                    <a:lstStyle/>
                    <a:p>
                      <a:pPr marL="742950" indent="-742950" algn="l">
                        <a:buFont typeface="+mj-lt"/>
                        <a:buAutoNum type="arabicPeriod" startAt="2"/>
                      </a:pPr>
                      <a:r>
                        <a:rPr kumimoji="1" lang="ja-JP" altLang="en-US" sz="3600">
                          <a:latin typeface="メイリオ" panose="020B0604030504040204" pitchFamily="50" charset="-128"/>
                          <a:ea typeface="メイリオ" panose="020B0604030504040204" pitchFamily="50" charset="-128"/>
                        </a:rPr>
                        <a:t>要件定義</a:t>
                      </a: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サービスの実現に必要な機能</a:t>
                      </a:r>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非機能の要件を定義する</a:t>
                      </a:r>
                    </a:p>
                  </a:txBody>
                  <a:tcPr anchor="ctr"/>
                </a:tc>
                <a:extLst>
                  <a:ext uri="{0D108BD9-81ED-4DB2-BD59-A6C34878D82A}">
                    <a16:rowId xmlns:a16="http://schemas.microsoft.com/office/drawing/2014/main" val="2149840804"/>
                  </a:ext>
                </a:extLst>
              </a:tr>
              <a:tr h="334743">
                <a:tc>
                  <a:txBody>
                    <a:bodyPr/>
                    <a:lstStyle/>
                    <a:p>
                      <a:pPr marL="742950" indent="-742950" algn="l">
                        <a:buFont typeface="+mj-lt"/>
                        <a:buAutoNum type="arabicPeriod" startAt="3"/>
                      </a:pPr>
                      <a:r>
                        <a:rPr kumimoji="1" lang="ja-JP" altLang="en-US" sz="3600">
                          <a:latin typeface="メイリオ" panose="020B0604030504040204" pitchFamily="50" charset="-128"/>
                          <a:ea typeface="メイリオ" panose="020B0604030504040204" pitchFamily="50" charset="-128"/>
                        </a:rPr>
                        <a:t>調達</a:t>
                      </a:r>
                      <a:endParaRPr kumimoji="1" lang="en-US" altLang="ja-JP" sz="3600">
                        <a:latin typeface="メイリオ" panose="020B0604030504040204" pitchFamily="50" charset="-128"/>
                        <a:ea typeface="メイリオ" panose="020B0604030504040204" pitchFamily="50" charset="-128"/>
                      </a:endParaRP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開発に必要なリソースの調達</a:t>
                      </a:r>
                    </a:p>
                  </a:txBody>
                  <a:tcPr anchor="ctr"/>
                </a:tc>
                <a:extLst>
                  <a:ext uri="{0D108BD9-81ED-4DB2-BD59-A6C34878D82A}">
                    <a16:rowId xmlns:a16="http://schemas.microsoft.com/office/drawing/2014/main" val="1507602697"/>
                  </a:ext>
                </a:extLst>
              </a:tr>
              <a:tr h="334743">
                <a:tc>
                  <a:txBody>
                    <a:bodyPr/>
                    <a:lstStyle/>
                    <a:p>
                      <a:pPr marL="742950" indent="-742950" algn="l">
                        <a:buFont typeface="+mj-lt"/>
                        <a:buAutoNum type="arabicPeriod" startAt="4"/>
                      </a:pPr>
                      <a:r>
                        <a:rPr kumimoji="1" lang="ja-JP" altLang="en-US" sz="3600">
                          <a:latin typeface="メイリオ" panose="020B0604030504040204" pitchFamily="50" charset="-128"/>
                          <a:ea typeface="メイリオ" panose="020B0604030504040204" pitchFamily="50" charset="-128"/>
                        </a:rPr>
                        <a:t>設計・開発</a:t>
                      </a: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プロジェクトの計画立案と管理</a:t>
                      </a:r>
                    </a:p>
                  </a:txBody>
                  <a:tcPr anchor="ctr"/>
                </a:tc>
                <a:extLst>
                  <a:ext uri="{0D108BD9-81ED-4DB2-BD59-A6C34878D82A}">
                    <a16:rowId xmlns:a16="http://schemas.microsoft.com/office/drawing/2014/main" val="2186979329"/>
                  </a:ext>
                </a:extLst>
              </a:tr>
              <a:tr h="334743">
                <a:tc>
                  <a:txBody>
                    <a:bodyPr/>
                    <a:lstStyle/>
                    <a:p>
                      <a:pPr marL="742950" indent="-742950" algn="l">
                        <a:buFont typeface="+mj-lt"/>
                        <a:buAutoNum type="arabicPeriod" startAt="5"/>
                      </a:pPr>
                      <a:r>
                        <a:rPr kumimoji="1" lang="ja-JP" altLang="en-US" sz="3600">
                          <a:latin typeface="メイリオ" panose="020B0604030504040204" pitchFamily="50" charset="-128"/>
                          <a:ea typeface="メイリオ" panose="020B0604030504040204" pitchFamily="50" charset="-128"/>
                        </a:rPr>
                        <a:t>サービス・業務の運営と改善</a:t>
                      </a: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運営しながら改善</a:t>
                      </a:r>
                    </a:p>
                  </a:txBody>
                  <a:tcPr anchor="ctr"/>
                </a:tc>
                <a:extLst>
                  <a:ext uri="{0D108BD9-81ED-4DB2-BD59-A6C34878D82A}">
                    <a16:rowId xmlns:a16="http://schemas.microsoft.com/office/drawing/2014/main" val="3339554425"/>
                  </a:ext>
                </a:extLst>
              </a:tr>
              <a:tr h="334743">
                <a:tc>
                  <a:txBody>
                    <a:bodyPr/>
                    <a:lstStyle/>
                    <a:p>
                      <a:pPr marL="742950" indent="-742950" algn="l">
                        <a:buFont typeface="+mj-lt"/>
                        <a:buAutoNum type="arabicPeriod" startAt="6"/>
                      </a:pPr>
                      <a:r>
                        <a:rPr kumimoji="1" lang="ja-JP" altLang="en-US" sz="3600">
                          <a:latin typeface="メイリオ" panose="020B0604030504040204" pitchFamily="50" charset="-128"/>
                          <a:ea typeface="メイリオ" panose="020B0604030504040204" pitchFamily="50" charset="-128"/>
                        </a:rPr>
                        <a:t>運用および保守</a:t>
                      </a: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安定稼動の維持と継続的改善</a:t>
                      </a:r>
                    </a:p>
                  </a:txBody>
                  <a:tcPr anchor="ctr"/>
                </a:tc>
                <a:extLst>
                  <a:ext uri="{0D108BD9-81ED-4DB2-BD59-A6C34878D82A}">
                    <a16:rowId xmlns:a16="http://schemas.microsoft.com/office/drawing/2014/main" val="879304739"/>
                  </a:ext>
                </a:extLst>
              </a:tr>
            </a:tbl>
          </a:graphicData>
        </a:graphic>
      </p:graphicFrame>
      <p:sp>
        <p:nvSpPr>
          <p:cNvPr id="3" name="テキスト ボックス 2">
            <a:extLst>
              <a:ext uri="{FF2B5EF4-FFF2-40B4-BE49-F238E27FC236}">
                <a16:creationId xmlns:a16="http://schemas.microsoft.com/office/drawing/2014/main" id="{B6718DA1-BE17-D7DA-5806-AC452BF27C51}"/>
              </a:ext>
            </a:extLst>
          </p:cNvPr>
          <p:cNvSpPr txBox="1"/>
          <p:nvPr/>
        </p:nvSpPr>
        <p:spPr>
          <a:xfrm>
            <a:off x="1554679" y="8310306"/>
            <a:ext cx="15456498" cy="646331"/>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セキュリティ要件は、「要件定義」のフェーズで決定する。</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CB33E1FF-EE12-0414-D6E3-911449F4EEF9}"/>
              </a:ext>
            </a:extLst>
          </p:cNvPr>
          <p:cNvSpPr txBox="1"/>
          <p:nvPr/>
        </p:nvSpPr>
        <p:spPr>
          <a:xfrm>
            <a:off x="13106608" y="587983"/>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a:t>
            </a:r>
          </a:p>
          <a:p>
            <a:pPr algn="ctr"/>
            <a:r>
              <a:rPr lang="en-US" altLang="ja-JP" sz="2400" b="1">
                <a:latin typeface="メイリオ" panose="020B0604030504040204" pitchFamily="50" charset="-128"/>
                <a:ea typeface="メイリオ" panose="020B0604030504040204" pitchFamily="50" charset="-128"/>
              </a:rPr>
              <a:t>P429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P430</a:t>
            </a:r>
          </a:p>
        </p:txBody>
      </p:sp>
    </p:spTree>
    <p:extLst>
      <p:ext uri="{BB962C8B-B14F-4D97-AF65-F5344CB8AC3E}">
        <p14:creationId xmlns:p14="http://schemas.microsoft.com/office/powerpoint/2010/main" val="3949946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2-2-3.】</a:t>
            </a:r>
          </a:p>
          <a:p>
            <a:pPr algn="ctr"/>
            <a:r>
              <a:rPr lang="en-US" altLang="ja-JP" sz="2400" b="1">
                <a:latin typeface="メイリオ" panose="020B0604030504040204" pitchFamily="50" charset="-128"/>
                <a:ea typeface="メイリオ" panose="020B0604030504040204" pitchFamily="50" charset="-128"/>
              </a:rPr>
              <a:t>P14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P16</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SECURITY</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ACTION</a:t>
            </a:r>
            <a:r>
              <a:rPr lang="ja-JP" altLang="en-US" sz="4000">
                <a:latin typeface="メイリオ" panose="020B0604030504040204" pitchFamily="50" charset="-128"/>
                <a:ea typeface="メイリオ" panose="020B0604030504040204" pitchFamily="50" charset="-128"/>
              </a:rPr>
              <a:t> 二つ星</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情報セキュリティ自社診断</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4524315"/>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診断方法</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経営者またはシステム担当や部門長など、実施状況を把握している人が記入する。</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一人で記入が難しい場合は、事業所、部署ごとに記入し、責任者・担当者が集計する。</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点数</a:t>
            </a:r>
            <a:endParaRPr lang="en-US" altLang="ja-JP" sz="3600" u="sng">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p:txBody>
      </p:sp>
      <p:graphicFrame>
        <p:nvGraphicFramePr>
          <p:cNvPr id="8" name="表 2">
            <a:extLst>
              <a:ext uri="{FF2B5EF4-FFF2-40B4-BE49-F238E27FC236}">
                <a16:creationId xmlns:a16="http://schemas.microsoft.com/office/drawing/2014/main" id="{E8E9BB12-81EE-9601-3EBD-3B095D54B4FC}"/>
              </a:ext>
            </a:extLst>
          </p:cNvPr>
          <p:cNvGraphicFramePr>
            <a:graphicFrameLocks noGrp="1"/>
          </p:cNvGraphicFramePr>
          <p:nvPr>
            <p:extLst>
              <p:ext uri="{D42A27DB-BD31-4B8C-83A1-F6EECF244321}">
                <p14:modId xmlns:p14="http://schemas.microsoft.com/office/powerpoint/2010/main" val="10605404"/>
              </p:ext>
            </p:extLst>
          </p:nvPr>
        </p:nvGraphicFramePr>
        <p:xfrm>
          <a:off x="3655666" y="5964855"/>
          <a:ext cx="11254523" cy="2895600"/>
        </p:xfrm>
        <a:graphic>
          <a:graphicData uri="http://schemas.openxmlformats.org/drawingml/2006/table">
            <a:tbl>
              <a:tblPr firstRow="1" bandRow="1">
                <a:tableStyleId>{5C22544A-7EE6-4342-B048-85BDC9FD1C3A}</a:tableStyleId>
              </a:tblPr>
              <a:tblGrid>
                <a:gridCol w="5766652">
                  <a:extLst>
                    <a:ext uri="{9D8B030D-6E8A-4147-A177-3AD203B41FA5}">
                      <a16:colId xmlns:a16="http://schemas.microsoft.com/office/drawing/2014/main" val="3350320881"/>
                    </a:ext>
                  </a:extLst>
                </a:gridCol>
                <a:gridCol w="5487871">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項目</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点数</a:t>
                      </a:r>
                    </a:p>
                  </a:txBody>
                  <a:tcPr/>
                </a:tc>
                <a:extLst>
                  <a:ext uri="{0D108BD9-81ED-4DB2-BD59-A6C34878D82A}">
                    <a16:rowId xmlns:a16="http://schemas.microsoft.com/office/drawing/2014/main" val="2429723215"/>
                  </a:ext>
                </a:extLst>
              </a:tr>
              <a:tr h="370840">
                <a:tc>
                  <a:txBody>
                    <a:bodyPr/>
                    <a:lstStyle/>
                    <a:p>
                      <a:pPr algn="l"/>
                      <a:r>
                        <a:rPr kumimoji="1" lang="ja-JP" altLang="en-US" sz="3200">
                          <a:latin typeface="メイリオ" panose="020B0604030504040204" pitchFamily="50" charset="-128"/>
                          <a:ea typeface="メイリオ" panose="020B0604030504040204" pitchFamily="50" charset="-128"/>
                        </a:rPr>
                        <a:t>実施している</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 </a:t>
                      </a:r>
                      <a:r>
                        <a:rPr kumimoji="1" lang="en-US" altLang="ja-JP" sz="3200">
                          <a:latin typeface="メイリオ" panose="020B0604030504040204" pitchFamily="50" charset="-128"/>
                          <a:ea typeface="メイリオ" panose="020B0604030504040204" pitchFamily="50" charset="-128"/>
                        </a:rPr>
                        <a:t>4</a:t>
                      </a:r>
                      <a:r>
                        <a:rPr kumimoji="1" lang="ja-JP" altLang="en-US" sz="3200">
                          <a:latin typeface="メイリオ" panose="020B0604030504040204" pitchFamily="50" charset="-128"/>
                          <a:ea typeface="メイリオ" panose="020B0604030504040204" pitchFamily="50" charset="-128"/>
                        </a:rPr>
                        <a:t>点</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36525596"/>
                  </a:ext>
                </a:extLst>
              </a:tr>
              <a:tr h="370840">
                <a:tc>
                  <a:txBody>
                    <a:bodyPr/>
                    <a:lstStyle/>
                    <a:p>
                      <a:pPr algn="l"/>
                      <a:r>
                        <a:rPr kumimoji="1" lang="ja-JP" altLang="en-US" sz="3200">
                          <a:latin typeface="メイリオ" panose="020B0604030504040204" pitchFamily="50" charset="-128"/>
                          <a:ea typeface="メイリオ" panose="020B0604030504040204" pitchFamily="50" charset="-128"/>
                        </a:rPr>
                        <a:t>一部実施している</a:t>
                      </a:r>
                    </a:p>
                  </a:txBody>
                  <a:tcPr/>
                </a:tc>
                <a:tc>
                  <a:txBody>
                    <a:bodyPr/>
                    <a:lstStyle/>
                    <a:p>
                      <a:pPr marL="0" indent="0" algn="ctr">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 </a:t>
                      </a:r>
                      <a:r>
                        <a:rPr kumimoji="1" lang="en-US" altLang="ja-JP" sz="3200">
                          <a:latin typeface="メイリオ" panose="020B0604030504040204" pitchFamily="50" charset="-128"/>
                          <a:ea typeface="メイリオ" panose="020B0604030504040204" pitchFamily="50" charset="-128"/>
                        </a:rPr>
                        <a:t>2</a:t>
                      </a:r>
                      <a:r>
                        <a:rPr kumimoji="1" lang="ja-JP" altLang="en-US" sz="3200">
                          <a:latin typeface="メイリオ" panose="020B0604030504040204" pitchFamily="50" charset="-128"/>
                          <a:ea typeface="メイリオ" panose="020B0604030504040204" pitchFamily="50" charset="-128"/>
                        </a:rPr>
                        <a:t>点</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l"/>
                      <a:r>
                        <a:rPr kumimoji="1" lang="ja-JP" altLang="en-US" sz="3200">
                          <a:latin typeface="メイリオ" panose="020B0604030504040204" pitchFamily="50" charset="-128"/>
                          <a:ea typeface="メイリオ" panose="020B0604030504040204" pitchFamily="50" charset="-128"/>
                        </a:rPr>
                        <a:t>実施していない</a:t>
                      </a:r>
                    </a:p>
                  </a:txBody>
                  <a:tcPr/>
                </a:tc>
                <a:tc>
                  <a:txBody>
                    <a:bodyPr/>
                    <a:lstStyle/>
                    <a:p>
                      <a:pPr marL="0" indent="0" algn="ctr">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 </a:t>
                      </a:r>
                      <a:r>
                        <a:rPr kumimoji="1" lang="en-US" altLang="ja-JP" sz="3200">
                          <a:latin typeface="メイリオ" panose="020B0604030504040204" pitchFamily="50" charset="-128"/>
                          <a:ea typeface="メイリオ" panose="020B0604030504040204" pitchFamily="50" charset="-128"/>
                        </a:rPr>
                        <a:t>0</a:t>
                      </a:r>
                      <a:r>
                        <a:rPr kumimoji="1" lang="ja-JP" altLang="en-US" sz="3200">
                          <a:latin typeface="メイリオ" panose="020B0604030504040204" pitchFamily="50" charset="-128"/>
                          <a:ea typeface="メイリオ" panose="020B0604030504040204" pitchFamily="50" charset="-128"/>
                        </a:rPr>
                        <a:t>点</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21511744"/>
                  </a:ext>
                </a:extLst>
              </a:tr>
              <a:tr h="370840">
                <a:tc>
                  <a:txBody>
                    <a:bodyPr/>
                    <a:lstStyle/>
                    <a:p>
                      <a:pPr algn="l"/>
                      <a:r>
                        <a:rPr kumimoji="1" lang="ja-JP" altLang="en-US" sz="3200">
                          <a:latin typeface="メイリオ" panose="020B0604030504040204" pitchFamily="50" charset="-128"/>
                          <a:ea typeface="メイリオ" panose="020B0604030504040204" pitchFamily="50" charset="-128"/>
                        </a:rPr>
                        <a:t>わからない</a:t>
                      </a:r>
                    </a:p>
                  </a:txBody>
                  <a:tcPr/>
                </a:tc>
                <a:tc>
                  <a:txBody>
                    <a:bodyPr/>
                    <a:lstStyle/>
                    <a:p>
                      <a:pPr marL="0" indent="0" algn="ctr">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-1</a:t>
                      </a:r>
                      <a:r>
                        <a:rPr kumimoji="1" lang="ja-JP" altLang="en-US" sz="3200">
                          <a:latin typeface="メイリオ" panose="020B0604030504040204" pitchFamily="50" charset="-128"/>
                          <a:ea typeface="メイリオ" panose="020B0604030504040204" pitchFamily="50" charset="-128"/>
                        </a:rPr>
                        <a:t>点</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81553198"/>
                  </a:ext>
                </a:extLst>
              </a:tr>
            </a:tbl>
          </a:graphicData>
        </a:graphic>
      </p:graphicFrame>
      <p:sp>
        <p:nvSpPr>
          <p:cNvPr id="5" name="object 40">
            <a:extLst>
              <a:ext uri="{FF2B5EF4-FFF2-40B4-BE49-F238E27FC236}">
                <a16:creationId xmlns:a16="http://schemas.microsoft.com/office/drawing/2014/main" id="{DF51615D-CFF9-D46A-F738-53474AD7C55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642482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サービス・業務企画</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250</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2036000"/>
            <a:ext cx="15456498" cy="5078313"/>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ペルソナ分析を活用し、仮想顧客の特徴を具体化することで、利用者が抱える課題等を浮き彫りにし、具体性の高いアイデアを創出する。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ペルソナ分析を活用した、サービス・業務企画のステップ</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ターゲットとなる利用者に関する情報を収集する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収集した情報を分析し、グルーピングする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グルーピングした情報から利用者像を具現化、ペルソナを作成</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業務の現状把握</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サービス・業務企画内容の検討</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利用者視点でのニーズ把握</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8638A86B-7505-9677-A681-722ACFD398A5}"/>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21-1-1.】</a:t>
            </a:r>
          </a:p>
          <a:p>
            <a:pPr algn="ctr"/>
            <a:r>
              <a:rPr lang="en-US" altLang="ja-JP" sz="2400" b="1">
                <a:latin typeface="メイリオ" panose="020B0604030504040204" pitchFamily="50" charset="-128"/>
                <a:ea typeface="メイリオ" panose="020B0604030504040204" pitchFamily="50" charset="-128"/>
              </a:rPr>
              <a:t>P430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P434</a:t>
            </a:r>
          </a:p>
        </p:txBody>
      </p:sp>
    </p:spTree>
    <p:extLst>
      <p:ext uri="{BB962C8B-B14F-4D97-AF65-F5344CB8AC3E}">
        <p14:creationId xmlns:p14="http://schemas.microsoft.com/office/powerpoint/2010/main" val="269709967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A168-1EE0-39E6-C665-408EBE60B98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44D1914-21E1-3F04-6A2A-3123B93F3F4A}"/>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サービス・業務企画</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F0B3A26-4901-682D-CC8A-35572DD3494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251</a:t>
            </a:fld>
            <a:endParaRPr kumimoji="1" lang="ja-JP" altLang="en-US" sz="2000"/>
          </a:p>
        </p:txBody>
      </p:sp>
      <p:sp>
        <p:nvSpPr>
          <p:cNvPr id="2" name="テキスト ボックス 1">
            <a:extLst>
              <a:ext uri="{FF2B5EF4-FFF2-40B4-BE49-F238E27FC236}">
                <a16:creationId xmlns:a16="http://schemas.microsoft.com/office/drawing/2014/main" id="{398389E5-0931-6AA4-0EAA-E89235931358}"/>
              </a:ext>
            </a:extLst>
          </p:cNvPr>
          <p:cNvSpPr txBox="1"/>
          <p:nvPr/>
        </p:nvSpPr>
        <p:spPr>
          <a:xfrm>
            <a:off x="1332852" y="2036000"/>
            <a:ext cx="15456498"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現状把握の目的</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複数の関係者が理解しやすい形で業務の状況を共有する。</a:t>
            </a:r>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業務フローとは</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誰が、何を、どの順番で実施しているかを視覚的に示すツール</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現行フロー（</a:t>
            </a:r>
            <a:r>
              <a:rPr kumimoji="1" lang="en-US" altLang="ja-JP" sz="3600" err="1">
                <a:latin typeface="メイリオ" panose="020B0604030504040204" pitchFamily="50" charset="-128"/>
                <a:ea typeface="メイリオ" panose="020B0604030504040204" pitchFamily="50" charset="-128"/>
              </a:rPr>
              <a:t>AsIs</a:t>
            </a:r>
            <a:r>
              <a:rPr kumimoji="1" lang="ja-JP" altLang="en-US" sz="3600">
                <a:latin typeface="メイリオ" panose="020B0604030504040204" pitchFamily="50" charset="-128"/>
                <a:ea typeface="メイリオ" panose="020B0604030504040204" pitchFamily="50" charset="-128"/>
              </a:rPr>
              <a:t>）：現在の業務内容を可視化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将来フロー（</a:t>
            </a:r>
            <a:r>
              <a:rPr kumimoji="1" lang="en-US" altLang="ja-JP" sz="3600" err="1">
                <a:latin typeface="メイリオ" panose="020B0604030504040204" pitchFamily="50" charset="-128"/>
                <a:ea typeface="メイリオ" panose="020B0604030504040204" pitchFamily="50" charset="-128"/>
              </a:rPr>
              <a:t>ToBe</a:t>
            </a:r>
            <a:r>
              <a:rPr kumimoji="1" lang="ja-JP" altLang="en-US" sz="3600">
                <a:latin typeface="メイリオ" panose="020B0604030504040204" pitchFamily="50" charset="-128"/>
                <a:ea typeface="メイリオ" panose="020B0604030504040204" pitchFamily="50" charset="-128"/>
              </a:rPr>
              <a:t>）：企画後の業務の変化点を明記</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ポイント：関係者にわかりやすい形式で表記する</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実店舗での購入フロー（テキスト </a:t>
            </a:r>
            <a:r>
              <a:rPr kumimoji="1" lang="en-US" altLang="ja-JP" sz="3600">
                <a:latin typeface="メイリオ" panose="020B0604030504040204" pitchFamily="50" charset="-128"/>
                <a:ea typeface="メイリオ" panose="020B0604030504040204" pitchFamily="50" charset="-128"/>
              </a:rPr>
              <a:t>P433</a:t>
            </a:r>
            <a:r>
              <a:rPr kumimoji="1" lang="ja-JP" altLang="en-US" sz="3600">
                <a:latin typeface="メイリオ" panose="020B0604030504040204" pitchFamily="50" charset="-128"/>
                <a:ea typeface="メイリオ" panose="020B0604030504040204" pitchFamily="50" charset="-128"/>
              </a:rPr>
              <a:t> 図</a:t>
            </a:r>
            <a:r>
              <a:rPr kumimoji="1" lang="en-US" altLang="ja-JP" sz="3600">
                <a:latin typeface="メイリオ" panose="020B0604030504040204" pitchFamily="50" charset="-128"/>
                <a:ea typeface="メイリオ" panose="020B0604030504040204" pitchFamily="50" charset="-128"/>
              </a:rPr>
              <a:t>84</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EC</a:t>
            </a:r>
            <a:r>
              <a:rPr kumimoji="1" lang="ja-JP" altLang="en-US" sz="3600">
                <a:latin typeface="メイリオ" panose="020B0604030504040204" pitchFamily="50" charset="-128"/>
                <a:ea typeface="メイリオ" panose="020B0604030504040204" pitchFamily="50" charset="-128"/>
              </a:rPr>
              <a:t>サイトでの購入フロー（テキスト </a:t>
            </a:r>
            <a:r>
              <a:rPr kumimoji="1" lang="en-US" altLang="ja-JP" sz="3600">
                <a:latin typeface="メイリオ" panose="020B0604030504040204" pitchFamily="50" charset="-128"/>
                <a:ea typeface="メイリオ" panose="020B0604030504040204" pitchFamily="50" charset="-128"/>
              </a:rPr>
              <a:t>P434 </a:t>
            </a:r>
            <a:r>
              <a:rPr kumimoji="1" lang="ja-JP" altLang="en-US" sz="3600">
                <a:latin typeface="メイリオ" panose="020B0604030504040204" pitchFamily="50" charset="-128"/>
                <a:ea typeface="メイリオ" panose="020B0604030504040204" pitchFamily="50" charset="-128"/>
              </a:rPr>
              <a:t>図</a:t>
            </a:r>
            <a:r>
              <a:rPr kumimoji="1" lang="en-US" altLang="ja-JP" sz="3600">
                <a:latin typeface="メイリオ" panose="020B0604030504040204" pitchFamily="50" charset="-128"/>
                <a:ea typeface="メイリオ" panose="020B0604030504040204" pitchFamily="50" charset="-128"/>
              </a:rPr>
              <a:t>85</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a:p>
            <a:pPr lvl="1"/>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4F4BD96D-C75C-83B3-6A00-25C3121871F9}"/>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業務の現状分析とフロー作成の重要性</a:t>
            </a:r>
          </a:p>
        </p:txBody>
      </p:sp>
      <p:sp>
        <p:nvSpPr>
          <p:cNvPr id="4" name="object 40">
            <a:extLst>
              <a:ext uri="{FF2B5EF4-FFF2-40B4-BE49-F238E27FC236}">
                <a16:creationId xmlns:a16="http://schemas.microsoft.com/office/drawing/2014/main" id="{6484EF46-3D85-61A7-E62A-2844F2C86F1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ボックス 5">
            <a:extLst>
              <a:ext uri="{FF2B5EF4-FFF2-40B4-BE49-F238E27FC236}">
                <a16:creationId xmlns:a16="http://schemas.microsoft.com/office/drawing/2014/main" id="{892B6EED-4DCB-FD48-097D-7E3F2DC3E8B4}"/>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21-1-1.】</a:t>
            </a:r>
          </a:p>
          <a:p>
            <a:pPr algn="ctr"/>
            <a:r>
              <a:rPr lang="en-US" altLang="ja-JP" sz="2400" b="1">
                <a:latin typeface="メイリオ" panose="020B0604030504040204" pitchFamily="50" charset="-128"/>
                <a:ea typeface="メイリオ" panose="020B0604030504040204" pitchFamily="50" charset="-128"/>
              </a:rPr>
              <a:t>P430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P434</a:t>
            </a:r>
          </a:p>
        </p:txBody>
      </p:sp>
    </p:spTree>
    <p:extLst>
      <p:ext uri="{BB962C8B-B14F-4D97-AF65-F5344CB8AC3E}">
        <p14:creationId xmlns:p14="http://schemas.microsoft.com/office/powerpoint/2010/main" val="174902871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252</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2038869"/>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プロジェクト管理や契約合意の基盤となる。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誤った定義や曖昧な表現は後続工程に重大な影響が出る。</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一貫性を持った要件定義書の作成</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プレースホルダー 2">
            <a:extLst>
              <a:ext uri="{FF2B5EF4-FFF2-40B4-BE49-F238E27FC236}">
                <a16:creationId xmlns:a16="http://schemas.microsoft.com/office/drawing/2014/main" id="{9B4678B1-BDD8-59B1-1A99-F2B7029B6FA2}"/>
              </a:ext>
            </a:extLst>
          </p:cNvPr>
          <p:cNvSpPr txBox="1">
            <a:spLocks/>
          </p:cNvSpPr>
          <p:nvPr/>
        </p:nvSpPr>
        <p:spPr>
          <a:xfrm>
            <a:off x="1332852" y="345376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要件定義のポイント</a:t>
            </a:r>
          </a:p>
        </p:txBody>
      </p:sp>
      <p:sp>
        <p:nvSpPr>
          <p:cNvPr id="10" name="テキスト ボックス 9">
            <a:extLst>
              <a:ext uri="{FF2B5EF4-FFF2-40B4-BE49-F238E27FC236}">
                <a16:creationId xmlns:a16="http://schemas.microsoft.com/office/drawing/2014/main" id="{6486DA5D-98A2-E23D-527E-9C546B08C24E}"/>
              </a:ext>
            </a:extLst>
          </p:cNvPr>
          <p:cNvSpPr txBox="1"/>
          <p:nvPr/>
        </p:nvSpPr>
        <p:spPr>
          <a:xfrm>
            <a:off x="1332852" y="4013640"/>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用語の統一</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業務要件の整合性</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箇条書きで簡潔に</a:t>
            </a:r>
            <a:endParaRPr kumimoji="1" lang="en-US" altLang="ja-JP" sz="360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82717911-B050-8783-C285-6FE755DE2ABA}"/>
              </a:ext>
            </a:extLst>
          </p:cNvPr>
          <p:cNvSpPr txBox="1"/>
          <p:nvPr/>
        </p:nvSpPr>
        <p:spPr>
          <a:xfrm>
            <a:off x="1332852" y="6501462"/>
            <a:ext cx="15456498" cy="2862322"/>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機能</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画面</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帳票</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データ</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外部インターフェース</a:t>
            </a:r>
            <a:endParaRPr kumimoji="1" lang="en-US" altLang="ja-JP" sz="3600">
              <a:latin typeface="メイリオ" panose="020B0604030504040204" pitchFamily="50" charset="-128"/>
              <a:ea typeface="メイリオ" panose="020B0604030504040204" pitchFamily="50" charset="-128"/>
            </a:endParaRPr>
          </a:p>
        </p:txBody>
      </p:sp>
      <p:sp>
        <p:nvSpPr>
          <p:cNvPr id="16" name="テキスト プレースホルダー 2">
            <a:extLst>
              <a:ext uri="{FF2B5EF4-FFF2-40B4-BE49-F238E27FC236}">
                <a16:creationId xmlns:a16="http://schemas.microsoft.com/office/drawing/2014/main" id="{1E1435C2-EF85-EAC2-5AB4-73DDB2DBB2A3}"/>
              </a:ext>
            </a:extLst>
          </p:cNvPr>
          <p:cNvSpPr txBox="1">
            <a:spLocks/>
          </p:cNvSpPr>
          <p:nvPr/>
        </p:nvSpPr>
        <p:spPr>
          <a:xfrm>
            <a:off x="1332852" y="5938718"/>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機能要件の定義</a:t>
            </a:r>
          </a:p>
        </p:txBody>
      </p:sp>
      <p:sp>
        <p:nvSpPr>
          <p:cNvPr id="17" name="テキスト ボックス 16">
            <a:extLst>
              <a:ext uri="{FF2B5EF4-FFF2-40B4-BE49-F238E27FC236}">
                <a16:creationId xmlns:a16="http://schemas.microsoft.com/office/drawing/2014/main" id="{2CA09D96-0B4B-F91C-7315-2D9A7DC2F46D}"/>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15007376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2024574"/>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機能とは、システムが何をしてくれるか。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P435</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60566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機能に関する事項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プレースホルダー 2">
            <a:extLst>
              <a:ext uri="{FF2B5EF4-FFF2-40B4-BE49-F238E27FC236}">
                <a16:creationId xmlns:a16="http://schemas.microsoft.com/office/drawing/2014/main" id="{1AB8A67A-03C6-9704-821D-7480C992EF5E}"/>
              </a:ext>
            </a:extLst>
          </p:cNvPr>
          <p:cNvSpPr txBox="1">
            <a:spLocks/>
          </p:cNvSpPr>
          <p:nvPr/>
        </p:nvSpPr>
        <p:spPr>
          <a:xfrm>
            <a:off x="1332851" y="6104790"/>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帳票に関する事項</a:t>
            </a:r>
          </a:p>
        </p:txBody>
      </p:sp>
      <p:sp>
        <p:nvSpPr>
          <p:cNvPr id="9" name="テキスト ボックス 8">
            <a:extLst>
              <a:ext uri="{FF2B5EF4-FFF2-40B4-BE49-F238E27FC236}">
                <a16:creationId xmlns:a16="http://schemas.microsoft.com/office/drawing/2014/main" id="{AD934C69-BBDD-EF48-A216-88EB27F04C9A}"/>
              </a:ext>
            </a:extLst>
          </p:cNvPr>
          <p:cNvSpPr txBox="1"/>
          <p:nvPr/>
        </p:nvSpPr>
        <p:spPr>
          <a:xfrm>
            <a:off x="1332851" y="6557985"/>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帳票とは、システムから出力される書類のこと。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P436</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E6FBD3C4-E769-E297-44F3-DD246C3B9B25}"/>
              </a:ext>
            </a:extLst>
          </p:cNvPr>
          <p:cNvSpPr txBox="1"/>
          <p:nvPr/>
        </p:nvSpPr>
        <p:spPr>
          <a:xfrm>
            <a:off x="1332852" y="4214860"/>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画面とは、システムとやり取りをするための「窓口」のこと。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P436</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10" name="テキスト プレースホルダー 2">
            <a:extLst>
              <a:ext uri="{FF2B5EF4-FFF2-40B4-BE49-F238E27FC236}">
                <a16:creationId xmlns:a16="http://schemas.microsoft.com/office/drawing/2014/main" id="{07EF409D-83FA-01A4-2700-EC4CFA015156}"/>
              </a:ext>
            </a:extLst>
          </p:cNvPr>
          <p:cNvSpPr txBox="1">
            <a:spLocks/>
          </p:cNvSpPr>
          <p:nvPr/>
        </p:nvSpPr>
        <p:spPr>
          <a:xfrm>
            <a:off x="1332852" y="379595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画面に関する事項</a:t>
            </a:r>
          </a:p>
        </p:txBody>
      </p:sp>
      <p:sp>
        <p:nvSpPr>
          <p:cNvPr id="6" name="テキスト ボックス 5">
            <a:extLst>
              <a:ext uri="{FF2B5EF4-FFF2-40B4-BE49-F238E27FC236}">
                <a16:creationId xmlns:a16="http://schemas.microsoft.com/office/drawing/2014/main" id="{D1ED3B93-1258-62D7-210F-1413A0798033}"/>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126604498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254</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895034"/>
            <a:ext cx="15456498" cy="120032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データとは、システムが扱う情報のこと。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P437</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データに関する事項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プレースホルダー 2">
            <a:extLst>
              <a:ext uri="{FF2B5EF4-FFF2-40B4-BE49-F238E27FC236}">
                <a16:creationId xmlns:a16="http://schemas.microsoft.com/office/drawing/2014/main" id="{1AB8A67A-03C6-9704-821D-7480C992EF5E}"/>
              </a:ext>
            </a:extLst>
          </p:cNvPr>
          <p:cNvSpPr txBox="1">
            <a:spLocks/>
          </p:cNvSpPr>
          <p:nvPr/>
        </p:nvSpPr>
        <p:spPr>
          <a:xfrm>
            <a:off x="1332851" y="3696870"/>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外部インターフェースに関する事項</a:t>
            </a:r>
          </a:p>
        </p:txBody>
      </p:sp>
      <p:sp>
        <p:nvSpPr>
          <p:cNvPr id="9" name="テキスト ボックス 8">
            <a:extLst>
              <a:ext uri="{FF2B5EF4-FFF2-40B4-BE49-F238E27FC236}">
                <a16:creationId xmlns:a16="http://schemas.microsoft.com/office/drawing/2014/main" id="{AD934C69-BBDD-EF48-A216-88EB27F04C9A}"/>
              </a:ext>
            </a:extLst>
          </p:cNvPr>
          <p:cNvSpPr txBox="1"/>
          <p:nvPr/>
        </p:nvSpPr>
        <p:spPr>
          <a:xfrm>
            <a:off x="1332851" y="4150065"/>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外部インターフェースとは、システム同士が連携し情報をやり取りする仕組みのこと。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P437</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7329B019-5793-29EA-239C-DD3ED39EA02E}"/>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31874404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2039814"/>
            <a:ext cx="9030348" cy="6740307"/>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ユーザビリティおよびアクセシビリティに関する事項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システム方式に関する事項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規模に関する事項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性能に関する事項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信頼性に関する事項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拡張性に関する事項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上位互換性に関する事項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中立性に関する事項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継続性に関する事項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情報システム稼動環境に関する事項</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非機能要件の定義</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425A05EA-5A19-4030-61CC-B696774EC850}"/>
              </a:ext>
            </a:extLst>
          </p:cNvPr>
          <p:cNvSpPr txBox="1"/>
          <p:nvPr/>
        </p:nvSpPr>
        <p:spPr>
          <a:xfrm>
            <a:off x="10733087" y="2036000"/>
            <a:ext cx="5544198" cy="3416320"/>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テストに関する事項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移行に関する事項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引継ぎに関する事項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教育に関する事項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運用に関する事項</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保守に関する事項</a:t>
            </a:r>
          </a:p>
        </p:txBody>
      </p:sp>
      <p:sp>
        <p:nvSpPr>
          <p:cNvPr id="6" name="テキスト ボックス 5">
            <a:extLst>
              <a:ext uri="{FF2B5EF4-FFF2-40B4-BE49-F238E27FC236}">
                <a16:creationId xmlns:a16="http://schemas.microsoft.com/office/drawing/2014/main" id="{66F6F01F-64C7-C25E-5BED-A0BB7BA172D1}"/>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301553143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2009334"/>
            <a:ext cx="15456498" cy="6740307"/>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情報セキュリティとは、システムに保存されたデータや情報を守るための仕組みやルールのこと。</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セキュリティ要件の決める流れ</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リスクアセスメントを実施する。</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rabicPeriod"/>
            </a:pPr>
            <a:r>
              <a:rPr kumimoji="1" lang="ja-JP" altLang="en-US" sz="3600">
                <a:latin typeface="メイリオ" panose="020B0604030504040204" pitchFamily="50" charset="-128"/>
                <a:ea typeface="メイリオ" panose="020B0604030504040204" pitchFamily="50" charset="-128"/>
              </a:rPr>
              <a:t>必要な管理策を決定する。</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セキュリティ要件を決める。</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IPA</a:t>
            </a:r>
            <a:r>
              <a:rPr kumimoji="1" lang="ja-JP" altLang="en-US" sz="3600">
                <a:latin typeface="メイリオ" panose="020B0604030504040204" pitchFamily="50" charset="-128"/>
                <a:ea typeface="メイリオ" panose="020B0604030504040204" pitchFamily="50" charset="-128"/>
              </a:rPr>
              <a:t>が提供しているガイドラインでは、次の</a:t>
            </a:r>
            <a:r>
              <a:rPr kumimoji="1" lang="en-US" altLang="ja-JP" sz="3600">
                <a:latin typeface="メイリオ" panose="020B0604030504040204" pitchFamily="50" charset="-128"/>
                <a:ea typeface="メイリオ" panose="020B0604030504040204" pitchFamily="50" charset="-128"/>
              </a:rPr>
              <a:t>3</a:t>
            </a:r>
            <a:r>
              <a:rPr kumimoji="1" lang="ja-JP" altLang="en-US" sz="3600">
                <a:latin typeface="メイリオ" panose="020B0604030504040204" pitchFamily="50" charset="-128"/>
                <a:ea typeface="メイリオ" panose="020B0604030504040204" pitchFamily="50" charset="-128"/>
              </a:rPr>
              <a:t>つのレベルで定めている。</a:t>
            </a:r>
            <a:endParaRPr kumimoji="1" lang="en-US" altLang="ja-JP" sz="3600">
              <a:latin typeface="メイリオ" panose="020B0604030504040204" pitchFamily="50" charset="-128"/>
              <a:ea typeface="メイリオ" panose="020B0604030504040204" pitchFamily="50" charset="-128"/>
            </a:endParaRPr>
          </a:p>
          <a:p>
            <a:pPr marL="2114550" lvl="3" indent="-742950">
              <a:buFont typeface="+mj-lt"/>
              <a:buAutoNum type="arabicPeriod"/>
            </a:pPr>
            <a:r>
              <a:rPr kumimoji="1" lang="ja-JP" altLang="en-US" sz="3600">
                <a:latin typeface="メイリオ" panose="020B0604030504040204" pitchFamily="50" charset="-128"/>
                <a:ea typeface="メイリオ" panose="020B0604030504040204" pitchFamily="50" charset="-128"/>
              </a:rPr>
              <a:t>必須</a:t>
            </a:r>
            <a:endParaRPr kumimoji="1" lang="en-US" altLang="ja-JP" sz="3600">
              <a:latin typeface="メイリオ" panose="020B0604030504040204" pitchFamily="50" charset="-128"/>
              <a:ea typeface="メイリオ" panose="020B0604030504040204" pitchFamily="50" charset="-128"/>
            </a:endParaRPr>
          </a:p>
          <a:p>
            <a:pPr marL="2114550" lvl="3" indent="-742950">
              <a:buFont typeface="+mj-lt"/>
              <a:buAutoNum type="arabicPeriod"/>
            </a:pPr>
            <a:r>
              <a:rPr kumimoji="1" lang="ja-JP" altLang="en-US" sz="3600">
                <a:latin typeface="メイリオ" panose="020B0604030504040204" pitchFamily="50" charset="-128"/>
                <a:ea typeface="メイリオ" panose="020B0604030504040204" pitchFamily="50" charset="-128"/>
              </a:rPr>
              <a:t>必要</a:t>
            </a:r>
            <a:endParaRPr kumimoji="1" lang="en-US" altLang="ja-JP" sz="3600">
              <a:latin typeface="メイリオ" panose="020B0604030504040204" pitchFamily="50" charset="-128"/>
              <a:ea typeface="メイリオ" panose="020B0604030504040204" pitchFamily="50" charset="-128"/>
            </a:endParaRPr>
          </a:p>
          <a:p>
            <a:pPr marL="2114550" lvl="3" indent="-742950">
              <a:buFont typeface="+mj-lt"/>
              <a:buAutoNum type="arabicPeriod"/>
            </a:pPr>
            <a:r>
              <a:rPr kumimoji="1" lang="ja-JP" altLang="en-US" sz="3600">
                <a:latin typeface="メイリオ" panose="020B0604030504040204" pitchFamily="50" charset="-128"/>
                <a:ea typeface="メイリオ" panose="020B0604030504040204" pitchFamily="50" charset="-128"/>
              </a:rPr>
              <a:t>推奨</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セキュリティ対策要件（構築時）は、テキスト</a:t>
            </a:r>
            <a:r>
              <a:rPr kumimoji="1" lang="en-US" altLang="ja-JP" sz="3600">
                <a:latin typeface="メイリオ" panose="020B0604030504040204" pitchFamily="50" charset="-128"/>
                <a:ea typeface="メイリオ" panose="020B0604030504040204" pitchFamily="50" charset="-128"/>
              </a:rPr>
              <a:t>P443</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P450</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ボックス 5">
            <a:extLst>
              <a:ext uri="{FF2B5EF4-FFF2-40B4-BE49-F238E27FC236}">
                <a16:creationId xmlns:a16="http://schemas.microsoft.com/office/drawing/2014/main" id="{525C8490-0FC9-C1D7-05A7-792ACF130CD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18104582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2009334"/>
            <a:ext cx="15456498" cy="2862322"/>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ユーザビリティとは？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使いやすさのこと。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アクセシビリティとは？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誰でも目的の情報にたどり着けるか。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P450</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ユーザビリティおよびアクセシビリティに関する事項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895011B5-A1DA-5840-5EF2-BA413D244909}"/>
              </a:ext>
            </a:extLst>
          </p:cNvPr>
          <p:cNvSpPr txBox="1"/>
          <p:nvPr/>
        </p:nvSpPr>
        <p:spPr>
          <a:xfrm>
            <a:off x="1332852" y="5748362"/>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システム方式とは？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システムがどのように動作するか、そのために必要なツールや技術をどう使うかを決めるもの。</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P451</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B445DAA9-4B59-F377-F8A6-7C514F4BF2C7}"/>
              </a:ext>
            </a:extLst>
          </p:cNvPr>
          <p:cNvSpPr txBox="1">
            <a:spLocks/>
          </p:cNvSpPr>
          <p:nvPr/>
        </p:nvSpPr>
        <p:spPr>
          <a:xfrm>
            <a:off x="1332852" y="521515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システム方式に関する事項</a:t>
            </a:r>
          </a:p>
        </p:txBody>
      </p:sp>
      <p:sp>
        <p:nvSpPr>
          <p:cNvPr id="9" name="テキスト ボックス 8">
            <a:extLst>
              <a:ext uri="{FF2B5EF4-FFF2-40B4-BE49-F238E27FC236}">
                <a16:creationId xmlns:a16="http://schemas.microsoft.com/office/drawing/2014/main" id="{D091C6E8-9A1F-9731-078A-0FE46816ADC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394807058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258</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4075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規模とは？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システムがどれくらいのユーザーに使われるか。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どれくらいの情報量を扱うか。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P452</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規模に関する事項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C89693F4-7918-58F6-E450-158C43CFF1DC}"/>
              </a:ext>
            </a:extLst>
          </p:cNvPr>
          <p:cNvSpPr txBox="1"/>
          <p:nvPr/>
        </p:nvSpPr>
        <p:spPr>
          <a:xfrm>
            <a:off x="1332852" y="4994087"/>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性能とは？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システムが快適に利用できるか。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P452</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A2FFABA9-C4EB-F695-1C6E-83C1A6A03D05}"/>
              </a:ext>
            </a:extLst>
          </p:cNvPr>
          <p:cNvSpPr txBox="1">
            <a:spLocks/>
          </p:cNvSpPr>
          <p:nvPr/>
        </p:nvSpPr>
        <p:spPr>
          <a:xfrm>
            <a:off x="1332852" y="4460878"/>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性能に関する事項</a:t>
            </a:r>
          </a:p>
        </p:txBody>
      </p:sp>
      <p:sp>
        <p:nvSpPr>
          <p:cNvPr id="9" name="テキスト プレースホルダー 2">
            <a:extLst>
              <a:ext uri="{FF2B5EF4-FFF2-40B4-BE49-F238E27FC236}">
                <a16:creationId xmlns:a16="http://schemas.microsoft.com/office/drawing/2014/main" id="{EA426C9A-F86E-4929-9E7D-F3B4467795A1}"/>
              </a:ext>
            </a:extLst>
          </p:cNvPr>
          <p:cNvSpPr txBox="1">
            <a:spLocks/>
          </p:cNvSpPr>
          <p:nvPr/>
        </p:nvSpPr>
        <p:spPr>
          <a:xfrm>
            <a:off x="1332852" y="6977189"/>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信頼性に関する事項</a:t>
            </a:r>
          </a:p>
        </p:txBody>
      </p:sp>
      <p:sp>
        <p:nvSpPr>
          <p:cNvPr id="10" name="テキスト ボックス 9">
            <a:extLst>
              <a:ext uri="{FF2B5EF4-FFF2-40B4-BE49-F238E27FC236}">
                <a16:creationId xmlns:a16="http://schemas.microsoft.com/office/drawing/2014/main" id="{82E4D7C4-B9A2-5E62-63C7-5BFC6CF612AC}"/>
              </a:ext>
            </a:extLst>
          </p:cNvPr>
          <p:cNvSpPr txBox="1"/>
          <p:nvPr/>
        </p:nvSpPr>
        <p:spPr>
          <a:xfrm>
            <a:off x="1332852" y="7510398"/>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信頼性とは？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システムがどれだけ安定して動くか。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P453</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86F1AD8B-A5E8-07F7-C269-A780AE0282F1}"/>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317168464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259</a:t>
            </a:fld>
            <a:endParaRPr kumimoji="1" lang="ja-JP" altLang="en-US" sz="2000"/>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C89693F4-7918-58F6-E450-158C43CFF1DC}"/>
              </a:ext>
            </a:extLst>
          </p:cNvPr>
          <p:cNvSpPr txBox="1"/>
          <p:nvPr/>
        </p:nvSpPr>
        <p:spPr>
          <a:xfrm>
            <a:off x="1332852" y="2007047"/>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拡張性とは？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性能低下を感じた時に、どのように拡張を実施し、性能を確保するか。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P453 </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A2FFABA9-C4EB-F695-1C6E-83C1A6A03D05}"/>
              </a:ext>
            </a:extLst>
          </p:cNvPr>
          <p:cNvSpPr txBox="1">
            <a:spLocks/>
          </p:cNvSpPr>
          <p:nvPr/>
        </p:nvSpPr>
        <p:spPr>
          <a:xfrm>
            <a:off x="1332852" y="1473838"/>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拡張性に関する事項</a:t>
            </a:r>
          </a:p>
        </p:txBody>
      </p:sp>
      <p:sp>
        <p:nvSpPr>
          <p:cNvPr id="2" name="テキスト ボックス 1">
            <a:extLst>
              <a:ext uri="{FF2B5EF4-FFF2-40B4-BE49-F238E27FC236}">
                <a16:creationId xmlns:a16="http://schemas.microsoft.com/office/drawing/2014/main" id="{9E10880B-7CA8-F40D-764B-F644E60C6843}"/>
              </a:ext>
            </a:extLst>
          </p:cNvPr>
          <p:cNvSpPr txBox="1"/>
          <p:nvPr/>
        </p:nvSpPr>
        <p:spPr>
          <a:xfrm>
            <a:off x="1332852" y="4451911"/>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上位互換性とは？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ソフトウェアの新しいバージョンが、古いバージョンの機能やデータを問題なく使えるか。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P454</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9" name="テキスト プレースホルダー 2">
            <a:extLst>
              <a:ext uri="{FF2B5EF4-FFF2-40B4-BE49-F238E27FC236}">
                <a16:creationId xmlns:a16="http://schemas.microsoft.com/office/drawing/2014/main" id="{4364751D-C262-2C49-2B62-D32B73233415}"/>
              </a:ext>
            </a:extLst>
          </p:cNvPr>
          <p:cNvSpPr txBox="1">
            <a:spLocks/>
          </p:cNvSpPr>
          <p:nvPr/>
        </p:nvSpPr>
        <p:spPr>
          <a:xfrm>
            <a:off x="1332852" y="3918702"/>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上位互換性に関する事項</a:t>
            </a:r>
          </a:p>
        </p:txBody>
      </p:sp>
      <p:sp>
        <p:nvSpPr>
          <p:cNvPr id="10" name="テキスト ボックス 9">
            <a:extLst>
              <a:ext uri="{FF2B5EF4-FFF2-40B4-BE49-F238E27FC236}">
                <a16:creationId xmlns:a16="http://schemas.microsoft.com/office/drawing/2014/main" id="{EB783982-F442-7B2E-C2E0-BF6B7782A2C5}"/>
              </a:ext>
            </a:extLst>
          </p:cNvPr>
          <p:cNvSpPr txBox="1"/>
          <p:nvPr/>
        </p:nvSpPr>
        <p:spPr>
          <a:xfrm>
            <a:off x="1332852" y="7450773"/>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中立性とは？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システムが特定の会社や製品に依存しないようにすること。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P455</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12" name="テキスト プレースホルダー 2">
            <a:extLst>
              <a:ext uri="{FF2B5EF4-FFF2-40B4-BE49-F238E27FC236}">
                <a16:creationId xmlns:a16="http://schemas.microsoft.com/office/drawing/2014/main" id="{0CE4936D-9EC1-3B12-95C2-801F18284826}"/>
              </a:ext>
            </a:extLst>
          </p:cNvPr>
          <p:cNvSpPr txBox="1">
            <a:spLocks/>
          </p:cNvSpPr>
          <p:nvPr/>
        </p:nvSpPr>
        <p:spPr>
          <a:xfrm>
            <a:off x="1332852" y="6917564"/>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中立性に関する事項</a:t>
            </a:r>
          </a:p>
        </p:txBody>
      </p:sp>
      <p:sp>
        <p:nvSpPr>
          <p:cNvPr id="5" name="テキスト ボックス 4">
            <a:extLst>
              <a:ext uri="{FF2B5EF4-FFF2-40B4-BE49-F238E27FC236}">
                <a16:creationId xmlns:a16="http://schemas.microsoft.com/office/drawing/2014/main" id="{05BEB391-906C-0DFC-A601-5E0DBD9CCBD2}"/>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137283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2-2-3.】</a:t>
            </a:r>
          </a:p>
          <a:p>
            <a:pPr algn="ctr"/>
            <a:r>
              <a:rPr lang="en-US" altLang="ja-JP" sz="2400" b="1">
                <a:latin typeface="メイリオ" panose="020B0604030504040204" pitchFamily="50" charset="-128"/>
                <a:ea typeface="メイリオ" panose="020B0604030504040204" pitchFamily="50" charset="-128"/>
              </a:rPr>
              <a:t>P14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P16</a:t>
            </a:r>
          </a:p>
          <a:p>
            <a:pPr algn="ctr"/>
            <a:endParaRPr lang="en-US" altLang="ja-JP" sz="2400" b="1">
              <a:latin typeface="メイリオ" panose="020B0604030504040204" pitchFamily="50" charset="-128"/>
              <a:ea typeface="メイリオ" panose="020B0604030504040204" pitchFamily="50" charset="-128"/>
            </a:endParaRP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情報セキュリティ自社診断</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分でできる！情報セキュリティ自社診断とは</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1200329"/>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判定</a:t>
            </a:r>
            <a:endParaRPr lang="en-US" altLang="ja-JP" sz="3600" b="0" i="0" u="sng">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p:txBody>
      </p:sp>
      <p:graphicFrame>
        <p:nvGraphicFramePr>
          <p:cNvPr id="8" name="表 2">
            <a:extLst>
              <a:ext uri="{FF2B5EF4-FFF2-40B4-BE49-F238E27FC236}">
                <a16:creationId xmlns:a16="http://schemas.microsoft.com/office/drawing/2014/main" id="{E8E9BB12-81EE-9601-3EBD-3B095D54B4FC}"/>
              </a:ext>
            </a:extLst>
          </p:cNvPr>
          <p:cNvGraphicFramePr>
            <a:graphicFrameLocks noGrp="1"/>
          </p:cNvGraphicFramePr>
          <p:nvPr>
            <p:extLst>
              <p:ext uri="{D42A27DB-BD31-4B8C-83A1-F6EECF244321}">
                <p14:modId xmlns:p14="http://schemas.microsoft.com/office/powerpoint/2010/main" val="399338723"/>
              </p:ext>
            </p:extLst>
          </p:nvPr>
        </p:nvGraphicFramePr>
        <p:xfrm>
          <a:off x="1435262" y="2780518"/>
          <a:ext cx="15239598" cy="2895600"/>
        </p:xfrm>
        <a:graphic>
          <a:graphicData uri="http://schemas.openxmlformats.org/drawingml/2006/table">
            <a:tbl>
              <a:tblPr firstRow="1" bandRow="1">
                <a:tableStyleId>{5C22544A-7EE6-4342-B048-85BDC9FD1C3A}</a:tableStyleId>
              </a:tblPr>
              <a:tblGrid>
                <a:gridCol w="3112666">
                  <a:extLst>
                    <a:ext uri="{9D8B030D-6E8A-4147-A177-3AD203B41FA5}">
                      <a16:colId xmlns:a16="http://schemas.microsoft.com/office/drawing/2014/main" val="3350320881"/>
                    </a:ext>
                  </a:extLst>
                </a:gridCol>
                <a:gridCol w="7437832">
                  <a:extLst>
                    <a:ext uri="{9D8B030D-6E8A-4147-A177-3AD203B41FA5}">
                      <a16:colId xmlns:a16="http://schemas.microsoft.com/office/drawing/2014/main" val="3319254363"/>
                    </a:ext>
                  </a:extLst>
                </a:gridCol>
                <a:gridCol w="4689100">
                  <a:extLst>
                    <a:ext uri="{9D8B030D-6E8A-4147-A177-3AD203B41FA5}">
                      <a16:colId xmlns:a16="http://schemas.microsoft.com/office/drawing/2014/main" val="2072841115"/>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合計得点</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現在の状況</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次の対策</a:t>
                      </a:r>
                    </a:p>
                  </a:txBody>
                  <a:tcPr/>
                </a:tc>
                <a:extLst>
                  <a:ext uri="{0D108BD9-81ED-4DB2-BD59-A6C34878D82A}">
                    <a16:rowId xmlns:a16="http://schemas.microsoft.com/office/drawing/2014/main" val="2429723215"/>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100</a:t>
                      </a:r>
                      <a:r>
                        <a:rPr kumimoji="1" lang="ja-JP" altLang="en-US" sz="3200">
                          <a:latin typeface="メイリオ" panose="020B0604030504040204" pitchFamily="50" charset="-128"/>
                          <a:ea typeface="メイリオ" panose="020B0604030504040204" pitchFamily="50" charset="-128"/>
                        </a:rPr>
                        <a:t> 点満点</a:t>
                      </a:r>
                    </a:p>
                  </a:txBody>
                  <a:tcPr/>
                </a:tc>
                <a:tc>
                  <a:txBody>
                    <a:bodyPr/>
                    <a:lstStyle/>
                    <a:p>
                      <a:pPr algn="l"/>
                      <a:r>
                        <a:rPr kumimoji="1" lang="ja-JP" altLang="en-US" sz="3200">
                          <a:latin typeface="メイリオ" panose="020B0604030504040204" pitchFamily="50" charset="-128"/>
                          <a:ea typeface="メイリオ" panose="020B0604030504040204" pitchFamily="50" charset="-128"/>
                        </a:rPr>
                        <a:t>入門レベルのセキュリティ対策は達成</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algn="l"/>
                      <a:r>
                        <a:rPr kumimoji="1" lang="ja-JP" altLang="en-US" sz="3200">
                          <a:latin typeface="メイリオ" panose="020B0604030504040204" pitchFamily="50" charset="-128"/>
                          <a:ea typeface="メイリオ" panose="020B0604030504040204" pitchFamily="50" charset="-128"/>
                        </a:rPr>
                        <a:t>さらに強化</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36525596"/>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70</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99</a:t>
                      </a:r>
                      <a:r>
                        <a:rPr kumimoji="1" lang="ja-JP" altLang="en-US" sz="3200">
                          <a:latin typeface="メイリオ" panose="020B0604030504040204" pitchFamily="50" charset="-128"/>
                          <a:ea typeface="メイリオ" panose="020B0604030504040204" pitchFamily="50" charset="-128"/>
                        </a:rPr>
                        <a:t>点</a:t>
                      </a:r>
                    </a:p>
                  </a:txBody>
                  <a:tcP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部分的に対策が不十分</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lgn="l">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100</a:t>
                      </a:r>
                      <a:r>
                        <a:rPr kumimoji="1" lang="ja-JP" altLang="en-US" sz="3200">
                          <a:latin typeface="メイリオ" panose="020B0604030504040204" pitchFamily="50" charset="-128"/>
                          <a:ea typeface="メイリオ" panose="020B0604030504040204" pitchFamily="50" charset="-128"/>
                        </a:rPr>
                        <a:t>点満点への挑戦</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50</a:t>
                      </a:r>
                      <a:r>
                        <a:rPr kumimoji="1" lang="ja-JP" altLang="en-US" sz="3200">
                          <a:latin typeface="メイリオ" panose="020B0604030504040204" pitchFamily="50" charset="-128"/>
                          <a:ea typeface="メイリオ" panose="020B0604030504040204" pitchFamily="50" charset="-128"/>
                        </a:rPr>
                        <a:t>～</a:t>
                      </a:r>
                      <a:r>
                        <a:rPr kumimoji="1" lang="en-US" altLang="ja-JP" sz="3200">
                          <a:latin typeface="メイリオ" panose="020B0604030504040204" pitchFamily="50" charset="-128"/>
                          <a:ea typeface="メイリオ" panose="020B0604030504040204" pitchFamily="50" charset="-128"/>
                        </a:rPr>
                        <a:t>69</a:t>
                      </a:r>
                      <a:r>
                        <a:rPr kumimoji="1" lang="ja-JP" altLang="en-US" sz="3200">
                          <a:latin typeface="メイリオ" panose="020B0604030504040204" pitchFamily="50" charset="-128"/>
                          <a:ea typeface="メイリオ" panose="020B0604030504040204" pitchFamily="50" charset="-128"/>
                        </a:rPr>
                        <a:t>点</a:t>
                      </a:r>
                    </a:p>
                  </a:txBody>
                  <a:tcP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対策が不十分</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低い項目から改善</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21511744"/>
                  </a:ext>
                </a:extLst>
              </a:tr>
              <a:tr h="370840">
                <a:tc>
                  <a:txBody>
                    <a:bodyPr/>
                    <a:lstStyle/>
                    <a:p>
                      <a:pPr algn="l"/>
                      <a:r>
                        <a:rPr kumimoji="1" lang="en-US" altLang="ja-JP" sz="3200">
                          <a:latin typeface="メイリオ" panose="020B0604030504040204" pitchFamily="50" charset="-128"/>
                          <a:ea typeface="メイリオ" panose="020B0604030504040204" pitchFamily="50" charset="-128"/>
                        </a:rPr>
                        <a:t>49</a:t>
                      </a:r>
                      <a:r>
                        <a:rPr kumimoji="1" lang="ja-JP" altLang="en-US" sz="3200">
                          <a:latin typeface="メイリオ" panose="020B0604030504040204" pitchFamily="50" charset="-128"/>
                          <a:ea typeface="メイリオ" panose="020B0604030504040204" pitchFamily="50" charset="-128"/>
                        </a:rPr>
                        <a:t>点以下</a:t>
                      </a:r>
                    </a:p>
                  </a:txBody>
                  <a:tcP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事故がいつ起きても不思議ではない</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早急に改善</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581553198"/>
                  </a:ext>
                </a:extLst>
              </a:tr>
            </a:tbl>
          </a:graphicData>
        </a:graphic>
      </p:graphicFrame>
      <p:sp>
        <p:nvSpPr>
          <p:cNvPr id="5" name="object 40">
            <a:extLst>
              <a:ext uri="{FF2B5EF4-FFF2-40B4-BE49-F238E27FC236}">
                <a16:creationId xmlns:a16="http://schemas.microsoft.com/office/drawing/2014/main" id="{45050158-420F-085D-9200-E08FD593EAF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1023414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260</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4075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継続性とは？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システムが問題や災害が起こったときにも、できるだけ早く復旧して</a:t>
            </a:r>
            <a:br>
              <a:rPr kumimoji="1" lang="ja-JP" altLang="en-US"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再び使えるようにするための能力のこと。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P455</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継続性に関する事項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C89693F4-7918-58F6-E450-158C43CFF1DC}"/>
              </a:ext>
            </a:extLst>
          </p:cNvPr>
          <p:cNvSpPr txBox="1"/>
          <p:nvPr/>
        </p:nvSpPr>
        <p:spPr>
          <a:xfrm>
            <a:off x="1332852" y="4910267"/>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情報システム稼働環境とは？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システムが実際に動くために必要なすべての要素のこと。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P456</a:t>
            </a:r>
            <a:r>
              <a:rPr kumimoji="1" lang="ja-JP" altLang="en-US" sz="3600">
                <a:latin typeface="メイリオ" panose="020B0604030504040204" pitchFamily="50" charset="-128"/>
                <a:ea typeface="メイリオ" panose="020B0604030504040204" pitchFamily="50" charset="-128"/>
              </a:rPr>
              <a:t> 参照＞</a:t>
            </a:r>
            <a:r>
              <a:rPr kumimoji="1" lang="en-US" altLang="ja-JP" sz="3600">
                <a:latin typeface="メイリオ" panose="020B0604030504040204" pitchFamily="50" charset="-128"/>
                <a:ea typeface="メイリオ" panose="020B0604030504040204" pitchFamily="50" charset="-128"/>
              </a:rPr>
              <a:t>				</a:t>
            </a:r>
          </a:p>
        </p:txBody>
      </p:sp>
      <p:sp>
        <p:nvSpPr>
          <p:cNvPr id="7" name="テキスト プレースホルダー 2">
            <a:extLst>
              <a:ext uri="{FF2B5EF4-FFF2-40B4-BE49-F238E27FC236}">
                <a16:creationId xmlns:a16="http://schemas.microsoft.com/office/drawing/2014/main" id="{A2FFABA9-C4EB-F695-1C6E-83C1A6A03D05}"/>
              </a:ext>
            </a:extLst>
          </p:cNvPr>
          <p:cNvSpPr txBox="1">
            <a:spLocks/>
          </p:cNvSpPr>
          <p:nvPr/>
        </p:nvSpPr>
        <p:spPr>
          <a:xfrm>
            <a:off x="1332852" y="4377058"/>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情報システム稼働環境に関する事項</a:t>
            </a:r>
          </a:p>
        </p:txBody>
      </p:sp>
      <p:sp>
        <p:nvSpPr>
          <p:cNvPr id="9" name="テキスト ボックス 8">
            <a:extLst>
              <a:ext uri="{FF2B5EF4-FFF2-40B4-BE49-F238E27FC236}">
                <a16:creationId xmlns:a16="http://schemas.microsoft.com/office/drawing/2014/main" id="{03C53445-1F02-7A7A-AEA8-09E335292DB3}"/>
              </a:ext>
            </a:extLst>
          </p:cNvPr>
          <p:cNvSpPr txBox="1"/>
          <p:nvPr/>
        </p:nvSpPr>
        <p:spPr>
          <a:xfrm>
            <a:off x="1332852" y="7451073"/>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テストとは？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システムが設計通りに動作するか、不具合がないかチェックすること。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P457 </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p:txBody>
      </p:sp>
      <p:sp>
        <p:nvSpPr>
          <p:cNvPr id="10" name="テキスト プレースホルダー 2">
            <a:extLst>
              <a:ext uri="{FF2B5EF4-FFF2-40B4-BE49-F238E27FC236}">
                <a16:creationId xmlns:a16="http://schemas.microsoft.com/office/drawing/2014/main" id="{CA53660C-003A-D7A1-A099-83BB70EDF538}"/>
              </a:ext>
            </a:extLst>
          </p:cNvPr>
          <p:cNvSpPr txBox="1">
            <a:spLocks/>
          </p:cNvSpPr>
          <p:nvPr/>
        </p:nvSpPr>
        <p:spPr>
          <a:xfrm>
            <a:off x="1332852" y="6917864"/>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テストに関する事項</a:t>
            </a:r>
          </a:p>
        </p:txBody>
      </p:sp>
      <p:sp>
        <p:nvSpPr>
          <p:cNvPr id="11" name="テキスト ボックス 10">
            <a:extLst>
              <a:ext uri="{FF2B5EF4-FFF2-40B4-BE49-F238E27FC236}">
                <a16:creationId xmlns:a16="http://schemas.microsoft.com/office/drawing/2014/main" id="{AC13B217-FE3D-01C8-A5E6-33B86578237E}"/>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12486843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261</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移行とは？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現在使っているシステムやデータを新しいシステムに引き継いで移動させる作業のこと。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P458</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移行に関する事項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ボックス 6">
            <a:extLst>
              <a:ext uri="{FF2B5EF4-FFF2-40B4-BE49-F238E27FC236}">
                <a16:creationId xmlns:a16="http://schemas.microsoft.com/office/drawing/2014/main" id="{F646D10E-4E61-3828-F6AE-46791DEA6B70}"/>
              </a:ext>
            </a:extLst>
          </p:cNvPr>
          <p:cNvSpPr txBox="1"/>
          <p:nvPr/>
        </p:nvSpPr>
        <p:spPr>
          <a:xfrm>
            <a:off x="1332852" y="536975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引継ぎとは？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現在の担当者や事業者が行っている作業や業務を、次の担当者や事業者にスムーズに渡すための作業のこと。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P458</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9" name="テキスト プレースホルダー 2">
            <a:extLst>
              <a:ext uri="{FF2B5EF4-FFF2-40B4-BE49-F238E27FC236}">
                <a16:creationId xmlns:a16="http://schemas.microsoft.com/office/drawing/2014/main" id="{DCFF3EA4-47AC-A363-6745-41FBED922A24}"/>
              </a:ext>
            </a:extLst>
          </p:cNvPr>
          <p:cNvSpPr txBox="1">
            <a:spLocks/>
          </p:cNvSpPr>
          <p:nvPr/>
        </p:nvSpPr>
        <p:spPr>
          <a:xfrm>
            <a:off x="1332852" y="48289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引継ぎに関する事項</a:t>
            </a:r>
          </a:p>
        </p:txBody>
      </p:sp>
      <p:sp>
        <p:nvSpPr>
          <p:cNvPr id="3" name="テキスト ボックス 2">
            <a:extLst>
              <a:ext uri="{FF2B5EF4-FFF2-40B4-BE49-F238E27FC236}">
                <a16:creationId xmlns:a16="http://schemas.microsoft.com/office/drawing/2014/main" id="{A1E5242C-0DE8-CBEE-1416-8E3262316022}"/>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122068733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262</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200933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教育とは？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システムの利用者がそのシステムを正しく理解し、効率的に使うために行う研修やトレーニングのこと。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P460</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教育に関する事項</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8E5D8E11-2206-6501-8159-E26AE99ABE99}"/>
              </a:ext>
            </a:extLst>
          </p:cNvPr>
          <p:cNvSpPr txBox="1"/>
          <p:nvPr/>
        </p:nvSpPr>
        <p:spPr>
          <a:xfrm>
            <a:off x="1332852" y="5003994"/>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運用とは？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情報システムが常に正常に動き続けるように維持・管理すること。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P461</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9" name="テキスト プレースホルダー 2">
            <a:extLst>
              <a:ext uri="{FF2B5EF4-FFF2-40B4-BE49-F238E27FC236}">
                <a16:creationId xmlns:a16="http://schemas.microsoft.com/office/drawing/2014/main" id="{3EC37868-A584-866B-9183-E24F30029B1D}"/>
              </a:ext>
            </a:extLst>
          </p:cNvPr>
          <p:cNvSpPr txBox="1">
            <a:spLocks/>
          </p:cNvSpPr>
          <p:nvPr/>
        </p:nvSpPr>
        <p:spPr>
          <a:xfrm>
            <a:off x="1332852" y="447078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運用に関する事項</a:t>
            </a:r>
          </a:p>
        </p:txBody>
      </p:sp>
      <p:sp>
        <p:nvSpPr>
          <p:cNvPr id="10" name="テキスト ボックス 9">
            <a:extLst>
              <a:ext uri="{FF2B5EF4-FFF2-40B4-BE49-F238E27FC236}">
                <a16:creationId xmlns:a16="http://schemas.microsoft.com/office/drawing/2014/main" id="{6E1197A8-D1EA-089D-1E7C-14DC83C8561F}"/>
              </a:ext>
            </a:extLst>
          </p:cNvPr>
          <p:cNvSpPr txBox="1"/>
          <p:nvPr/>
        </p:nvSpPr>
        <p:spPr>
          <a:xfrm>
            <a:off x="1332852" y="7544837"/>
            <a:ext cx="15456498" cy="1754326"/>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保守とは？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システムの現状の機能を維持しつつ問題を修正する作業のこと。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P467</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11" name="テキスト プレースホルダー 2">
            <a:extLst>
              <a:ext uri="{FF2B5EF4-FFF2-40B4-BE49-F238E27FC236}">
                <a16:creationId xmlns:a16="http://schemas.microsoft.com/office/drawing/2014/main" id="{ECB3D366-7D5D-E46C-DF59-BB096D95DFD1}"/>
              </a:ext>
            </a:extLst>
          </p:cNvPr>
          <p:cNvSpPr txBox="1">
            <a:spLocks/>
          </p:cNvSpPr>
          <p:nvPr/>
        </p:nvSpPr>
        <p:spPr>
          <a:xfrm>
            <a:off x="1332852" y="7011628"/>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保守に関する事項</a:t>
            </a:r>
          </a:p>
        </p:txBody>
      </p:sp>
      <p:sp>
        <p:nvSpPr>
          <p:cNvPr id="7" name="テキスト ボックス 6">
            <a:extLst>
              <a:ext uri="{FF2B5EF4-FFF2-40B4-BE49-F238E27FC236}">
                <a16:creationId xmlns:a16="http://schemas.microsoft.com/office/drawing/2014/main" id="{959E563A-229E-9253-B3C3-9F2EEBF51FD5}"/>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375337576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2308324"/>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SaaS</a:t>
            </a:r>
            <a:r>
              <a:rPr kumimoji="1" lang="ja-JP" altLang="en-US" sz="3600">
                <a:latin typeface="メイリオ" panose="020B0604030504040204" pitchFamily="50" charset="-128"/>
                <a:ea typeface="メイリオ" panose="020B0604030504040204" pitchFamily="50" charset="-128"/>
              </a:rPr>
              <a:t>型サービスとは？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SaaS</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Software</a:t>
            </a:r>
            <a:r>
              <a:rPr kumimoji="1" lang="ja-JP" altLang="en-US" sz="3600">
                <a:latin typeface="メイリオ" panose="020B0604030504040204" pitchFamily="50" charset="-128"/>
                <a:ea typeface="メイリオ" panose="020B0604030504040204" pitchFamily="50" charset="-128"/>
              </a:rPr>
              <a:t> </a:t>
            </a:r>
            <a:r>
              <a:rPr kumimoji="1" lang="en-US" altLang="ja-JP" sz="3600">
                <a:latin typeface="メイリオ" panose="020B0604030504040204" pitchFamily="50" charset="-128"/>
                <a:ea typeface="メイリオ" panose="020B0604030504040204" pitchFamily="50" charset="-128"/>
              </a:rPr>
              <a:t>as a Service</a:t>
            </a:r>
            <a:r>
              <a:rPr kumimoji="1" lang="ja-JP" altLang="en-US" sz="3600">
                <a:latin typeface="メイリオ" panose="020B0604030504040204" pitchFamily="50" charset="-128"/>
                <a:ea typeface="メイリオ" panose="020B0604030504040204" pitchFamily="50" charset="-128"/>
              </a:rPr>
              <a:t>）は、インターネットを通じて使うソフトウェアのことです。</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P468</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SaaS</a:t>
            </a:r>
            <a:r>
              <a:rPr lang="ja-JP" altLang="en-US" sz="4000">
                <a:latin typeface="メイリオ" panose="020B0604030504040204" pitchFamily="50" charset="-128"/>
                <a:ea typeface="メイリオ" panose="020B0604030504040204" pitchFamily="50" charset="-128"/>
              </a:rPr>
              <a:t>型サービスの選定基準と利用時に必要となる対策</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ボックス 6">
            <a:extLst>
              <a:ext uri="{FF2B5EF4-FFF2-40B4-BE49-F238E27FC236}">
                <a16:creationId xmlns:a16="http://schemas.microsoft.com/office/drawing/2014/main" id="{F646D10E-4E61-3828-F6AE-46791DEA6B70}"/>
              </a:ext>
            </a:extLst>
          </p:cNvPr>
          <p:cNvSpPr txBox="1"/>
          <p:nvPr/>
        </p:nvSpPr>
        <p:spPr>
          <a:xfrm>
            <a:off x="1332852" y="5369754"/>
            <a:ext cx="15456498" cy="2308324"/>
          </a:xfrm>
          <a:prstGeom prst="rect">
            <a:avLst/>
          </a:prstGeom>
          <a:noFill/>
        </p:spPr>
        <p:txBody>
          <a:bodyPr wrap="square" lIns="91440" tIns="45720" rIns="91440" bIns="45720" anchor="t">
            <a:spAutoFit/>
          </a:bodyPr>
          <a:lstStyle/>
          <a:p>
            <a:r>
              <a:rPr kumimoji="1" lang="en-US" altLang="ja-JP" sz="3600" err="1">
                <a:latin typeface="メイリオ" panose="020B0604030504040204" pitchFamily="50" charset="-128"/>
                <a:ea typeface="メイリオ" panose="020B0604030504040204" pitchFamily="50" charset="-128"/>
              </a:rPr>
              <a:t>Fit&amp;Gap</a:t>
            </a:r>
            <a:r>
              <a:rPr kumimoji="1" lang="ja-JP" altLang="en-US" sz="3600">
                <a:latin typeface="メイリオ" panose="020B0604030504040204" pitchFamily="50" charset="-128"/>
                <a:ea typeface="メイリオ" panose="020B0604030504040204" pitchFamily="50" charset="-128"/>
              </a:rPr>
              <a:t>分析とは？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SaaS</a:t>
            </a:r>
            <a:r>
              <a:rPr kumimoji="1" lang="ja-JP" altLang="en-US" sz="3600">
                <a:latin typeface="メイリオ" panose="020B0604030504040204" pitchFamily="50" charset="-128"/>
                <a:ea typeface="メイリオ" panose="020B0604030504040204" pitchFamily="50" charset="-128"/>
              </a:rPr>
              <a:t>やパッケージソフトを導入する際に、自社の業務要件にどれだけ合っているかと、どこが合わないかを認識するためのプロセスのこと。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P469</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9" name="テキスト プレースホルダー 2">
            <a:extLst>
              <a:ext uri="{FF2B5EF4-FFF2-40B4-BE49-F238E27FC236}">
                <a16:creationId xmlns:a16="http://schemas.microsoft.com/office/drawing/2014/main" id="{DCFF3EA4-47AC-A363-6745-41FBED922A24}"/>
              </a:ext>
            </a:extLst>
          </p:cNvPr>
          <p:cNvSpPr txBox="1">
            <a:spLocks/>
          </p:cNvSpPr>
          <p:nvPr/>
        </p:nvSpPr>
        <p:spPr>
          <a:xfrm>
            <a:off x="1332852" y="48289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err="1">
                <a:latin typeface="メイリオ" panose="020B0604030504040204" pitchFamily="50" charset="-128"/>
                <a:ea typeface="メイリオ" panose="020B0604030504040204" pitchFamily="50" charset="-128"/>
              </a:rPr>
              <a:t>Fit&amp;Gap</a:t>
            </a:r>
            <a:r>
              <a:rPr lang="ja-JP" altLang="en-US" sz="4000">
                <a:latin typeface="メイリオ" panose="020B0604030504040204" pitchFamily="50" charset="-128"/>
                <a:ea typeface="メイリオ" panose="020B0604030504040204" pitchFamily="50" charset="-128"/>
              </a:rPr>
              <a:t> 分析</a:t>
            </a:r>
          </a:p>
        </p:txBody>
      </p:sp>
      <p:sp>
        <p:nvSpPr>
          <p:cNvPr id="3" name="テキスト ボックス 2">
            <a:extLst>
              <a:ext uri="{FF2B5EF4-FFF2-40B4-BE49-F238E27FC236}">
                <a16:creationId xmlns:a16="http://schemas.microsoft.com/office/drawing/2014/main" id="{2765F00C-6EAF-0447-6623-7BA7EACACAD5}"/>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404296491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要件定義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264</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6740307"/>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現状分析</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P470 </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SaaS,</a:t>
            </a:r>
            <a:r>
              <a:rPr kumimoji="1" lang="ja-JP" altLang="en-US" sz="3600">
                <a:latin typeface="メイリオ" panose="020B0604030504040204" pitchFamily="50" charset="-128"/>
                <a:ea typeface="メイリオ" panose="020B0604030504040204" pitchFamily="50" charset="-128"/>
              </a:rPr>
              <a:t>パッケージソフトウェアの機能調査</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P471</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比較分析</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P471 </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ギャップへの対応検討</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P478</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費用対効果の分析</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P479</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実施計画の策定</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P480</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err="1">
                <a:latin typeface="メイリオ" panose="020B0604030504040204" pitchFamily="50" charset="-128"/>
                <a:ea typeface="メイリオ" panose="020B0604030504040204" pitchFamily="50" charset="-128"/>
              </a:rPr>
              <a:t>Fit&amp;Gap</a:t>
            </a:r>
            <a:r>
              <a:rPr lang="ja-JP" altLang="en-US" sz="4000">
                <a:latin typeface="メイリオ" panose="020B0604030504040204" pitchFamily="50" charset="-128"/>
                <a:ea typeface="メイリオ" panose="020B0604030504040204" pitchFamily="50" charset="-128"/>
              </a:rPr>
              <a:t>分析の実施方法（例）</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B662D297-7D07-D4F8-2FF1-F9142A481791}"/>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alt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21-1-2.】</a:t>
            </a:r>
          </a:p>
          <a:p>
            <a:pPr algn="ctr"/>
            <a:r>
              <a:rPr lang="en-US" altLang="ja-JP" sz="2400" b="1">
                <a:latin typeface="メイリオ" panose="020B0604030504040204" pitchFamily="50" charset="-128"/>
                <a:ea typeface="メイリオ" panose="020B0604030504040204" pitchFamily="50" charset="-128"/>
              </a:rPr>
              <a:t>P434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P482</a:t>
            </a:r>
          </a:p>
        </p:txBody>
      </p:sp>
    </p:spTree>
    <p:extLst>
      <p:ext uri="{BB962C8B-B14F-4D97-AF65-F5344CB8AC3E}">
        <p14:creationId xmlns:p14="http://schemas.microsoft.com/office/powerpoint/2010/main" val="43274869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調達</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2308324"/>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調達仕様書とは？</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プロジェクトに必要な製品やサービスを外部の事業者から調達するときに、発注者側（自分たち）が何を求めているか、どんな条件があるかを詳しくまとめたドキュメントのこと。</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調達仕様書の作成方法</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21-1-3.】</a:t>
            </a:r>
          </a:p>
          <a:p>
            <a:pPr algn="ctr"/>
            <a:r>
              <a:rPr lang="en-US" altLang="ja-JP" sz="2400" b="1">
                <a:latin typeface="メイリオ" panose="020B0604030504040204" pitchFamily="50" charset="-128"/>
                <a:ea typeface="メイリオ" panose="020B0604030504040204" pitchFamily="50" charset="-128"/>
              </a:rPr>
              <a:t>P482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P487</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80862C4E-1A7C-0AED-ADBA-97605A5D7370}"/>
              </a:ext>
            </a:extLst>
          </p:cNvPr>
          <p:cNvSpPr txBox="1"/>
          <p:nvPr/>
        </p:nvSpPr>
        <p:spPr>
          <a:xfrm>
            <a:off x="1332852" y="4858678"/>
            <a:ext cx="15456498" cy="4524315"/>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調達の意図や目的を正しく伝える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作業内容・納品物を関連付けて網羅的に記載する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外部事業者の具体的な作業内容を明確にする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作業の実施体制を明確にする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成果物の取扱いに注意する（知的財産権）</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再委託に関する事項を定める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納品後に不具合が発覚したときの責任を明確にする</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（契約不適合責任）</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60CFC9E1-6837-5914-41A4-CA6056A00EB1}"/>
              </a:ext>
            </a:extLst>
          </p:cNvPr>
          <p:cNvSpPr txBox="1">
            <a:spLocks/>
          </p:cNvSpPr>
          <p:nvPr/>
        </p:nvSpPr>
        <p:spPr>
          <a:xfrm>
            <a:off x="1332852" y="4340709"/>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調達仕様書を作成するときに、特に注意が必要なポイント</a:t>
            </a:r>
          </a:p>
        </p:txBody>
      </p:sp>
    </p:spTree>
    <p:extLst>
      <p:ext uri="{BB962C8B-B14F-4D97-AF65-F5344CB8AC3E}">
        <p14:creationId xmlns:p14="http://schemas.microsoft.com/office/powerpoint/2010/main" val="370203841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調達</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5078313"/>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調達仕様書の明確化</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透明性と公平性の維持</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複数の見積り取得</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３点見積りとは</a:t>
            </a:r>
            <a:endParaRPr kumimoji="1" lang="en-US" altLang="ja-JP" sz="3600" b="1">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プロジェクトやタスクの時間やコストを予測するための方法の一つ。</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3</a:t>
            </a:r>
            <a:r>
              <a:rPr kumimoji="1" lang="ja-JP" altLang="en-US" sz="3600">
                <a:latin typeface="メイリオ" panose="020B0604030504040204" pitchFamily="50" charset="-128"/>
                <a:ea typeface="メイリオ" panose="020B0604030504040204" pitchFamily="50" charset="-128"/>
              </a:rPr>
              <a:t>つの異なるシナリオに基づいて予測を行います。それぞれのシナリオは以下の通り</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適正な価格で最適な業者の選定</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9" name="表 8">
            <a:extLst>
              <a:ext uri="{FF2B5EF4-FFF2-40B4-BE49-F238E27FC236}">
                <a16:creationId xmlns:a16="http://schemas.microsoft.com/office/drawing/2014/main" id="{4B640CFB-5C6D-CFD5-5934-A10E5AAA1D1D}"/>
              </a:ext>
            </a:extLst>
          </p:cNvPr>
          <p:cNvGraphicFramePr>
            <a:graphicFrameLocks noGrp="1"/>
          </p:cNvGraphicFramePr>
          <p:nvPr/>
        </p:nvGraphicFramePr>
        <p:xfrm>
          <a:off x="1226821" y="6452973"/>
          <a:ext cx="15784356" cy="2560320"/>
        </p:xfrm>
        <a:graphic>
          <a:graphicData uri="http://schemas.openxmlformats.org/drawingml/2006/table">
            <a:tbl>
              <a:tblPr firstRow="1" bandRow="1">
                <a:tableStyleId>{5C22544A-7EE6-4342-B048-85BDC9FD1C3A}</a:tableStyleId>
              </a:tblPr>
              <a:tblGrid>
                <a:gridCol w="3268979">
                  <a:extLst>
                    <a:ext uri="{9D8B030D-6E8A-4147-A177-3AD203B41FA5}">
                      <a16:colId xmlns:a16="http://schemas.microsoft.com/office/drawing/2014/main" val="3607558135"/>
                    </a:ext>
                  </a:extLst>
                </a:gridCol>
                <a:gridCol w="12515377">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シナリオ</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1016238931"/>
                  </a:ext>
                </a:extLst>
              </a:tr>
              <a:tr h="180246">
                <a:tc>
                  <a:txBody>
                    <a:bodyPr/>
                    <a:lstStyle/>
                    <a:p>
                      <a:pPr marL="0" indent="0" algn="ctr">
                        <a:buFont typeface="+mj-lt"/>
                        <a:buNone/>
                      </a:pPr>
                      <a:r>
                        <a:rPr kumimoji="1" lang="ja-JP" altLang="en-US" sz="3600">
                          <a:latin typeface="メイリオ" panose="020B0604030504040204" pitchFamily="50" charset="-128"/>
                          <a:ea typeface="メイリオ" panose="020B0604030504040204" pitchFamily="50" charset="-128"/>
                        </a:rPr>
                        <a:t>楽観値</a:t>
                      </a: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最も良い条件がそろった場合の最低コスト</a:t>
                      </a:r>
                    </a:p>
                  </a:txBody>
                  <a:tcPr anchor="ctr"/>
                </a:tc>
                <a:extLst>
                  <a:ext uri="{0D108BD9-81ED-4DB2-BD59-A6C34878D82A}">
                    <a16:rowId xmlns:a16="http://schemas.microsoft.com/office/drawing/2014/main" val="3017438926"/>
                  </a:ext>
                </a:extLst>
              </a:tr>
              <a:tr h="334743">
                <a:tc>
                  <a:txBody>
                    <a:bodyPr/>
                    <a:lstStyle/>
                    <a:p>
                      <a:pPr marL="0" indent="0" algn="ctr">
                        <a:buFont typeface="+mj-lt"/>
                        <a:buNone/>
                      </a:pPr>
                      <a:r>
                        <a:rPr kumimoji="1" lang="ja-JP" altLang="en-US" sz="3600">
                          <a:latin typeface="メイリオ" panose="020B0604030504040204" pitchFamily="50" charset="-128"/>
                          <a:ea typeface="メイリオ" panose="020B0604030504040204" pitchFamily="50" charset="-128"/>
                        </a:rPr>
                        <a:t>最頻値</a:t>
                      </a: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一般的な条件で進行した場合の予測コスト</a:t>
                      </a:r>
                    </a:p>
                  </a:txBody>
                  <a:tcPr anchor="ctr"/>
                </a:tc>
                <a:extLst>
                  <a:ext uri="{0D108BD9-81ED-4DB2-BD59-A6C34878D82A}">
                    <a16:rowId xmlns:a16="http://schemas.microsoft.com/office/drawing/2014/main" val="2149840804"/>
                  </a:ext>
                </a:extLst>
              </a:tr>
              <a:tr h="334743">
                <a:tc>
                  <a:txBody>
                    <a:bodyPr/>
                    <a:lstStyle/>
                    <a:p>
                      <a:pPr marL="0" indent="0" algn="ctr">
                        <a:buFont typeface="+mj-lt"/>
                        <a:buNone/>
                      </a:pPr>
                      <a:r>
                        <a:rPr kumimoji="1" lang="ja-JP" altLang="en-US" sz="3600">
                          <a:latin typeface="メイリオ" panose="020B0604030504040204" pitchFamily="50" charset="-128"/>
                          <a:ea typeface="メイリオ" panose="020B0604030504040204" pitchFamily="50" charset="-128"/>
                        </a:rPr>
                        <a:t>悲観値</a:t>
                      </a:r>
                      <a:endParaRPr kumimoji="1" lang="en-US" altLang="ja-JP" sz="3600">
                        <a:latin typeface="メイリオ" panose="020B0604030504040204" pitchFamily="50" charset="-128"/>
                        <a:ea typeface="メイリオ" panose="020B0604030504040204" pitchFamily="50" charset="-128"/>
                      </a:endParaRPr>
                    </a:p>
                  </a:txBody>
                  <a:tcPr anchor="ctr"/>
                </a:tc>
                <a:tc>
                  <a:txBody>
                    <a:bodyPr/>
                    <a:lstStyle/>
                    <a:p>
                      <a:pPr algn="l"/>
                      <a:r>
                        <a:rPr kumimoji="1" lang="ja-JP" altLang="en-US" sz="3600">
                          <a:latin typeface="メイリオ" panose="020B0604030504040204" pitchFamily="50" charset="-128"/>
                          <a:ea typeface="メイリオ" panose="020B0604030504040204" pitchFamily="50" charset="-128"/>
                        </a:rPr>
                        <a:t>最悪の状況が発生した場合の最高コスト</a:t>
                      </a:r>
                    </a:p>
                  </a:txBody>
                  <a:tcPr anchor="ctr"/>
                </a:tc>
                <a:extLst>
                  <a:ext uri="{0D108BD9-81ED-4DB2-BD59-A6C34878D82A}">
                    <a16:rowId xmlns:a16="http://schemas.microsoft.com/office/drawing/2014/main" val="1507602697"/>
                  </a:ext>
                </a:extLst>
              </a:tr>
            </a:tbl>
          </a:graphicData>
        </a:graphic>
      </p:graphicFrame>
      <p:sp>
        <p:nvSpPr>
          <p:cNvPr id="3" name="テキスト ボックス 2">
            <a:extLst>
              <a:ext uri="{FF2B5EF4-FFF2-40B4-BE49-F238E27FC236}">
                <a16:creationId xmlns:a16="http://schemas.microsoft.com/office/drawing/2014/main" id="{7140B592-B303-CADB-5F97-D959B032BBFA}"/>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21-1-3.】</a:t>
            </a:r>
          </a:p>
          <a:p>
            <a:pPr algn="ctr"/>
            <a:r>
              <a:rPr lang="en-US" altLang="ja-JP" sz="2400" b="1">
                <a:latin typeface="メイリオ" panose="020B0604030504040204" pitchFamily="50" charset="-128"/>
                <a:ea typeface="メイリオ" panose="020B0604030504040204" pitchFamily="50" charset="-128"/>
              </a:rPr>
              <a:t>P482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P487</a:t>
            </a:r>
          </a:p>
        </p:txBody>
      </p:sp>
    </p:spTree>
    <p:extLst>
      <p:ext uri="{BB962C8B-B14F-4D97-AF65-F5344CB8AC3E}">
        <p14:creationId xmlns:p14="http://schemas.microsoft.com/office/powerpoint/2010/main" val="258064450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設計・開発</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「設計・開発実施要領」の作成</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「設計・開発実施計画書」の作成</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P488</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設計・開発の計画</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21-1-4.】</a:t>
            </a:r>
          </a:p>
          <a:p>
            <a:pPr algn="ctr"/>
            <a:r>
              <a:rPr lang="en-US" altLang="ja-JP" sz="2400" b="1">
                <a:latin typeface="メイリオ" panose="020B0604030504040204" pitchFamily="50" charset="-128"/>
                <a:ea typeface="メイリオ" panose="020B0604030504040204" pitchFamily="50" charset="-128"/>
              </a:rPr>
              <a:t>P488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P490</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5BF2430-236B-61FE-426B-D996B38ABD46}"/>
              </a:ext>
            </a:extLst>
          </p:cNvPr>
          <p:cNvSpPr txBox="1"/>
          <p:nvPr/>
        </p:nvSpPr>
        <p:spPr>
          <a:xfrm>
            <a:off x="1332852" y="4714434"/>
            <a:ext cx="15456498" cy="2862322"/>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単体テスト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結合テスト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総合テスト</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受入テスト</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P489</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E90A84D8-905A-E7C5-2D2A-BDDF6649FE48}"/>
              </a:ext>
            </a:extLst>
          </p:cNvPr>
          <p:cNvSpPr txBox="1">
            <a:spLocks/>
          </p:cNvSpPr>
          <p:nvPr/>
        </p:nvSpPr>
        <p:spPr>
          <a:xfrm>
            <a:off x="1332852" y="419646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設計・開発・テストの管理</a:t>
            </a:r>
          </a:p>
        </p:txBody>
      </p:sp>
    </p:spTree>
    <p:extLst>
      <p:ext uri="{BB962C8B-B14F-4D97-AF65-F5344CB8AC3E}">
        <p14:creationId xmlns:p14="http://schemas.microsoft.com/office/powerpoint/2010/main" val="41226077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サービス・業務の運営と改善</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268</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3416320"/>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業務の定着とは？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新しい情報システムが導入された後、そのシステムを実際の業務でスムーズに使えるようにすること。</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システムのリリースが近づいたら、従業員向けに教育を行い、業務マニュアルを使ってシステムの使い方や業務の流れなどの説明を実施する。</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P490</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業務の定着と次の備え</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21-1-5.】</a:t>
            </a:r>
          </a:p>
          <a:p>
            <a:pPr algn="ctr"/>
            <a:r>
              <a:rPr lang="en-US" altLang="ja-JP" sz="2400" b="1">
                <a:latin typeface="メイリオ" panose="020B0604030504040204" pitchFamily="50" charset="-128"/>
                <a:ea typeface="メイリオ" panose="020B0604030504040204" pitchFamily="50" charset="-128"/>
              </a:rPr>
              <a:t>P490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P495</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5BF2430-236B-61FE-426B-D996B38ABD46}"/>
              </a:ext>
            </a:extLst>
          </p:cNvPr>
          <p:cNvSpPr txBox="1"/>
          <p:nvPr/>
        </p:nvSpPr>
        <p:spPr>
          <a:xfrm>
            <a:off x="1332852" y="608603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業務の改善とは？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サービスや業務を運営していく中で発生する問題や新しい情報をもとに、より良い運営方法を見つけていくプロセスのこと。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P494</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E90A84D8-905A-E7C5-2D2A-BDDF6649FE48}"/>
              </a:ext>
            </a:extLst>
          </p:cNvPr>
          <p:cNvSpPr txBox="1">
            <a:spLocks/>
          </p:cNvSpPr>
          <p:nvPr/>
        </p:nvSpPr>
        <p:spPr>
          <a:xfrm>
            <a:off x="1332852" y="556806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業務の改善</a:t>
            </a:r>
          </a:p>
        </p:txBody>
      </p:sp>
    </p:spTree>
    <p:extLst>
      <p:ext uri="{BB962C8B-B14F-4D97-AF65-F5344CB8AC3E}">
        <p14:creationId xmlns:p14="http://schemas.microsoft.com/office/powerpoint/2010/main" val="219019042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a:ea typeface="メイリオ"/>
              </a:rPr>
              <a:t>運用および保守</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269</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332852" y="199409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運用・保守の計画とは？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システムが安定して動作し続けるように、日々の運用や修理・メンテナンスをどう進めるかを決める計画のこと。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P495</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運用・保守の計画</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21-1-6.】</a:t>
            </a:r>
          </a:p>
          <a:p>
            <a:pPr algn="ctr"/>
            <a:r>
              <a:rPr lang="en-US" altLang="ja-JP" sz="2400" b="1">
                <a:latin typeface="メイリオ" panose="020B0604030504040204" pitchFamily="50" charset="-128"/>
                <a:ea typeface="メイリオ" panose="020B0604030504040204" pitchFamily="50" charset="-128"/>
              </a:rPr>
              <a:t>P495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P498</a:t>
            </a:r>
          </a:p>
        </p:txBody>
      </p:sp>
      <p:sp>
        <p:nvSpPr>
          <p:cNvPr id="4" name="object 40">
            <a:extLst>
              <a:ext uri="{FF2B5EF4-FFF2-40B4-BE49-F238E27FC236}">
                <a16:creationId xmlns:a16="http://schemas.microsoft.com/office/drawing/2014/main" id="{9A0D153E-0274-5079-BDAC-1899F5A63A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8</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具体的な構築・運用の実践</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95BF2430-236B-61FE-426B-D996B38ABD46}"/>
              </a:ext>
            </a:extLst>
          </p:cNvPr>
          <p:cNvSpPr txBox="1"/>
          <p:nvPr/>
        </p:nvSpPr>
        <p:spPr>
          <a:xfrm>
            <a:off x="1332852" y="5301174"/>
            <a:ext cx="15456498" cy="2308324"/>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運用・保守の改善とは？</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システムやその運用方法をより効率的に、より安全にするための取り組みのこと。</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 </a:t>
            </a:r>
            <a:r>
              <a:rPr kumimoji="1" lang="en-US" altLang="ja-JP" sz="3600">
                <a:latin typeface="メイリオ" panose="020B0604030504040204" pitchFamily="50" charset="-128"/>
                <a:ea typeface="メイリオ" panose="020B0604030504040204" pitchFamily="50" charset="-128"/>
              </a:rPr>
              <a:t>P497</a:t>
            </a:r>
            <a:r>
              <a:rPr kumimoji="1" lang="ja-JP" altLang="en-US" sz="3600">
                <a:latin typeface="メイリオ" panose="020B0604030504040204" pitchFamily="50" charset="-128"/>
                <a:ea typeface="メイリオ" panose="020B0604030504040204" pitchFamily="50" charset="-128"/>
              </a:rPr>
              <a:t> 参照＞</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E90A84D8-905A-E7C5-2D2A-BDDF6649FE48}"/>
              </a:ext>
            </a:extLst>
          </p:cNvPr>
          <p:cNvSpPr txBox="1">
            <a:spLocks/>
          </p:cNvSpPr>
          <p:nvPr/>
        </p:nvSpPr>
        <p:spPr>
          <a:xfrm>
            <a:off x="1332852" y="478320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運用・保守の改善と業務の引継ぎ</a:t>
            </a:r>
          </a:p>
        </p:txBody>
      </p:sp>
    </p:spTree>
    <p:extLst>
      <p:ext uri="{BB962C8B-B14F-4D97-AF65-F5344CB8AC3E}">
        <p14:creationId xmlns:p14="http://schemas.microsoft.com/office/powerpoint/2010/main" val="363910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2-2-4.】</a:t>
            </a:r>
          </a:p>
          <a:p>
            <a:pPr algn="ctr"/>
            <a:r>
              <a:rPr lang="en-US" altLang="ja-JP" sz="2400" b="1">
                <a:latin typeface="メイリオ" panose="020B0604030504040204" pitchFamily="50" charset="-128"/>
                <a:ea typeface="メイリオ" panose="020B0604030504040204" pitchFamily="50" charset="-128"/>
              </a:rPr>
              <a:t>P16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情報セキュリティ基本方針</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情報セキュリティ基本方針とは</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2862322"/>
          </a:xfrm>
          <a:prstGeom prst="rect">
            <a:avLst/>
          </a:prstGeom>
          <a:noFill/>
        </p:spPr>
        <p:txBody>
          <a:bodyPr wrap="square">
            <a:spAutoFit/>
          </a:bodyPr>
          <a:lstStyle/>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経営者が情報セキュリティに関する基本方針を策定する。</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従業員や関係者に基本方針を伝達するため、簡潔な文書を作成する。</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基本方針の作成には特定の書き方が定められていない。</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事業の特徴や顧客の期待を考慮して基本方針を策定する。</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経営者と連携し、自社に適した基本方針を策定する。</a:t>
            </a:r>
            <a:endParaRPr lang="en-US" altLang="ja-JP" sz="3600" b="0" i="0">
              <a:effectLst/>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EF3C755D-98E3-25E4-AC66-ECF7827A5AE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3015068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22</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サイバーセキュリティ対策を実践するための知識とスキル</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270</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デジタルスキル標準（</a:t>
            </a:r>
            <a:r>
              <a:rPr lang="en-US" altLang="ja-JP" sz="4000">
                <a:latin typeface="メイリオ" panose="020B0604030504040204" pitchFamily="50" charset="-128"/>
                <a:ea typeface="メイリオ" panose="020B0604030504040204" pitchFamily="50" charset="-128"/>
              </a:rPr>
              <a:t>DSS</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スキル標準（</a:t>
            </a:r>
            <a:r>
              <a:rPr lang="en-US" altLang="ja-JP" sz="4000">
                <a:latin typeface="メイリオ" panose="020B0604030504040204" pitchFamily="50" charset="-128"/>
                <a:ea typeface="メイリオ" panose="020B0604030504040204" pitchFamily="50" charset="-128"/>
              </a:rPr>
              <a:t>ITSS</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ITSS</a:t>
            </a:r>
            <a:r>
              <a:rPr lang="ja-JP" altLang="en-US" sz="4000">
                <a:latin typeface="メイリオ" panose="020B0604030504040204" pitchFamily="50" charset="-128"/>
                <a:ea typeface="メイリオ" panose="020B0604030504040204" pitchFamily="50" charset="-128"/>
              </a:rPr>
              <a:t>＋（プラス）</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ｉコンピテンシ ディクショナリ（</a:t>
            </a:r>
            <a:r>
              <a:rPr lang="en-US" altLang="ja-JP" sz="4000" err="1">
                <a:latin typeface="メイリオ" panose="020B0604030504040204" pitchFamily="50" charset="-128"/>
                <a:ea typeface="メイリオ" panose="020B0604030504040204" pitchFamily="50" charset="-128"/>
              </a:rPr>
              <a:t>iCD</a:t>
            </a:r>
            <a:r>
              <a:rPr lang="ja-JP" altLang="en-US" sz="4000">
                <a:latin typeface="メイリオ" panose="020B0604030504040204" pitchFamily="50" charset="-128"/>
                <a:ea typeface="メイリオ" panose="020B0604030504040204" pitchFamily="50" charset="-128"/>
              </a:rPr>
              <a:t>）</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415279426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2841-7AEB-A68B-2AAF-BDF0D079BE0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4EBED36-1BDE-E5A3-63E1-084129E3352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デジタルスキル標準（</a:t>
            </a:r>
            <a:r>
              <a:rPr lang="en-US" altLang="ja-JP" sz="3900">
                <a:latin typeface="メイリオ" panose="020B0604030504040204" pitchFamily="50" charset="-128"/>
                <a:ea typeface="メイリオ" panose="020B0604030504040204" pitchFamily="50" charset="-128"/>
              </a:rPr>
              <a:t>DSS</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7C1A95D1-63E7-9F30-FDDD-EECC9DBA522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271</a:t>
            </a:fld>
            <a:endParaRPr kumimoji="1" lang="ja-JP" altLang="en-US" sz="2000"/>
          </a:p>
        </p:txBody>
      </p:sp>
      <p:sp>
        <p:nvSpPr>
          <p:cNvPr id="2" name="object 40">
            <a:extLst>
              <a:ext uri="{FF2B5EF4-FFF2-40B4-BE49-F238E27FC236}">
                <a16:creationId xmlns:a16="http://schemas.microsoft.com/office/drawing/2014/main" id="{74151169-5F3B-2758-4183-A18E5EFB09E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B922DDD-916F-CED1-6E9E-37E293C7CD6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a:t>
            </a:r>
          </a:p>
          <a:p>
            <a:pPr algn="ctr"/>
            <a:r>
              <a:rPr lang="en-US" altLang="ja-JP" sz="2400" b="1">
                <a:latin typeface="メイリオ" panose="020B0604030504040204" pitchFamily="50" charset="-128"/>
                <a:ea typeface="メイリオ" panose="020B0604030504040204" pitchFamily="50" charset="-128"/>
              </a:rPr>
              <a:t>P501</a:t>
            </a:r>
          </a:p>
        </p:txBody>
      </p:sp>
      <p:pic>
        <p:nvPicPr>
          <p:cNvPr id="5" name="図 4">
            <a:extLst>
              <a:ext uri="{FF2B5EF4-FFF2-40B4-BE49-F238E27FC236}">
                <a16:creationId xmlns:a16="http://schemas.microsoft.com/office/drawing/2014/main" id="{A9A10B6A-1FF0-0951-0BB4-5E22C25B5F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742" y="1653211"/>
            <a:ext cx="14038653" cy="7393763"/>
          </a:xfrm>
          <a:prstGeom prst="rect">
            <a:avLst/>
          </a:prstGeom>
          <a:noFill/>
          <a:ln>
            <a:noFill/>
          </a:ln>
        </p:spPr>
      </p:pic>
    </p:spTree>
    <p:extLst>
      <p:ext uri="{BB962C8B-B14F-4D97-AF65-F5344CB8AC3E}">
        <p14:creationId xmlns:p14="http://schemas.microsoft.com/office/powerpoint/2010/main" val="111197591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1B587-0841-33AE-5258-0200F099550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0AADFCB-297E-7D9D-F55B-E99B3575B693}"/>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DX</a:t>
            </a:r>
            <a:r>
              <a:rPr lang="ja-JP" altLang="en-US" sz="3900">
                <a:latin typeface="メイリオ" panose="020B0604030504040204" pitchFamily="50" charset="-128"/>
                <a:ea typeface="メイリオ" panose="020B0604030504040204" pitchFamily="50" charset="-128"/>
              </a:rPr>
              <a:t>リテラシー標準（</a:t>
            </a:r>
            <a:r>
              <a:rPr lang="en-US" altLang="ja-JP" sz="3900">
                <a:latin typeface="メイリオ" panose="020B0604030504040204" pitchFamily="50" charset="-128"/>
                <a:ea typeface="メイリオ" panose="020B0604030504040204" pitchFamily="50" charset="-128"/>
              </a:rPr>
              <a:t>DSS-L</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1AA096D-A3F9-DE8F-5BE6-A0B6570A7C3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272</a:t>
            </a:fld>
            <a:endParaRPr kumimoji="1" lang="ja-JP" altLang="en-US" sz="2000"/>
          </a:p>
        </p:txBody>
      </p:sp>
      <p:sp>
        <p:nvSpPr>
          <p:cNvPr id="2" name="object 40">
            <a:extLst>
              <a:ext uri="{FF2B5EF4-FFF2-40B4-BE49-F238E27FC236}">
                <a16:creationId xmlns:a16="http://schemas.microsoft.com/office/drawing/2014/main" id="{DB85020E-1F4E-8C2E-85A2-A1D3B02A443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8773493E-0320-1DE5-3B2A-A14D2B628D5D}"/>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22-1-1.】</a:t>
            </a:r>
          </a:p>
          <a:p>
            <a:pPr algn="ctr"/>
            <a:r>
              <a:rPr lang="en-US" altLang="ja-JP" sz="2400" b="1">
                <a:latin typeface="メイリオ" panose="020B0604030504040204" pitchFamily="50" charset="-128"/>
                <a:ea typeface="メイリオ" panose="020B0604030504040204" pitchFamily="50" charset="-128"/>
              </a:rPr>
              <a:t>P501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P509</a:t>
            </a:r>
          </a:p>
        </p:txBody>
      </p:sp>
      <p:pic>
        <p:nvPicPr>
          <p:cNvPr id="3" name="図 2">
            <a:extLst>
              <a:ext uri="{FF2B5EF4-FFF2-40B4-BE49-F238E27FC236}">
                <a16:creationId xmlns:a16="http://schemas.microsoft.com/office/drawing/2014/main" id="{E9CE361F-65B5-C8EE-33EB-86BAA8DFEB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967" y="1543914"/>
            <a:ext cx="8571498" cy="7566017"/>
          </a:xfrm>
          <a:prstGeom prst="rect">
            <a:avLst/>
          </a:prstGeom>
          <a:noFill/>
          <a:ln>
            <a:noFill/>
          </a:ln>
        </p:spPr>
      </p:pic>
      <p:pic>
        <p:nvPicPr>
          <p:cNvPr id="6" name="図 5">
            <a:extLst>
              <a:ext uri="{FF2B5EF4-FFF2-40B4-BE49-F238E27FC236}">
                <a16:creationId xmlns:a16="http://schemas.microsoft.com/office/drawing/2014/main" id="{33A2A673-374D-346D-049A-FD21E1F574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18342" y="2632867"/>
            <a:ext cx="7814668" cy="5729257"/>
          </a:xfrm>
          <a:prstGeom prst="rect">
            <a:avLst/>
          </a:prstGeom>
          <a:noFill/>
          <a:ln>
            <a:noFill/>
          </a:ln>
        </p:spPr>
      </p:pic>
    </p:spTree>
    <p:extLst>
      <p:ext uri="{BB962C8B-B14F-4D97-AF65-F5344CB8AC3E}">
        <p14:creationId xmlns:p14="http://schemas.microsoft.com/office/powerpoint/2010/main" val="75598075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9958F-1DC2-8B57-415F-85E0493C720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CF6B939-E811-0BFB-A67E-AAB7DEBB88F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DX</a:t>
            </a:r>
            <a:r>
              <a:rPr lang="ja-JP" altLang="en-US" sz="3900">
                <a:latin typeface="メイリオ" panose="020B0604030504040204" pitchFamily="50" charset="-128"/>
                <a:ea typeface="メイリオ" panose="020B0604030504040204" pitchFamily="50" charset="-128"/>
              </a:rPr>
              <a:t>リテラシー標準（</a:t>
            </a:r>
            <a:r>
              <a:rPr lang="en-US" altLang="ja-JP" sz="3900">
                <a:latin typeface="メイリオ" panose="020B0604030504040204" pitchFamily="50" charset="-128"/>
                <a:ea typeface="メイリオ" panose="020B0604030504040204" pitchFamily="50" charset="-128"/>
              </a:rPr>
              <a:t>DSS-L</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C602DDFA-B175-342A-8C62-89EDBF809E9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273</a:t>
            </a:fld>
            <a:endParaRPr kumimoji="1" lang="ja-JP" altLang="en-US" sz="2000"/>
          </a:p>
        </p:txBody>
      </p:sp>
      <p:sp>
        <p:nvSpPr>
          <p:cNvPr id="2" name="object 40">
            <a:extLst>
              <a:ext uri="{FF2B5EF4-FFF2-40B4-BE49-F238E27FC236}">
                <a16:creationId xmlns:a16="http://schemas.microsoft.com/office/drawing/2014/main" id="{4C352463-59FD-3FB4-6108-C9F7AF2F42D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7" name="テキスト プレースホルダー 2">
            <a:extLst>
              <a:ext uri="{FF2B5EF4-FFF2-40B4-BE49-F238E27FC236}">
                <a16:creationId xmlns:a16="http://schemas.microsoft.com/office/drawing/2014/main" id="{33E7AE94-9B51-591F-C057-8259279510C3}"/>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学習のゴール</a:t>
            </a:r>
          </a:p>
        </p:txBody>
      </p:sp>
      <p:graphicFrame>
        <p:nvGraphicFramePr>
          <p:cNvPr id="10" name="表 9">
            <a:extLst>
              <a:ext uri="{FF2B5EF4-FFF2-40B4-BE49-F238E27FC236}">
                <a16:creationId xmlns:a16="http://schemas.microsoft.com/office/drawing/2014/main" id="{215E13DF-0173-C6F5-D1CD-CBB443723599}"/>
              </a:ext>
            </a:extLst>
          </p:cNvPr>
          <p:cNvGraphicFramePr>
            <a:graphicFrameLocks noGrp="1"/>
          </p:cNvGraphicFramePr>
          <p:nvPr/>
        </p:nvGraphicFramePr>
        <p:xfrm>
          <a:off x="1127116" y="2036000"/>
          <a:ext cx="15784356" cy="6370320"/>
        </p:xfrm>
        <a:graphic>
          <a:graphicData uri="http://schemas.openxmlformats.org/drawingml/2006/table">
            <a:tbl>
              <a:tblPr firstRow="1" bandRow="1">
                <a:tableStyleId>{5C22544A-7EE6-4342-B048-85BDC9FD1C3A}</a:tableStyleId>
              </a:tblPr>
              <a:tblGrid>
                <a:gridCol w="4824122">
                  <a:extLst>
                    <a:ext uri="{9D8B030D-6E8A-4147-A177-3AD203B41FA5}">
                      <a16:colId xmlns:a16="http://schemas.microsoft.com/office/drawing/2014/main" val="3607558135"/>
                    </a:ext>
                  </a:extLst>
                </a:gridCol>
                <a:gridCol w="10960234">
                  <a:extLst>
                    <a:ext uri="{9D8B030D-6E8A-4147-A177-3AD203B41FA5}">
                      <a16:colId xmlns:a16="http://schemas.microsoft.com/office/drawing/2014/main" val="2786212038"/>
                    </a:ext>
                  </a:extLst>
                </a:gridCol>
              </a:tblGrid>
              <a:tr h="180246">
                <a:tc>
                  <a:txBody>
                    <a:bodyPr/>
                    <a:lstStyle/>
                    <a:p>
                      <a:pPr algn="ctr"/>
                      <a:r>
                        <a:rPr kumimoji="1" lang="ja-JP" altLang="en-US" sz="3600">
                          <a:latin typeface="メイリオ" panose="020B0604030504040204" pitchFamily="50" charset="-128"/>
                          <a:ea typeface="メイリオ" panose="020B0604030504040204" pitchFamily="50" charset="-128"/>
                        </a:rPr>
                        <a:t>要素</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ゴール</a:t>
                      </a:r>
                    </a:p>
                  </a:txBody>
                  <a:tcPr/>
                </a:tc>
                <a:extLst>
                  <a:ext uri="{0D108BD9-81ED-4DB2-BD59-A6C34878D82A}">
                    <a16:rowId xmlns:a16="http://schemas.microsoft.com/office/drawing/2014/main" val="1016238931"/>
                  </a:ext>
                </a:extLst>
              </a:tr>
              <a:tr h="180246">
                <a:tc>
                  <a:txBody>
                    <a:bodyPr/>
                    <a:lstStyle/>
                    <a:p>
                      <a:pPr marL="0" indent="0" algn="l">
                        <a:buFont typeface="+mj-lt"/>
                        <a:buNone/>
                      </a:pPr>
                      <a:r>
                        <a:rPr kumimoji="1" lang="ja-JP" altLang="en-US" sz="3600">
                          <a:latin typeface="メイリオ" panose="020B0604030504040204" pitchFamily="50" charset="-128"/>
                          <a:ea typeface="メイリオ" panose="020B0604030504040204" pitchFamily="50" charset="-128"/>
                        </a:rPr>
                        <a:t>マインド・スタンス</a:t>
                      </a:r>
                    </a:p>
                  </a:txBody>
                  <a:tcPr anchor="ctr"/>
                </a:tc>
                <a:tc>
                  <a:txBody>
                    <a:bodyPr/>
                    <a:lstStyle/>
                    <a:p>
                      <a:pPr algn="l"/>
                      <a:r>
                        <a:rPr kumimoji="1" lang="ja-JP" altLang="en-US" sz="3200">
                          <a:latin typeface="メイリオ" panose="020B0604030504040204" pitchFamily="50" charset="-128"/>
                          <a:ea typeface="メイリオ" panose="020B0604030504040204" pitchFamily="50" charset="-128"/>
                        </a:rPr>
                        <a:t>社会変化の中で新たな価値を生み出すために必要なマインド・スタンスを知り、自身の行動を振り返ることができること</a:t>
                      </a:r>
                    </a:p>
                  </a:txBody>
                  <a:tcPr anchor="ctr"/>
                </a:tc>
                <a:extLst>
                  <a:ext uri="{0D108BD9-81ED-4DB2-BD59-A6C34878D82A}">
                    <a16:rowId xmlns:a16="http://schemas.microsoft.com/office/drawing/2014/main" val="3017438926"/>
                  </a:ext>
                </a:extLst>
              </a:tr>
              <a:tr h="334743">
                <a:tc>
                  <a:txBody>
                    <a:bodyPr/>
                    <a:lstStyle/>
                    <a:p>
                      <a:pPr marL="0" indent="0" algn="l">
                        <a:buFont typeface="+mj-lt"/>
                        <a:buNone/>
                      </a:pPr>
                      <a:r>
                        <a:rPr kumimoji="1" lang="en-US" altLang="ja-JP" sz="3600">
                          <a:latin typeface="メイリオ" panose="020B0604030504040204" pitchFamily="50" charset="-128"/>
                          <a:ea typeface="メイリオ" panose="020B0604030504040204" pitchFamily="50" charset="-128"/>
                        </a:rPr>
                        <a:t>Why</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の背景）</a:t>
                      </a:r>
                    </a:p>
                  </a:txBody>
                  <a:tcPr anchor="ctr"/>
                </a:tc>
                <a:tc>
                  <a:txBody>
                    <a:bodyPr/>
                    <a:lstStyle/>
                    <a:p>
                      <a:pPr algn="l"/>
                      <a:r>
                        <a:rPr kumimoji="1" lang="ja-JP" altLang="en-US" sz="3200">
                          <a:latin typeface="メイリオ" panose="020B0604030504040204" pitchFamily="50" charset="-128"/>
                          <a:ea typeface="メイリオ" panose="020B0604030504040204" pitchFamily="50" charset="-128"/>
                        </a:rPr>
                        <a:t>人々が重視する価値や社会・経済の環境がどのように変化しているか知っており、</a:t>
                      </a:r>
                      <a:r>
                        <a:rPr kumimoji="1" lang="en-US" altLang="ja-JP" sz="3200">
                          <a:latin typeface="メイリオ" panose="020B0604030504040204" pitchFamily="50" charset="-128"/>
                          <a:ea typeface="メイリオ" panose="020B0604030504040204" pitchFamily="50" charset="-128"/>
                        </a:rPr>
                        <a:t>DX</a:t>
                      </a:r>
                      <a:r>
                        <a:rPr kumimoji="1" lang="ja-JP" altLang="en-US" sz="3200">
                          <a:latin typeface="メイリオ" panose="020B0604030504040204" pitchFamily="50" charset="-128"/>
                          <a:ea typeface="メイリオ" panose="020B0604030504040204" pitchFamily="50" charset="-128"/>
                        </a:rPr>
                        <a:t>の重要性を理解していること</a:t>
                      </a:r>
                    </a:p>
                  </a:txBody>
                  <a:tcPr anchor="ctr"/>
                </a:tc>
                <a:extLst>
                  <a:ext uri="{0D108BD9-81ED-4DB2-BD59-A6C34878D82A}">
                    <a16:rowId xmlns:a16="http://schemas.microsoft.com/office/drawing/2014/main" val="2149840804"/>
                  </a:ext>
                </a:extLst>
              </a:tr>
              <a:tr h="334743">
                <a:tc>
                  <a:txBody>
                    <a:bodyPr/>
                    <a:lstStyle/>
                    <a:p>
                      <a:pPr marL="0" indent="0" algn="l">
                        <a:buFont typeface="+mj-lt"/>
                        <a:buNone/>
                      </a:pPr>
                      <a:r>
                        <a:rPr kumimoji="1" lang="en-US" altLang="ja-JP" sz="3600">
                          <a:latin typeface="メイリオ" panose="020B0604030504040204" pitchFamily="50" charset="-128"/>
                          <a:ea typeface="メイリオ" panose="020B0604030504040204" pitchFamily="50" charset="-128"/>
                        </a:rPr>
                        <a:t>What</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で活用されるデータ・技術）</a:t>
                      </a:r>
                      <a:endParaRPr kumimoji="1" lang="en-US" altLang="ja-JP" sz="3600">
                        <a:latin typeface="メイリオ" panose="020B0604030504040204" pitchFamily="50" charset="-128"/>
                        <a:ea typeface="メイリオ" panose="020B0604030504040204" pitchFamily="50" charset="-128"/>
                      </a:endParaRPr>
                    </a:p>
                  </a:txBody>
                  <a:tcPr anchor="ctr"/>
                </a:tc>
                <a:tc>
                  <a:txBody>
                    <a:bodyPr/>
                    <a:lstStyle/>
                    <a:p>
                      <a:pPr algn="l"/>
                      <a:r>
                        <a:rPr kumimoji="1" lang="en-US" altLang="ja-JP" sz="3200">
                          <a:latin typeface="メイリオ" panose="020B0604030504040204" pitchFamily="50" charset="-128"/>
                          <a:ea typeface="メイリオ" panose="020B0604030504040204" pitchFamily="50" charset="-128"/>
                        </a:rPr>
                        <a:t>DX</a:t>
                      </a:r>
                      <a:r>
                        <a:rPr kumimoji="1" lang="ja-JP" altLang="en-US" sz="3200">
                          <a:latin typeface="メイリオ" panose="020B0604030504040204" pitchFamily="50" charset="-128"/>
                          <a:ea typeface="メイリオ" panose="020B0604030504040204" pitchFamily="50" charset="-128"/>
                        </a:rPr>
                        <a:t>推進の手段としてのデータやデジタル技術に関する最新の情報を知った上で、その発展の背景への知識を深めることができること</a:t>
                      </a:r>
                    </a:p>
                  </a:txBody>
                  <a:tcPr anchor="ctr"/>
                </a:tc>
                <a:extLst>
                  <a:ext uri="{0D108BD9-81ED-4DB2-BD59-A6C34878D82A}">
                    <a16:rowId xmlns:a16="http://schemas.microsoft.com/office/drawing/2014/main" val="1507602697"/>
                  </a:ext>
                </a:extLst>
              </a:tr>
              <a:tr h="334743">
                <a:tc>
                  <a:txBody>
                    <a:bodyPr/>
                    <a:lstStyle/>
                    <a:p>
                      <a:pPr marL="0" indent="0" algn="l">
                        <a:buFont typeface="+mj-lt"/>
                        <a:buNone/>
                      </a:pPr>
                      <a:r>
                        <a:rPr kumimoji="1" lang="en-US" altLang="ja-JP" sz="3600">
                          <a:latin typeface="メイリオ" panose="020B0604030504040204" pitchFamily="50" charset="-128"/>
                          <a:ea typeface="メイリオ" panose="020B0604030504040204" pitchFamily="50" charset="-128"/>
                        </a:rPr>
                        <a:t>How</a:t>
                      </a:r>
                      <a:r>
                        <a:rPr kumimoji="1" lang="ja-JP" altLang="en-US" sz="3600">
                          <a:latin typeface="メイリオ" panose="020B0604030504040204" pitchFamily="50" charset="-128"/>
                          <a:ea typeface="メイリオ" panose="020B0604030504040204" pitchFamily="50" charset="-128"/>
                        </a:rPr>
                        <a:t>（データ・技術の利活用）</a:t>
                      </a:r>
                    </a:p>
                  </a:txBody>
                  <a:tcPr anchor="ctr"/>
                </a:tc>
                <a:tc>
                  <a:txBody>
                    <a:bodyPr/>
                    <a:lstStyle/>
                    <a:p>
                      <a:pPr algn="l"/>
                      <a:r>
                        <a:rPr kumimoji="1" lang="ja-JP" altLang="en-US" sz="3200">
                          <a:latin typeface="メイリオ" panose="020B0604030504040204" pitchFamily="50" charset="-128"/>
                          <a:ea typeface="メイリオ" panose="020B0604030504040204" pitchFamily="50" charset="-128"/>
                        </a:rPr>
                        <a:t>データ・デジタル技術の活用事例を理解し、その実現のための基本的なツールの利用方法を身につけた上で、留意点などを踏まえて実際に業務で利用できること</a:t>
                      </a:r>
                    </a:p>
                  </a:txBody>
                  <a:tcPr anchor="ctr"/>
                </a:tc>
                <a:extLst>
                  <a:ext uri="{0D108BD9-81ED-4DB2-BD59-A6C34878D82A}">
                    <a16:rowId xmlns:a16="http://schemas.microsoft.com/office/drawing/2014/main" val="2186979329"/>
                  </a:ext>
                </a:extLst>
              </a:tr>
            </a:tbl>
          </a:graphicData>
        </a:graphic>
      </p:graphicFrame>
      <p:sp>
        <p:nvSpPr>
          <p:cNvPr id="3" name="テキスト ボックス 2">
            <a:extLst>
              <a:ext uri="{FF2B5EF4-FFF2-40B4-BE49-F238E27FC236}">
                <a16:creationId xmlns:a16="http://schemas.microsoft.com/office/drawing/2014/main" id="{C3335FE6-EFD5-36E0-59BC-B3232D73E820}"/>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22-1-1.】</a:t>
            </a:r>
          </a:p>
          <a:p>
            <a:pPr algn="ctr"/>
            <a:r>
              <a:rPr lang="en-US" altLang="ja-JP" sz="2400" b="1">
                <a:latin typeface="メイリオ" panose="020B0604030504040204" pitchFamily="50" charset="-128"/>
                <a:ea typeface="メイリオ" panose="020B0604030504040204" pitchFamily="50" charset="-128"/>
              </a:rPr>
              <a:t>P501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P509</a:t>
            </a:r>
          </a:p>
        </p:txBody>
      </p:sp>
    </p:spTree>
    <p:extLst>
      <p:ext uri="{BB962C8B-B14F-4D97-AF65-F5344CB8AC3E}">
        <p14:creationId xmlns:p14="http://schemas.microsoft.com/office/powerpoint/2010/main" val="32419836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F1AD-7D05-DB89-4AE8-D17F7F05DA9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0810B30-F79F-6C90-4F25-2A56B3D34243}"/>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DX</a:t>
            </a:r>
            <a:r>
              <a:rPr lang="ja-JP" altLang="en-US" sz="3900">
                <a:latin typeface="メイリオ" panose="020B0604030504040204" pitchFamily="50" charset="-128"/>
                <a:ea typeface="メイリオ" panose="020B0604030504040204" pitchFamily="50" charset="-128"/>
              </a:rPr>
              <a:t>推進スキル標準（</a:t>
            </a:r>
            <a:r>
              <a:rPr lang="en-US" altLang="ja-JP" sz="3900">
                <a:latin typeface="メイリオ" panose="020B0604030504040204" pitchFamily="50" charset="-128"/>
                <a:ea typeface="メイリオ" panose="020B0604030504040204" pitchFamily="50" charset="-128"/>
              </a:rPr>
              <a:t>DSS-P</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B098D570-9452-5B87-2E46-342C745E3C4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274</a:t>
            </a:fld>
            <a:endParaRPr kumimoji="1" lang="ja-JP" altLang="en-US" sz="2000"/>
          </a:p>
        </p:txBody>
      </p:sp>
      <p:sp>
        <p:nvSpPr>
          <p:cNvPr id="2" name="object 40">
            <a:extLst>
              <a:ext uri="{FF2B5EF4-FFF2-40B4-BE49-F238E27FC236}">
                <a16:creationId xmlns:a16="http://schemas.microsoft.com/office/drawing/2014/main" id="{A1BE1B18-FEED-3218-2DB3-F30D9E5C7A2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DB5C865A-568A-4A28-BBE3-93448F078D16}"/>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22-1-2.】</a:t>
            </a:r>
          </a:p>
          <a:p>
            <a:pPr algn="ctr"/>
            <a:r>
              <a:rPr lang="en-US" altLang="ja-JP" sz="2400" b="1">
                <a:latin typeface="メイリオ" panose="020B0604030504040204" pitchFamily="50" charset="-128"/>
                <a:ea typeface="メイリオ" panose="020B0604030504040204" pitchFamily="50" charset="-128"/>
              </a:rPr>
              <a:t>P509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P517</a:t>
            </a:r>
          </a:p>
        </p:txBody>
      </p:sp>
      <p:pic>
        <p:nvPicPr>
          <p:cNvPr id="6" name="図 5">
            <a:extLst>
              <a:ext uri="{FF2B5EF4-FFF2-40B4-BE49-F238E27FC236}">
                <a16:creationId xmlns:a16="http://schemas.microsoft.com/office/drawing/2014/main" id="{CF711630-4AD3-8D92-5474-71BF9D4701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2784" y="1437834"/>
            <a:ext cx="11087906" cy="7681728"/>
          </a:xfrm>
          <a:prstGeom prst="rect">
            <a:avLst/>
          </a:prstGeom>
          <a:noFill/>
          <a:ln>
            <a:noFill/>
          </a:ln>
        </p:spPr>
      </p:pic>
    </p:spTree>
    <p:extLst>
      <p:ext uri="{BB962C8B-B14F-4D97-AF65-F5344CB8AC3E}">
        <p14:creationId xmlns:p14="http://schemas.microsoft.com/office/powerpoint/2010/main" val="131873679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C44E1-656E-3588-A68E-1D7DD97889E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22E3D90-FA82-E0C9-8750-2FBE53EC675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DX</a:t>
            </a:r>
            <a:r>
              <a:rPr lang="ja-JP" altLang="en-US" sz="3900">
                <a:latin typeface="メイリオ" panose="020B0604030504040204" pitchFamily="50" charset="-128"/>
                <a:ea typeface="メイリオ" panose="020B0604030504040204" pitchFamily="50" charset="-128"/>
              </a:rPr>
              <a:t>推進スキル標準（</a:t>
            </a:r>
            <a:r>
              <a:rPr lang="en-US" altLang="ja-JP" sz="3900">
                <a:latin typeface="メイリオ" panose="020B0604030504040204" pitchFamily="50" charset="-128"/>
                <a:ea typeface="メイリオ" panose="020B0604030504040204" pitchFamily="50" charset="-128"/>
              </a:rPr>
              <a:t>DSS-P</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7F4045C-E076-3BF6-4947-20F6ACE1915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275</a:t>
            </a:fld>
            <a:endParaRPr kumimoji="1" lang="ja-JP" altLang="en-US" sz="2000"/>
          </a:p>
        </p:txBody>
      </p:sp>
      <p:sp>
        <p:nvSpPr>
          <p:cNvPr id="2" name="object 40">
            <a:extLst>
              <a:ext uri="{FF2B5EF4-FFF2-40B4-BE49-F238E27FC236}">
                <a16:creationId xmlns:a16="http://schemas.microsoft.com/office/drawing/2014/main" id="{85411FCA-AC17-4681-C6F5-0E0B4CF07FE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pic>
        <p:nvPicPr>
          <p:cNvPr id="5" name="図 4">
            <a:extLst>
              <a:ext uri="{FF2B5EF4-FFF2-40B4-BE49-F238E27FC236}">
                <a16:creationId xmlns:a16="http://schemas.microsoft.com/office/drawing/2014/main" id="{3C59D58F-C712-5F11-0BF2-7EC29D9A1A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206" y="1347240"/>
            <a:ext cx="14477347" cy="7444491"/>
          </a:xfrm>
          <a:prstGeom prst="rect">
            <a:avLst/>
          </a:prstGeom>
          <a:noFill/>
          <a:ln>
            <a:noFill/>
          </a:ln>
        </p:spPr>
      </p:pic>
      <p:sp>
        <p:nvSpPr>
          <p:cNvPr id="3" name="テキスト ボックス 2">
            <a:extLst>
              <a:ext uri="{FF2B5EF4-FFF2-40B4-BE49-F238E27FC236}">
                <a16:creationId xmlns:a16="http://schemas.microsoft.com/office/drawing/2014/main" id="{76674C52-66A7-4D69-8AE0-9ABB6D03312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22-1-2.】</a:t>
            </a:r>
          </a:p>
          <a:p>
            <a:pPr algn="ctr"/>
            <a:r>
              <a:rPr lang="en-US" altLang="ja-JP" sz="2400" b="1">
                <a:latin typeface="メイリオ" panose="020B0604030504040204" pitchFamily="50" charset="-128"/>
                <a:ea typeface="メイリオ" panose="020B0604030504040204" pitchFamily="50" charset="-128"/>
              </a:rPr>
              <a:t>P509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P517</a:t>
            </a:r>
          </a:p>
        </p:txBody>
      </p:sp>
    </p:spTree>
    <p:extLst>
      <p:ext uri="{BB962C8B-B14F-4D97-AF65-F5344CB8AC3E}">
        <p14:creationId xmlns:p14="http://schemas.microsoft.com/office/powerpoint/2010/main" val="287163182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DE443-6F6B-4312-EC8B-F8A4BAD743B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57B059F-B78A-8549-1097-58EB48DF55A0}"/>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DX</a:t>
            </a:r>
            <a:r>
              <a:rPr lang="ja-JP" altLang="en-US" sz="3900">
                <a:latin typeface="メイリオ" panose="020B0604030504040204" pitchFamily="50" charset="-128"/>
                <a:ea typeface="メイリオ" panose="020B0604030504040204" pitchFamily="50" charset="-128"/>
              </a:rPr>
              <a:t>推進スキル標準（</a:t>
            </a:r>
            <a:r>
              <a:rPr lang="en-US" altLang="ja-JP" sz="3900">
                <a:latin typeface="メイリオ" panose="020B0604030504040204" pitchFamily="50" charset="-128"/>
                <a:ea typeface="メイリオ" panose="020B0604030504040204" pitchFamily="50" charset="-128"/>
              </a:rPr>
              <a:t>DSS-P</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3C897409-7E23-5AAA-C1B4-1D5AFD9CE04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276</a:t>
            </a:fld>
            <a:endParaRPr kumimoji="1" lang="ja-JP" altLang="en-US" sz="2000"/>
          </a:p>
        </p:txBody>
      </p:sp>
      <p:sp>
        <p:nvSpPr>
          <p:cNvPr id="2" name="object 40">
            <a:extLst>
              <a:ext uri="{FF2B5EF4-FFF2-40B4-BE49-F238E27FC236}">
                <a16:creationId xmlns:a16="http://schemas.microsoft.com/office/drawing/2014/main" id="{9DEFFD29-7A13-D1E5-5966-B6D4ED0AD10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71D6BB82-D142-B417-C7A7-19FA2128FF4C}"/>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生成</a:t>
            </a:r>
            <a:r>
              <a:rPr lang="en-US" altLang="ja-JP" sz="4000">
                <a:latin typeface="メイリオ" panose="020B0604030504040204" pitchFamily="50" charset="-128"/>
                <a:ea typeface="メイリオ" panose="020B0604030504040204" pitchFamily="50" charset="-128"/>
              </a:rPr>
              <a:t>AI</a:t>
            </a:r>
            <a:r>
              <a:rPr lang="ja-JP" altLang="en-US" sz="4000">
                <a:latin typeface="メイリオ" panose="020B0604030504040204" pitchFamily="50" charset="-128"/>
                <a:ea typeface="メイリオ" panose="020B0604030504040204" pitchFamily="50" charset="-128"/>
              </a:rPr>
              <a:t>に関する事項</a:t>
            </a:r>
          </a:p>
        </p:txBody>
      </p:sp>
      <p:pic>
        <p:nvPicPr>
          <p:cNvPr id="7" name="図 6">
            <a:extLst>
              <a:ext uri="{FF2B5EF4-FFF2-40B4-BE49-F238E27FC236}">
                <a16:creationId xmlns:a16="http://schemas.microsoft.com/office/drawing/2014/main" id="{7C348865-4271-2CAD-D0BA-84D4655035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0682" y="2036000"/>
            <a:ext cx="11748773" cy="7119436"/>
          </a:xfrm>
          <a:prstGeom prst="rect">
            <a:avLst/>
          </a:prstGeom>
          <a:noFill/>
          <a:ln>
            <a:noFill/>
          </a:ln>
        </p:spPr>
      </p:pic>
      <p:sp>
        <p:nvSpPr>
          <p:cNvPr id="3" name="テキスト ボックス 2">
            <a:extLst>
              <a:ext uri="{FF2B5EF4-FFF2-40B4-BE49-F238E27FC236}">
                <a16:creationId xmlns:a16="http://schemas.microsoft.com/office/drawing/2014/main" id="{7DB7D12F-0B32-02DC-1371-7749EFBCD30C}"/>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22-1-2.】</a:t>
            </a:r>
          </a:p>
          <a:p>
            <a:pPr algn="ctr"/>
            <a:r>
              <a:rPr lang="en-US" altLang="ja-JP" sz="2400" b="1">
                <a:latin typeface="メイリオ" panose="020B0604030504040204" pitchFamily="50" charset="-128"/>
                <a:ea typeface="メイリオ" panose="020B0604030504040204" pitchFamily="50" charset="-128"/>
              </a:rPr>
              <a:t>P509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P517</a:t>
            </a:r>
          </a:p>
        </p:txBody>
      </p:sp>
    </p:spTree>
    <p:extLst>
      <p:ext uri="{BB962C8B-B14F-4D97-AF65-F5344CB8AC3E}">
        <p14:creationId xmlns:p14="http://schemas.microsoft.com/office/powerpoint/2010/main" val="176551506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E6E7-4B94-71E8-4A5C-33F15AF249D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5B94AA1-8879-91FA-8D66-F6AC6E59D6C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スキル標準（</a:t>
            </a:r>
            <a:r>
              <a:rPr lang="en-US" altLang="ja-JP" sz="3900">
                <a:latin typeface="メイリオ" panose="020B0604030504040204" pitchFamily="50" charset="-128"/>
                <a:ea typeface="メイリオ" panose="020B0604030504040204" pitchFamily="50" charset="-128"/>
              </a:rPr>
              <a:t>ITSS</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2404FE76-47AF-84DB-7FC0-12BE1DCD5EC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277</a:t>
            </a:fld>
            <a:endParaRPr kumimoji="1" lang="ja-JP" altLang="en-US" sz="2000"/>
          </a:p>
        </p:txBody>
      </p:sp>
      <p:sp>
        <p:nvSpPr>
          <p:cNvPr id="2" name="object 40">
            <a:extLst>
              <a:ext uri="{FF2B5EF4-FFF2-40B4-BE49-F238E27FC236}">
                <a16:creationId xmlns:a16="http://schemas.microsoft.com/office/drawing/2014/main" id="{7188A571-E333-191A-89EB-915BC75DBB9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8E43BE20-D934-60D1-1124-FD916C2BA413}"/>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22-2.】</a:t>
            </a:r>
          </a:p>
          <a:p>
            <a:pPr algn="ctr"/>
            <a:r>
              <a:rPr lang="en-US" altLang="ja-JP" sz="2400" b="1">
                <a:latin typeface="メイリオ" panose="020B0604030504040204" pitchFamily="50" charset="-128"/>
                <a:ea typeface="メイリオ" panose="020B0604030504040204" pitchFamily="50" charset="-128"/>
              </a:rPr>
              <a:t>P518</a:t>
            </a:r>
          </a:p>
        </p:txBody>
      </p:sp>
      <p:pic>
        <p:nvPicPr>
          <p:cNvPr id="3" name="図 2">
            <a:extLst>
              <a:ext uri="{FF2B5EF4-FFF2-40B4-BE49-F238E27FC236}">
                <a16:creationId xmlns:a16="http://schemas.microsoft.com/office/drawing/2014/main" id="{44DF292E-F1E7-0DC9-8817-E504C2EC09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511" y="1437834"/>
            <a:ext cx="9603846" cy="7656279"/>
          </a:xfrm>
          <a:prstGeom prst="rect">
            <a:avLst/>
          </a:prstGeom>
          <a:noFill/>
          <a:ln>
            <a:noFill/>
          </a:ln>
        </p:spPr>
      </p:pic>
    </p:spTree>
    <p:extLst>
      <p:ext uri="{BB962C8B-B14F-4D97-AF65-F5344CB8AC3E}">
        <p14:creationId xmlns:p14="http://schemas.microsoft.com/office/powerpoint/2010/main" val="211758335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4857-E007-9EC6-9FDB-0EAD00C098D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6F58AAD-4720-8392-FC61-93C2BACCEE37}"/>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スキル標準（</a:t>
            </a:r>
            <a:r>
              <a:rPr lang="en-US" altLang="ja-JP" sz="3900">
                <a:latin typeface="メイリオ" panose="020B0604030504040204" pitchFamily="50" charset="-128"/>
                <a:ea typeface="メイリオ" panose="020B0604030504040204" pitchFamily="50" charset="-128"/>
              </a:rPr>
              <a:t>ITSS</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5A75960-4FE4-8A6B-B008-6DF3D89AA09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278</a:t>
            </a:fld>
            <a:endParaRPr kumimoji="1" lang="ja-JP" altLang="en-US" sz="2000"/>
          </a:p>
        </p:txBody>
      </p:sp>
      <p:sp>
        <p:nvSpPr>
          <p:cNvPr id="2" name="object 40">
            <a:extLst>
              <a:ext uri="{FF2B5EF4-FFF2-40B4-BE49-F238E27FC236}">
                <a16:creationId xmlns:a16="http://schemas.microsoft.com/office/drawing/2014/main" id="{B48E86ED-04D7-28D4-6E1C-BA6CEB31798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4BDFAF66-C1E3-0246-0670-3A3998ADAB26}"/>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22-2-2.】</a:t>
            </a:r>
          </a:p>
          <a:p>
            <a:pPr algn="ctr"/>
            <a:r>
              <a:rPr lang="en-US" altLang="ja-JP" sz="2400" b="1">
                <a:latin typeface="メイリオ" panose="020B0604030504040204" pitchFamily="50" charset="-128"/>
                <a:ea typeface="メイリオ" panose="020B0604030504040204" pitchFamily="50" charset="-128"/>
              </a:rPr>
              <a:t>P519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P524</a:t>
            </a:r>
          </a:p>
        </p:txBody>
      </p:sp>
      <p:sp>
        <p:nvSpPr>
          <p:cNvPr id="5" name="テキスト ボックス 4">
            <a:extLst>
              <a:ext uri="{FF2B5EF4-FFF2-40B4-BE49-F238E27FC236}">
                <a16:creationId xmlns:a16="http://schemas.microsoft.com/office/drawing/2014/main" id="{CB69FE40-C079-9E86-50A1-46859A90BA6D}"/>
              </a:ext>
            </a:extLst>
          </p:cNvPr>
          <p:cNvSpPr txBox="1"/>
          <p:nvPr/>
        </p:nvSpPr>
        <p:spPr>
          <a:xfrm>
            <a:off x="1332852" y="2036000"/>
            <a:ext cx="15456498" cy="6740307"/>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人材の成長や評価を行うための３つのポイント。</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キャリアフレームワーク</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職種ごとにレベルが分かれており、全</a:t>
            </a:r>
            <a:r>
              <a:rPr kumimoji="1" lang="en-US" altLang="ja-JP" sz="3600">
                <a:latin typeface="メイリオ" panose="020B0604030504040204" pitchFamily="50" charset="-128"/>
                <a:ea typeface="メイリオ" panose="020B0604030504040204" pitchFamily="50" charset="-128"/>
              </a:rPr>
              <a:t>11</a:t>
            </a:r>
            <a:r>
              <a:rPr kumimoji="1" lang="ja-JP" altLang="en-US" sz="3600">
                <a:latin typeface="メイリオ" panose="020B0604030504040204" pitchFamily="50" charset="-128"/>
                <a:ea typeface="メイリオ" panose="020B0604030504040204" pitchFamily="50" charset="-128"/>
              </a:rPr>
              <a:t>種類と</a:t>
            </a:r>
            <a:r>
              <a:rPr kumimoji="1" lang="en-US" altLang="ja-JP" sz="3600">
                <a:latin typeface="メイリオ" panose="020B0604030504040204" pitchFamily="50" charset="-128"/>
                <a:ea typeface="メイリオ" panose="020B0604030504040204" pitchFamily="50" charset="-128"/>
              </a:rPr>
              <a:t>35</a:t>
            </a:r>
            <a:r>
              <a:rPr kumimoji="1" lang="ja-JP" altLang="en-US" sz="3600">
                <a:latin typeface="メイリオ" panose="020B0604030504040204" pitchFamily="50" charset="-128"/>
                <a:ea typeface="メイリオ" panose="020B0604030504040204" pitchFamily="50" charset="-128"/>
              </a:rPr>
              <a:t>の専門分野がある。</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P519</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職種の概要</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それぞれの職種がどんな仕事かの説明。</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P520</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達成度指標</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各人の経験や実績に基づいて</a:t>
            </a:r>
            <a:r>
              <a:rPr kumimoji="1" lang="en-US" altLang="ja-JP" sz="3600">
                <a:latin typeface="メイリオ" panose="020B0604030504040204" pitchFamily="50" charset="-128"/>
                <a:ea typeface="メイリオ" panose="020B0604030504040204" pitchFamily="50" charset="-128"/>
              </a:rPr>
              <a:t>7</a:t>
            </a:r>
            <a:r>
              <a:rPr kumimoji="1" lang="ja-JP" altLang="en-US" sz="3600">
                <a:latin typeface="メイリオ" panose="020B0604030504040204" pitchFamily="50" charset="-128"/>
                <a:ea typeface="メイリオ" panose="020B0604030504040204" pitchFamily="50" charset="-128"/>
              </a:rPr>
              <a:t>段階に評価する。</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P523</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A473ECD6-AECE-2030-AAC4-401F8FC80E8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キャリア</a:t>
            </a:r>
          </a:p>
        </p:txBody>
      </p:sp>
    </p:spTree>
    <p:extLst>
      <p:ext uri="{BB962C8B-B14F-4D97-AF65-F5344CB8AC3E}">
        <p14:creationId xmlns:p14="http://schemas.microsoft.com/office/powerpoint/2010/main" val="234281539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3EB7-6AA9-8785-8F1D-0903AF60679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52DC2D5-CCE8-412B-B31B-9D34085282F1}"/>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スキル標準（</a:t>
            </a:r>
            <a:r>
              <a:rPr lang="en-US" altLang="ja-JP" sz="3900">
                <a:latin typeface="メイリオ" panose="020B0604030504040204" pitchFamily="50" charset="-128"/>
                <a:ea typeface="メイリオ" panose="020B0604030504040204" pitchFamily="50" charset="-128"/>
              </a:rPr>
              <a:t>ITSS</a:t>
            </a:r>
            <a:r>
              <a:rPr lang="ja-JP" altLang="en-US" sz="3900">
                <a:latin typeface="メイリオ" panose="020B0604030504040204" pitchFamily="50" charset="-128"/>
                <a:ea typeface="メイリオ" panose="020B0604030504040204" pitchFamily="50" charset="-128"/>
              </a:rPr>
              <a:t>）</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BF71C916-D36F-2824-087D-42BBCB3FDBC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279</a:t>
            </a:fld>
            <a:endParaRPr kumimoji="1" lang="ja-JP" altLang="en-US" sz="2000"/>
          </a:p>
        </p:txBody>
      </p:sp>
      <p:sp>
        <p:nvSpPr>
          <p:cNvPr id="2" name="object 40">
            <a:extLst>
              <a:ext uri="{FF2B5EF4-FFF2-40B4-BE49-F238E27FC236}">
                <a16:creationId xmlns:a16="http://schemas.microsoft.com/office/drawing/2014/main" id="{DDE0DAC5-4077-41DF-19A1-B40570D948F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5FE78196-4B4D-9F3F-E20E-D531DB426E23}"/>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22-2-3.】</a:t>
            </a:r>
          </a:p>
          <a:p>
            <a:pPr algn="ctr"/>
            <a:r>
              <a:rPr lang="en-US" altLang="ja-JP" sz="2400" b="1">
                <a:latin typeface="メイリオ" panose="020B0604030504040204" pitchFamily="50" charset="-128"/>
                <a:ea typeface="メイリオ" panose="020B0604030504040204" pitchFamily="50" charset="-128"/>
              </a:rPr>
              <a:t>P524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P527</a:t>
            </a:r>
          </a:p>
        </p:txBody>
      </p:sp>
      <p:sp>
        <p:nvSpPr>
          <p:cNvPr id="5" name="テキスト ボックス 4">
            <a:extLst>
              <a:ext uri="{FF2B5EF4-FFF2-40B4-BE49-F238E27FC236}">
                <a16:creationId xmlns:a16="http://schemas.microsoft.com/office/drawing/2014/main" id="{65EF985E-0279-1223-8C36-AE2ED521B746}"/>
              </a:ext>
            </a:extLst>
          </p:cNvPr>
          <p:cNvSpPr txBox="1"/>
          <p:nvPr/>
        </p:nvSpPr>
        <p:spPr>
          <a:xfrm>
            <a:off x="1332852" y="2036000"/>
            <a:ext cx="15456498" cy="6186309"/>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人材が必要とする能力や技術。</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スキルディクショナリ</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スキル標準で定義されたすべてのスキルや知識を網羅している。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スキル領域とスキル熟練度</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職種ごとにスキルや知識の整理を行い、それぞれのレベルを示している。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研修ロードマップ</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職種ごとに必要なスキルを習得するための研修科目を明示している。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2B57C0A6-3899-D8FB-2543-0C95105A57F7}"/>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スキル</a:t>
            </a:r>
          </a:p>
        </p:txBody>
      </p:sp>
    </p:spTree>
    <p:extLst>
      <p:ext uri="{BB962C8B-B14F-4D97-AF65-F5344CB8AC3E}">
        <p14:creationId xmlns:p14="http://schemas.microsoft.com/office/powerpoint/2010/main" val="189800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2-2-4.】</a:t>
            </a:r>
          </a:p>
          <a:p>
            <a:pPr algn="ctr"/>
            <a:r>
              <a:rPr lang="en-US" altLang="ja-JP" sz="2400" b="1">
                <a:latin typeface="メイリオ" panose="020B0604030504040204" pitchFamily="50" charset="-128"/>
                <a:ea typeface="メイリオ" panose="020B0604030504040204" pitchFamily="50" charset="-128"/>
              </a:rPr>
              <a:t>P16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P17</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情報セキュリティ基本方針</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記載内容</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7643003" y="2220643"/>
            <a:ext cx="8549626" cy="680699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spcBef>
                <a:spcPts val="1000"/>
              </a:spcBef>
            </a:pPr>
            <a:r>
              <a:rPr lang="ja-JP" altLang="ja-JP" sz="1800" kern="1200">
                <a:solidFill>
                  <a:srgbClr val="000000"/>
                </a:solidFill>
                <a:effectLst/>
                <a:latin typeface="Meiryo UI" panose="020B0604030504040204" pitchFamily="50" charset="-128"/>
                <a:ea typeface="Meiryo UI" panose="020B0604030504040204" pitchFamily="50" charset="-128"/>
              </a:rPr>
              <a:t>情報セキュリティ基本方針（サンプル）</a:t>
            </a:r>
            <a:endParaRPr lang="en-US" altLang="ja-JP" sz="1800" kern="1200">
              <a:solidFill>
                <a:srgbClr val="000000"/>
              </a:solidFill>
              <a:effectLst/>
              <a:latin typeface="Meiryo UI" panose="020B0604030504040204" pitchFamily="50" charset="-128"/>
              <a:ea typeface="Meiryo UI" panose="020B0604030504040204" pitchFamily="50" charset="-128"/>
            </a:endParaRPr>
          </a:p>
          <a:p>
            <a:pPr>
              <a:spcBef>
                <a:spcPts val="1000"/>
              </a:spcBef>
            </a:pPr>
            <a:r>
              <a:rPr lang="ja-JP" altLang="ja-JP" kern="1200">
                <a:solidFill>
                  <a:srgbClr val="000000"/>
                </a:solidFill>
                <a:effectLst/>
                <a:latin typeface="Meiryo UI" panose="020B0604030504040204" pitchFamily="50" charset="-128"/>
                <a:ea typeface="Meiryo UI" panose="020B0604030504040204" pitchFamily="50" charset="-128"/>
              </a:rPr>
              <a:t>株式会社○○○○（以下、当社）は、お客様からお預かりした</a:t>
            </a:r>
            <a:r>
              <a:rPr lang="en-US" altLang="ja-JP" kern="1200">
                <a:solidFill>
                  <a:srgbClr val="000000"/>
                </a:solidFill>
                <a:effectLst/>
                <a:latin typeface="Meiryo UI" panose="020B0604030504040204" pitchFamily="50" charset="-128"/>
                <a:ea typeface="Meiryo UI" panose="020B0604030504040204" pitchFamily="50" charset="-128"/>
              </a:rPr>
              <a:t>/</a:t>
            </a:r>
            <a:r>
              <a:rPr lang="ja-JP" altLang="ja-JP" kern="1200">
                <a:solidFill>
                  <a:srgbClr val="000000"/>
                </a:solidFill>
                <a:effectLst/>
                <a:latin typeface="Meiryo UI" panose="020B0604030504040204" pitchFamily="50" charset="-128"/>
                <a:ea typeface="Meiryo UI" panose="020B0604030504040204" pitchFamily="50" charset="-128"/>
              </a:rPr>
              <a:t>当社の</a:t>
            </a:r>
            <a:r>
              <a:rPr lang="en-US" altLang="ja-JP" kern="1200">
                <a:solidFill>
                  <a:srgbClr val="000000"/>
                </a:solidFill>
                <a:effectLst/>
                <a:latin typeface="Meiryo UI" panose="020B0604030504040204" pitchFamily="50" charset="-128"/>
                <a:ea typeface="Meiryo UI" panose="020B0604030504040204" pitchFamily="50" charset="-128"/>
              </a:rPr>
              <a:t>/</a:t>
            </a:r>
            <a:r>
              <a:rPr lang="ja-JP" altLang="ja-JP" kern="1200">
                <a:solidFill>
                  <a:srgbClr val="000000"/>
                </a:solidFill>
                <a:effectLst/>
                <a:latin typeface="Meiryo UI" panose="020B0604030504040204" pitchFamily="50" charset="-128"/>
                <a:ea typeface="Meiryo UI" panose="020B0604030504040204" pitchFamily="50" charset="-128"/>
              </a:rPr>
              <a:t>情報資産を事故・災害・犯罪等の脅威から守り、お客様ならびに社会の信頼に応えるべく、以下の方針に基づき全社で情報セキュリティに取組みます。</a:t>
            </a:r>
            <a:endParaRPr lang="ja-JP" altLang="ja-JP">
              <a:effectLst/>
              <a:latin typeface="Meiryo UI" panose="020B0604030504040204" pitchFamily="50" charset="-128"/>
              <a:ea typeface="Meiryo UI" panose="020B0604030504040204" pitchFamily="50" charset="-128"/>
              <a:cs typeface="ＭＳ Ｐゴシック" panose="020B0600070205080204" pitchFamily="50" charset="-128"/>
            </a:endParaRPr>
          </a:p>
          <a:p>
            <a:pPr>
              <a:spcBef>
                <a:spcPts val="1000"/>
              </a:spcBef>
            </a:pPr>
            <a:r>
              <a:rPr lang="en-US" altLang="ja-JP" kern="1200">
                <a:solidFill>
                  <a:srgbClr val="000000"/>
                </a:solidFill>
                <a:effectLst/>
                <a:latin typeface="Meiryo UI" panose="020B0604030504040204" pitchFamily="50" charset="-128"/>
                <a:ea typeface="Meiryo UI" panose="020B0604030504040204" pitchFamily="50" charset="-128"/>
              </a:rPr>
              <a:t>1.</a:t>
            </a:r>
            <a:r>
              <a:rPr lang="ja-JP" altLang="ja-JP" kern="1200">
                <a:solidFill>
                  <a:srgbClr val="000000"/>
                </a:solidFill>
                <a:effectLst/>
                <a:latin typeface="Meiryo UI" panose="020B0604030504040204" pitchFamily="50" charset="-128"/>
                <a:ea typeface="Meiryo UI" panose="020B0604030504040204" pitchFamily="50" charset="-128"/>
              </a:rPr>
              <a:t>経営者の責任</a:t>
            </a:r>
            <a:br>
              <a:rPr lang="en-US" altLang="ja-JP" kern="1200">
                <a:solidFill>
                  <a:srgbClr val="000000"/>
                </a:solidFill>
                <a:effectLst/>
                <a:latin typeface="Meiryo UI" panose="020B0604030504040204" pitchFamily="50" charset="-128"/>
                <a:ea typeface="Meiryo UI" panose="020B0604030504040204" pitchFamily="50" charset="-128"/>
              </a:rPr>
            </a:br>
            <a:r>
              <a:rPr lang="ja-JP" altLang="ja-JP" kern="1200">
                <a:solidFill>
                  <a:srgbClr val="000000"/>
                </a:solidFill>
                <a:effectLst/>
                <a:latin typeface="Meiryo UI" panose="020B0604030504040204" pitchFamily="50" charset="-128"/>
                <a:ea typeface="Meiryo UI" panose="020B0604030504040204" pitchFamily="50" charset="-128"/>
              </a:rPr>
              <a:t>当社は、経営者主導で組織的かつ継続的に情報セキュリティの改善・向上に努めます。</a:t>
            </a:r>
            <a:endParaRPr lang="ja-JP" altLang="ja-JP">
              <a:effectLst/>
              <a:latin typeface="Meiryo UI" panose="020B0604030504040204" pitchFamily="50" charset="-128"/>
              <a:ea typeface="Meiryo UI" panose="020B0604030504040204" pitchFamily="50" charset="-128"/>
              <a:cs typeface="ＭＳ Ｐゴシック" panose="020B0600070205080204" pitchFamily="50" charset="-128"/>
            </a:endParaRPr>
          </a:p>
          <a:p>
            <a:pPr>
              <a:spcBef>
                <a:spcPts val="1000"/>
              </a:spcBef>
            </a:pPr>
            <a:r>
              <a:rPr lang="en-US" altLang="ja-JP" kern="1200">
                <a:solidFill>
                  <a:srgbClr val="000000"/>
                </a:solidFill>
                <a:effectLst/>
                <a:latin typeface="Meiryo UI" panose="020B0604030504040204" pitchFamily="50" charset="-128"/>
                <a:ea typeface="Meiryo UI" panose="020B0604030504040204" pitchFamily="50" charset="-128"/>
              </a:rPr>
              <a:t>2.</a:t>
            </a:r>
            <a:r>
              <a:rPr lang="ja-JP" altLang="ja-JP" kern="1200">
                <a:solidFill>
                  <a:srgbClr val="000000"/>
                </a:solidFill>
                <a:effectLst/>
                <a:latin typeface="Meiryo UI" panose="020B0604030504040204" pitchFamily="50" charset="-128"/>
                <a:ea typeface="Meiryo UI" panose="020B0604030504040204" pitchFamily="50" charset="-128"/>
              </a:rPr>
              <a:t>社内体制の整備</a:t>
            </a:r>
            <a:br>
              <a:rPr lang="en-US" altLang="ja-JP" kern="1200">
                <a:solidFill>
                  <a:srgbClr val="000000"/>
                </a:solidFill>
                <a:effectLst/>
                <a:latin typeface="Meiryo UI" panose="020B0604030504040204" pitchFamily="50" charset="-128"/>
                <a:ea typeface="Meiryo UI" panose="020B0604030504040204" pitchFamily="50" charset="-128"/>
              </a:rPr>
            </a:br>
            <a:r>
              <a:rPr lang="ja-JP" altLang="ja-JP" kern="1200">
                <a:solidFill>
                  <a:srgbClr val="000000"/>
                </a:solidFill>
                <a:effectLst/>
                <a:latin typeface="Meiryo UI" panose="020B0604030504040204" pitchFamily="50" charset="-128"/>
                <a:ea typeface="Meiryo UI" panose="020B0604030504040204" pitchFamily="50" charset="-128"/>
              </a:rPr>
              <a:t>当社は、情報セキュリティの維持および改善のために組織を設置し、情報セキュリティ対策を社内の正式な規則として定めます。</a:t>
            </a:r>
            <a:endParaRPr lang="ja-JP" altLang="ja-JP">
              <a:effectLst/>
              <a:latin typeface="Meiryo UI" panose="020B0604030504040204" pitchFamily="50" charset="-128"/>
              <a:ea typeface="Meiryo UI" panose="020B0604030504040204" pitchFamily="50" charset="-128"/>
              <a:cs typeface="ＭＳ Ｐゴシック" panose="020B0600070205080204" pitchFamily="50" charset="-128"/>
            </a:endParaRPr>
          </a:p>
          <a:p>
            <a:pPr>
              <a:spcBef>
                <a:spcPts val="1000"/>
              </a:spcBef>
            </a:pPr>
            <a:r>
              <a:rPr lang="en-US" altLang="ja-JP" kern="1200">
                <a:solidFill>
                  <a:srgbClr val="000000"/>
                </a:solidFill>
                <a:effectLst/>
                <a:latin typeface="Meiryo UI" panose="020B0604030504040204" pitchFamily="50" charset="-128"/>
                <a:ea typeface="Meiryo UI" panose="020B0604030504040204" pitchFamily="50" charset="-128"/>
              </a:rPr>
              <a:t>3.</a:t>
            </a:r>
            <a:r>
              <a:rPr lang="ja-JP" altLang="ja-JP" kern="1200">
                <a:solidFill>
                  <a:srgbClr val="000000"/>
                </a:solidFill>
                <a:effectLst/>
                <a:latin typeface="Meiryo UI" panose="020B0604030504040204" pitchFamily="50" charset="-128"/>
                <a:ea typeface="Meiryo UI" panose="020B0604030504040204" pitchFamily="50" charset="-128"/>
              </a:rPr>
              <a:t>従業員の取組み</a:t>
            </a:r>
            <a:br>
              <a:rPr lang="en-US" altLang="ja-JP" kern="1200">
                <a:solidFill>
                  <a:srgbClr val="000000"/>
                </a:solidFill>
                <a:effectLst/>
                <a:latin typeface="Meiryo UI" panose="020B0604030504040204" pitchFamily="50" charset="-128"/>
                <a:ea typeface="Meiryo UI" panose="020B0604030504040204" pitchFamily="50" charset="-128"/>
              </a:rPr>
            </a:br>
            <a:r>
              <a:rPr lang="ja-JP" altLang="ja-JP" kern="1200">
                <a:solidFill>
                  <a:srgbClr val="000000"/>
                </a:solidFill>
                <a:effectLst/>
                <a:latin typeface="Meiryo UI" panose="020B0604030504040204" pitchFamily="50" charset="-128"/>
                <a:ea typeface="Meiryo UI" panose="020B0604030504040204" pitchFamily="50" charset="-128"/>
              </a:rPr>
              <a:t>当社の従業員は、情報セキュリティのために必要とされる知識、技術を習得し、情報セキュリティへの取組みを確かなものにします。</a:t>
            </a:r>
            <a:endParaRPr lang="ja-JP" altLang="ja-JP">
              <a:effectLst/>
              <a:latin typeface="Meiryo UI" panose="020B0604030504040204" pitchFamily="50" charset="-128"/>
              <a:ea typeface="Meiryo UI" panose="020B0604030504040204" pitchFamily="50" charset="-128"/>
              <a:cs typeface="ＭＳ Ｐゴシック" panose="020B0600070205080204" pitchFamily="50" charset="-128"/>
            </a:endParaRPr>
          </a:p>
          <a:p>
            <a:pPr>
              <a:spcBef>
                <a:spcPts val="1000"/>
              </a:spcBef>
            </a:pPr>
            <a:r>
              <a:rPr lang="en-US" altLang="ja-JP" kern="1200">
                <a:solidFill>
                  <a:srgbClr val="000000"/>
                </a:solidFill>
                <a:effectLst/>
                <a:latin typeface="Meiryo UI" panose="020B0604030504040204" pitchFamily="50" charset="-128"/>
                <a:ea typeface="Meiryo UI" panose="020B0604030504040204" pitchFamily="50" charset="-128"/>
              </a:rPr>
              <a:t>4.</a:t>
            </a:r>
            <a:r>
              <a:rPr lang="ja-JP" altLang="ja-JP" kern="1200">
                <a:solidFill>
                  <a:srgbClr val="000000"/>
                </a:solidFill>
                <a:effectLst/>
                <a:latin typeface="Meiryo UI" panose="020B0604030504040204" pitchFamily="50" charset="-128"/>
                <a:ea typeface="Meiryo UI" panose="020B0604030504040204" pitchFamily="50" charset="-128"/>
              </a:rPr>
              <a:t>法令および契約上の要求事項の遵守</a:t>
            </a:r>
            <a:br>
              <a:rPr lang="en-US" altLang="ja-JP" kern="1200">
                <a:solidFill>
                  <a:srgbClr val="000000"/>
                </a:solidFill>
                <a:effectLst/>
                <a:latin typeface="Meiryo UI" panose="020B0604030504040204" pitchFamily="50" charset="-128"/>
                <a:ea typeface="Meiryo UI" panose="020B0604030504040204" pitchFamily="50" charset="-128"/>
              </a:rPr>
            </a:br>
            <a:r>
              <a:rPr lang="ja-JP" altLang="ja-JP" kern="1200">
                <a:solidFill>
                  <a:srgbClr val="000000"/>
                </a:solidFill>
                <a:effectLst/>
                <a:latin typeface="Meiryo UI" panose="020B0604030504040204" pitchFamily="50" charset="-128"/>
                <a:ea typeface="Meiryo UI" panose="020B0604030504040204" pitchFamily="50" charset="-128"/>
              </a:rPr>
              <a:t>当社は、情報セキュリティに関わる法令、規制、規範、契約上の義務を遵守するとともに、お客様の期待に応えます。</a:t>
            </a:r>
            <a:endParaRPr lang="ja-JP" altLang="ja-JP">
              <a:effectLst/>
              <a:latin typeface="Meiryo UI" panose="020B0604030504040204" pitchFamily="50" charset="-128"/>
              <a:ea typeface="Meiryo UI" panose="020B0604030504040204" pitchFamily="50" charset="-128"/>
              <a:cs typeface="ＭＳ Ｐゴシック" panose="020B0600070205080204" pitchFamily="50" charset="-128"/>
            </a:endParaRPr>
          </a:p>
          <a:p>
            <a:pPr>
              <a:spcBef>
                <a:spcPts val="1000"/>
              </a:spcBef>
            </a:pPr>
            <a:r>
              <a:rPr lang="en-US" altLang="ja-JP" kern="1200">
                <a:solidFill>
                  <a:srgbClr val="000000"/>
                </a:solidFill>
                <a:effectLst/>
                <a:latin typeface="Meiryo UI" panose="020B0604030504040204" pitchFamily="50" charset="-128"/>
                <a:ea typeface="Meiryo UI" panose="020B0604030504040204" pitchFamily="50" charset="-128"/>
              </a:rPr>
              <a:t>5.</a:t>
            </a:r>
            <a:r>
              <a:rPr lang="ja-JP" altLang="ja-JP" kern="1200">
                <a:solidFill>
                  <a:srgbClr val="000000"/>
                </a:solidFill>
                <a:effectLst/>
                <a:latin typeface="Meiryo UI" panose="020B0604030504040204" pitchFamily="50" charset="-128"/>
                <a:ea typeface="Meiryo UI" panose="020B0604030504040204" pitchFamily="50" charset="-128"/>
              </a:rPr>
              <a:t>違反および事故への対応</a:t>
            </a:r>
            <a:br>
              <a:rPr lang="en-US" altLang="ja-JP" kern="1200">
                <a:solidFill>
                  <a:srgbClr val="000000"/>
                </a:solidFill>
                <a:effectLst/>
                <a:latin typeface="Meiryo UI" panose="020B0604030504040204" pitchFamily="50" charset="-128"/>
                <a:ea typeface="Meiryo UI" panose="020B0604030504040204" pitchFamily="50" charset="-128"/>
              </a:rPr>
            </a:br>
            <a:r>
              <a:rPr lang="ja-JP" altLang="ja-JP" kern="1200">
                <a:solidFill>
                  <a:srgbClr val="000000"/>
                </a:solidFill>
                <a:effectLst/>
                <a:latin typeface="Meiryo UI" panose="020B0604030504040204" pitchFamily="50" charset="-128"/>
                <a:ea typeface="Meiryo UI" panose="020B0604030504040204" pitchFamily="50" charset="-128"/>
              </a:rPr>
              <a:t>当社は、情報セキュリティに関わる法令違反、契約違反および事故が発生した場合には適切に対処し、再発防止に努めます。</a:t>
            </a:r>
            <a:endParaRPr lang="ja-JP" altLang="ja-JP">
              <a:effectLst/>
              <a:latin typeface="Meiryo UI" panose="020B0604030504040204" pitchFamily="50" charset="-128"/>
              <a:ea typeface="Meiryo UI" panose="020B0604030504040204" pitchFamily="50" charset="-128"/>
              <a:cs typeface="ＭＳ Ｐゴシック" panose="020B0600070205080204" pitchFamily="50" charset="-128"/>
            </a:endParaRPr>
          </a:p>
          <a:p>
            <a:pPr algn="r">
              <a:spcBef>
                <a:spcPts val="1000"/>
              </a:spcBef>
            </a:pPr>
            <a:r>
              <a:rPr lang="zh-TW" altLang="ja-JP" sz="1800" kern="1200">
                <a:solidFill>
                  <a:srgbClr val="000000"/>
                </a:solidFill>
                <a:effectLst/>
                <a:latin typeface="Meiryo UI" panose="020B0604030504040204" pitchFamily="50" charset="-128"/>
                <a:ea typeface="Meiryo UI" panose="020B0604030504040204" pitchFamily="50" charset="-128"/>
              </a:rPr>
              <a:t>制定日：</a:t>
            </a:r>
            <a:r>
              <a:rPr lang="en-US" altLang="ja-JP" sz="1800" kern="1200">
                <a:solidFill>
                  <a:srgbClr val="000000"/>
                </a:solidFill>
                <a:effectLst/>
                <a:latin typeface="Meiryo UI" panose="020B0604030504040204" pitchFamily="50" charset="-128"/>
                <a:ea typeface="Meiryo UI" panose="020B0604030504040204" pitchFamily="50" charset="-128"/>
              </a:rPr>
              <a:t>20</a:t>
            </a:r>
            <a:r>
              <a:rPr lang="zh-TW" altLang="ja-JP" sz="1800" kern="1200">
                <a:solidFill>
                  <a:srgbClr val="000000"/>
                </a:solidFill>
                <a:effectLst/>
                <a:latin typeface="Meiryo UI" panose="020B0604030504040204" pitchFamily="50" charset="-128"/>
                <a:ea typeface="Meiryo UI" panose="020B0604030504040204" pitchFamily="50" charset="-128"/>
              </a:rPr>
              <a:t>○○年○月○日</a:t>
            </a:r>
            <a:br>
              <a:rPr lang="en-US" altLang="ja-JP" sz="1800" kern="1200">
                <a:solidFill>
                  <a:srgbClr val="000000"/>
                </a:solidFill>
                <a:effectLst/>
                <a:latin typeface="Meiryo UI" panose="020B0604030504040204" pitchFamily="50" charset="-128"/>
                <a:ea typeface="Meiryo UI" panose="020B0604030504040204" pitchFamily="50" charset="-128"/>
              </a:rPr>
            </a:br>
            <a:r>
              <a:rPr lang="zh-TW" altLang="ja-JP" sz="1800" kern="1200">
                <a:solidFill>
                  <a:srgbClr val="000000"/>
                </a:solidFill>
                <a:effectLst/>
                <a:latin typeface="Meiryo UI" panose="020B0604030504040204" pitchFamily="50" charset="-128"/>
                <a:ea typeface="Meiryo UI" panose="020B0604030504040204" pitchFamily="50" charset="-128"/>
              </a:rPr>
              <a:t>株式会社○○○○</a:t>
            </a:r>
            <a:br>
              <a:rPr lang="en-US" altLang="ja-JP" sz="1800" kern="1200">
                <a:solidFill>
                  <a:srgbClr val="000000"/>
                </a:solidFill>
                <a:effectLst/>
                <a:latin typeface="Meiryo UI" panose="020B0604030504040204" pitchFamily="50" charset="-128"/>
                <a:ea typeface="Meiryo UI" panose="020B0604030504040204" pitchFamily="50" charset="-128"/>
              </a:rPr>
            </a:br>
            <a:r>
              <a:rPr lang="zh-TW" altLang="ja-JP" sz="1800" kern="1200">
                <a:solidFill>
                  <a:srgbClr val="000000"/>
                </a:solidFill>
                <a:effectLst/>
                <a:latin typeface="Meiryo UI" panose="020B0604030504040204" pitchFamily="50" charset="-128"/>
                <a:ea typeface="Meiryo UI" panose="020B0604030504040204" pitchFamily="50" charset="-128"/>
              </a:rPr>
              <a:t>代表取締役社長 ○○○○</a:t>
            </a:r>
            <a:endParaRPr lang="ja-JP" altLang="ja-JP" sz="180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5" name="吹き出し: 四角形 4">
            <a:extLst>
              <a:ext uri="{FF2B5EF4-FFF2-40B4-BE49-F238E27FC236}">
                <a16:creationId xmlns:a16="http://schemas.microsoft.com/office/drawing/2014/main" id="{33C62FD8-D41E-FD34-D66B-45CB04D122CF}"/>
              </a:ext>
            </a:extLst>
          </p:cNvPr>
          <p:cNvSpPr/>
          <p:nvPr/>
        </p:nvSpPr>
        <p:spPr>
          <a:xfrm>
            <a:off x="2343536" y="4380419"/>
            <a:ext cx="4661165" cy="828135"/>
          </a:xfrm>
          <a:prstGeom prst="wedgeRectCallout">
            <a:avLst>
              <a:gd name="adj1" fmla="val 63410"/>
              <a:gd name="adj2" fmla="val -3541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sz="2400">
                <a:latin typeface="Meiryo UI" panose="020B0604030504040204" pitchFamily="50" charset="-128"/>
                <a:ea typeface="Meiryo UI" panose="020B0604030504040204" pitchFamily="50" charset="-128"/>
              </a:rPr>
              <a:t>セキュリティ管理体制の整備</a:t>
            </a:r>
          </a:p>
        </p:txBody>
      </p:sp>
      <p:sp>
        <p:nvSpPr>
          <p:cNvPr id="6" name="吹き出し: 四角形 5">
            <a:extLst>
              <a:ext uri="{FF2B5EF4-FFF2-40B4-BE49-F238E27FC236}">
                <a16:creationId xmlns:a16="http://schemas.microsoft.com/office/drawing/2014/main" id="{3CE45CB2-93FC-DD3A-DF52-88B2F2FE10EA}"/>
              </a:ext>
            </a:extLst>
          </p:cNvPr>
          <p:cNvSpPr/>
          <p:nvPr/>
        </p:nvSpPr>
        <p:spPr>
          <a:xfrm>
            <a:off x="2343537" y="6165611"/>
            <a:ext cx="4669709" cy="828135"/>
          </a:xfrm>
          <a:prstGeom prst="wedgeRectCallout">
            <a:avLst>
              <a:gd name="adj1" fmla="val 64338"/>
              <a:gd name="adj2" fmla="val -2708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sz="2400">
                <a:latin typeface="Meiryo UI" panose="020B0604030504040204" pitchFamily="50" charset="-128"/>
                <a:ea typeface="Meiryo UI" panose="020B0604030504040204" pitchFamily="50" charset="-128"/>
              </a:rPr>
              <a:t>法令・ガイドラインなどの遵守</a:t>
            </a:r>
            <a:endParaRPr kumimoji="1" lang="en-US" altLang="ja-JP" sz="2400">
              <a:latin typeface="Meiryo UI" panose="020B0604030504040204" pitchFamily="50" charset="-128"/>
              <a:ea typeface="Meiryo UI" panose="020B0604030504040204" pitchFamily="50" charset="-128"/>
            </a:endParaRPr>
          </a:p>
        </p:txBody>
      </p:sp>
      <p:sp>
        <p:nvSpPr>
          <p:cNvPr id="8" name="吹き出し: 四角形 7">
            <a:extLst>
              <a:ext uri="{FF2B5EF4-FFF2-40B4-BE49-F238E27FC236}">
                <a16:creationId xmlns:a16="http://schemas.microsoft.com/office/drawing/2014/main" id="{1484242E-EA4F-09CB-4406-1638F32BEFA5}"/>
              </a:ext>
            </a:extLst>
          </p:cNvPr>
          <p:cNvSpPr/>
          <p:nvPr/>
        </p:nvSpPr>
        <p:spPr>
          <a:xfrm>
            <a:off x="2343537" y="5261638"/>
            <a:ext cx="4661166" cy="828135"/>
          </a:xfrm>
          <a:prstGeom prst="wedgeRectCallout">
            <a:avLst>
              <a:gd name="adj1" fmla="val 62855"/>
              <a:gd name="adj2" fmla="val -32292"/>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sz="2400">
                <a:latin typeface="Meiryo UI" panose="020B0604030504040204" pitchFamily="50" charset="-128"/>
                <a:ea typeface="Meiryo UI" panose="020B0604030504040204" pitchFamily="50" charset="-128"/>
              </a:rPr>
              <a:t>セキュリティ対策の実施</a:t>
            </a:r>
            <a:endParaRPr kumimoji="1" lang="en-US" altLang="ja-JP" sz="2400">
              <a:latin typeface="Meiryo UI" panose="020B0604030504040204" pitchFamily="50" charset="-128"/>
              <a:ea typeface="Meiryo UI" panose="020B0604030504040204" pitchFamily="50" charset="-128"/>
            </a:endParaRPr>
          </a:p>
        </p:txBody>
      </p:sp>
      <p:sp>
        <p:nvSpPr>
          <p:cNvPr id="9" name="吹き出し: 四角形 8">
            <a:extLst>
              <a:ext uri="{FF2B5EF4-FFF2-40B4-BE49-F238E27FC236}">
                <a16:creationId xmlns:a16="http://schemas.microsoft.com/office/drawing/2014/main" id="{C48614E6-DFAB-BE46-9A7D-7F5FAAE25ADB}"/>
              </a:ext>
            </a:extLst>
          </p:cNvPr>
          <p:cNvSpPr/>
          <p:nvPr/>
        </p:nvSpPr>
        <p:spPr>
          <a:xfrm>
            <a:off x="2343537" y="3500525"/>
            <a:ext cx="4669708" cy="828135"/>
          </a:xfrm>
          <a:prstGeom prst="wedgeRectCallout">
            <a:avLst>
              <a:gd name="adj1" fmla="val 65262"/>
              <a:gd name="adj2" fmla="val -13542"/>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sz="2400">
                <a:latin typeface="Meiryo UI" panose="020B0604030504040204" pitchFamily="50" charset="-128"/>
                <a:ea typeface="Meiryo UI" panose="020B0604030504040204" pitchFamily="50" charset="-128"/>
              </a:rPr>
              <a:t>継続的改善</a:t>
            </a:r>
            <a:endParaRPr kumimoji="1" lang="en-US" altLang="ja-JP" sz="2400">
              <a:latin typeface="Meiryo UI" panose="020B0604030504040204" pitchFamily="50" charset="-128"/>
              <a:ea typeface="Meiryo UI" panose="020B0604030504040204" pitchFamily="50" charset="-128"/>
            </a:endParaRPr>
          </a:p>
        </p:txBody>
      </p:sp>
      <p:sp>
        <p:nvSpPr>
          <p:cNvPr id="11" name="吹き出し: 四角形 10">
            <a:extLst>
              <a:ext uri="{FF2B5EF4-FFF2-40B4-BE49-F238E27FC236}">
                <a16:creationId xmlns:a16="http://schemas.microsoft.com/office/drawing/2014/main" id="{A1ABA2B5-6395-7418-23FA-3CA7C7BC5C8F}"/>
              </a:ext>
            </a:extLst>
          </p:cNvPr>
          <p:cNvSpPr/>
          <p:nvPr/>
        </p:nvSpPr>
        <p:spPr>
          <a:xfrm>
            <a:off x="2343536" y="7069584"/>
            <a:ext cx="4669709" cy="828135"/>
          </a:xfrm>
          <a:prstGeom prst="wedgeRectCallout">
            <a:avLst>
              <a:gd name="adj1" fmla="val 64338"/>
              <a:gd name="adj2" fmla="val -2708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sz="2400">
                <a:latin typeface="Meiryo UI" panose="020B0604030504040204" pitchFamily="50" charset="-128"/>
                <a:ea typeface="Meiryo UI" panose="020B0604030504040204" pitchFamily="50" charset="-128"/>
              </a:rPr>
              <a:t>違反および事故への対応</a:t>
            </a:r>
            <a:endParaRPr kumimoji="1" lang="en-US" altLang="ja-JP" sz="2400">
              <a:latin typeface="Meiryo UI" panose="020B0604030504040204" pitchFamily="50" charset="-128"/>
              <a:ea typeface="Meiryo UI" panose="020B0604030504040204" pitchFamily="50" charset="-128"/>
            </a:endParaRPr>
          </a:p>
        </p:txBody>
      </p:sp>
      <p:sp>
        <p:nvSpPr>
          <p:cNvPr id="12" name="object 40">
            <a:extLst>
              <a:ext uri="{FF2B5EF4-FFF2-40B4-BE49-F238E27FC236}">
                <a16:creationId xmlns:a16="http://schemas.microsoft.com/office/drawing/2014/main" id="{0D1E746E-83F0-1FB7-8F71-EF5B255EC4C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9322341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F4CB8-1DA5-9A05-2C29-25FC468BCC8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720C264-EE3F-2135-EDE0-ACA084AAEFF1}"/>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ITSS</a:t>
            </a:r>
            <a:r>
              <a:rPr lang="ja-JP" altLang="en-US" sz="3900">
                <a:latin typeface="メイリオ" panose="020B0604030504040204" pitchFamily="50" charset="-128"/>
                <a:ea typeface="メイリオ" panose="020B0604030504040204" pitchFamily="50" charset="-128"/>
              </a:rPr>
              <a:t>＋（プラス）</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4B7E12DE-B5D2-3E7D-AF4E-5846D3F7B6C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280</a:t>
            </a:fld>
            <a:endParaRPr kumimoji="1" lang="ja-JP" altLang="en-US" sz="2000"/>
          </a:p>
        </p:txBody>
      </p:sp>
      <p:sp>
        <p:nvSpPr>
          <p:cNvPr id="2" name="object 40">
            <a:extLst>
              <a:ext uri="{FF2B5EF4-FFF2-40B4-BE49-F238E27FC236}">
                <a16:creationId xmlns:a16="http://schemas.microsoft.com/office/drawing/2014/main" id="{E0B17919-70BA-7E08-3647-3CEFFAA1C7A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B8759BF4-A716-870B-B533-DB937703AE1A}"/>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22-3.】</a:t>
            </a:r>
          </a:p>
          <a:p>
            <a:pPr algn="ctr"/>
            <a:r>
              <a:rPr lang="en-US" altLang="ja-JP" sz="2400" b="1">
                <a:latin typeface="メイリオ" panose="020B0604030504040204" pitchFamily="50" charset="-128"/>
                <a:ea typeface="メイリオ" panose="020B0604030504040204" pitchFamily="50" charset="-128"/>
              </a:rPr>
              <a:t>P528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P538</a:t>
            </a:r>
          </a:p>
        </p:txBody>
      </p:sp>
      <p:sp>
        <p:nvSpPr>
          <p:cNvPr id="5" name="テキスト ボックス 4">
            <a:extLst>
              <a:ext uri="{FF2B5EF4-FFF2-40B4-BE49-F238E27FC236}">
                <a16:creationId xmlns:a16="http://schemas.microsoft.com/office/drawing/2014/main" id="{E63E93E6-C0D1-C532-CEBC-C15FEFD8CC3E}"/>
              </a:ext>
            </a:extLst>
          </p:cNvPr>
          <p:cNvSpPr txBox="1"/>
          <p:nvPr/>
        </p:nvSpPr>
        <p:spPr>
          <a:xfrm>
            <a:off x="1332852" y="1368945"/>
            <a:ext cx="15456498" cy="7848302"/>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従来の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スキル標準（</a:t>
            </a:r>
            <a:r>
              <a:rPr kumimoji="1" lang="en-US" altLang="ja-JP" sz="3600">
                <a:latin typeface="メイリオ" panose="020B0604030504040204" pitchFamily="50" charset="-128"/>
                <a:ea typeface="メイリオ" panose="020B0604030504040204" pitchFamily="50" charset="-128"/>
              </a:rPr>
              <a:t>ITSS</a:t>
            </a:r>
            <a:r>
              <a:rPr kumimoji="1" lang="ja-JP" altLang="en-US" sz="3600">
                <a:latin typeface="メイリオ" panose="020B0604030504040204" pitchFamily="50" charset="-128"/>
                <a:ea typeface="メイリオ" panose="020B0604030504040204" pitchFamily="50" charset="-128"/>
              </a:rPr>
              <a:t>）を拡張し、第４次産業革命に向けられて求められる新たな領域の新しいスキルをカバーするために策定された。</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データサイエンス領域</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大量のデータを分析し、その結果を仕事で活用するために必要なタスクやスキルをまとめたもの。＜テキスト</a:t>
            </a:r>
            <a:r>
              <a:rPr kumimoji="1" lang="en-US" altLang="ja-JP" sz="3600">
                <a:latin typeface="メイリオ" panose="020B0604030504040204" pitchFamily="50" charset="-128"/>
                <a:ea typeface="メイリオ" panose="020B0604030504040204" pitchFamily="50" charset="-128"/>
              </a:rPr>
              <a:t>P528</a:t>
            </a:r>
            <a:r>
              <a:rPr kumimoji="1" lang="ja-JP" altLang="en-US" sz="3600">
                <a:latin typeface="メイリオ" panose="020B0604030504040204" pitchFamily="50" charset="-128"/>
                <a:ea typeface="メイリオ" panose="020B0604030504040204" pitchFamily="50" charset="-128"/>
              </a:rPr>
              <a:t>参照＞</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アジャイル開発領域</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アジャイル開発のスキルを高めるための分野。＜テキスト</a:t>
            </a:r>
            <a:r>
              <a:rPr kumimoji="1" lang="en-US" altLang="ja-JP" sz="3600">
                <a:latin typeface="メイリオ" panose="020B0604030504040204" pitchFamily="50" charset="-128"/>
                <a:ea typeface="メイリオ" panose="020B0604030504040204" pitchFamily="50" charset="-128"/>
              </a:rPr>
              <a:t>P531</a:t>
            </a:r>
            <a:r>
              <a:rPr kumimoji="1" lang="ja-JP" altLang="en-US" sz="3600">
                <a:latin typeface="メイリオ" panose="020B0604030504040204" pitchFamily="50" charset="-128"/>
                <a:ea typeface="メイリオ" panose="020B0604030504040204" pitchFamily="50" charset="-128"/>
              </a:rPr>
              <a:t>参照＞</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b="1">
                <a:latin typeface="メイリオ" panose="020B0604030504040204" pitchFamily="50" charset="-128"/>
                <a:ea typeface="メイリオ" panose="020B0604030504040204" pitchFamily="50" charset="-128"/>
              </a:rPr>
              <a:t>IoT</a:t>
            </a:r>
            <a:r>
              <a:rPr kumimoji="1" lang="ja-JP" altLang="en-US" sz="3600" b="1">
                <a:latin typeface="メイリオ" panose="020B0604030504040204" pitchFamily="50" charset="-128"/>
                <a:ea typeface="メイリオ" panose="020B0604030504040204" pitchFamily="50" charset="-128"/>
              </a:rPr>
              <a:t>ソリューション領域</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IoT</a:t>
            </a:r>
            <a:r>
              <a:rPr kumimoji="1" lang="ja-JP" altLang="en-US" sz="3600">
                <a:latin typeface="メイリオ" panose="020B0604030504040204" pitchFamily="50" charset="-128"/>
                <a:ea typeface="メイリオ" panose="020B0604030504040204" pitchFamily="50" charset="-128"/>
              </a:rPr>
              <a:t>技術に必要なスキルを高めるための分野。＜テキスト</a:t>
            </a:r>
            <a:r>
              <a:rPr kumimoji="1" lang="en-US" altLang="ja-JP" sz="3600">
                <a:latin typeface="メイリオ" panose="020B0604030504040204" pitchFamily="50" charset="-128"/>
                <a:ea typeface="メイリオ" panose="020B0604030504040204" pitchFamily="50" charset="-128"/>
              </a:rPr>
              <a:t>P532</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b="1">
                <a:latin typeface="メイリオ" panose="020B0604030504040204" pitchFamily="50" charset="-128"/>
                <a:ea typeface="メイリオ" panose="020B0604030504040204" pitchFamily="50" charset="-128"/>
              </a:rPr>
              <a:t>セキュリティ領域</a:t>
            </a:r>
            <a:br>
              <a:rPr kumimoji="1" lang="en-US" altLang="ja-JP" sz="3600" b="1">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企業のセキュリティ対策に必要なスキルや知識を整理・評価するための枠組み。＜テキスト</a:t>
            </a:r>
            <a:r>
              <a:rPr kumimoji="1" lang="en-US" altLang="ja-JP" sz="3600">
                <a:latin typeface="メイリオ" panose="020B0604030504040204" pitchFamily="50" charset="-128"/>
                <a:ea typeface="メイリオ" panose="020B0604030504040204" pitchFamily="50" charset="-128"/>
              </a:rPr>
              <a:t>P533</a:t>
            </a:r>
            <a:r>
              <a:rPr kumimoji="1" lang="ja-JP" altLang="en-US" sz="3600">
                <a:latin typeface="メイリオ" panose="020B0604030504040204" pitchFamily="50" charset="-128"/>
                <a:ea typeface="メイリオ" panose="020B0604030504040204" pitchFamily="50" charset="-128"/>
              </a:rPr>
              <a:t>参照＞</a:t>
            </a:r>
            <a:br>
              <a:rPr kumimoji="1" lang="en-US" altLang="ja-JP" sz="3600" b="1">
                <a:latin typeface="メイリオ" panose="020B0604030504040204" pitchFamily="50" charset="-128"/>
                <a:ea typeface="メイリオ" panose="020B0604030504040204" pitchFamily="50" charset="-128"/>
              </a:rPr>
            </a:br>
            <a:endParaRPr kumimoji="1" lang="en-US" altLang="ja-JP" sz="3600" b="1">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565401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4A028-D4A8-7E4B-3AA9-457087CEC38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9C20EBB-CD29-3BA0-22F4-43C3901B125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ｉコンピテンシ ディクショナリ（</a:t>
            </a:r>
            <a:r>
              <a:rPr kumimoji="1" lang="en-US" altLang="ja-JP" sz="3900" b="1" i="0" u="none" strike="noStrike" kern="1200" cap="none" spc="0" normalizeH="0" baseline="0" noProof="0" err="1">
                <a:ln>
                  <a:noFill/>
                </a:ln>
                <a:solidFill>
                  <a:schemeClr val="tx1"/>
                </a:solidFill>
                <a:effectLst/>
                <a:uLnTx/>
                <a:uFillTx/>
                <a:latin typeface="メイリオ" panose="020B0604030504040204" pitchFamily="50" charset="-128"/>
                <a:ea typeface="メイリオ" panose="020B0604030504040204" pitchFamily="50" charset="-128"/>
                <a:cs typeface="+mn-cs"/>
              </a:rPr>
              <a:t>iCD</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p>
        </p:txBody>
      </p:sp>
      <p:sp>
        <p:nvSpPr>
          <p:cNvPr id="91" name="スライド番号プレースホルダー 1">
            <a:extLst>
              <a:ext uri="{FF2B5EF4-FFF2-40B4-BE49-F238E27FC236}">
                <a16:creationId xmlns:a16="http://schemas.microsoft.com/office/drawing/2014/main" id="{F2A6EF15-B294-D756-3319-037890C0C12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281</a:t>
            </a:fld>
            <a:endParaRPr kumimoji="1" lang="ja-JP" altLang="en-US" sz="2000"/>
          </a:p>
        </p:txBody>
      </p:sp>
      <p:sp>
        <p:nvSpPr>
          <p:cNvPr id="2" name="object 40">
            <a:extLst>
              <a:ext uri="{FF2B5EF4-FFF2-40B4-BE49-F238E27FC236}">
                <a16:creationId xmlns:a16="http://schemas.microsoft.com/office/drawing/2014/main" id="{4E4F3D70-AC0C-B093-835E-5BD552910FF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D2B372A-BD0A-7B1C-C70E-A647391D34EA}"/>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22-4.】</a:t>
            </a:r>
          </a:p>
          <a:p>
            <a:pPr algn="ctr"/>
            <a:r>
              <a:rPr lang="en-US" altLang="ja-JP" sz="2400" b="1">
                <a:latin typeface="メイリオ" panose="020B0604030504040204" pitchFamily="50" charset="-128"/>
                <a:ea typeface="メイリオ" panose="020B0604030504040204" pitchFamily="50" charset="-128"/>
              </a:rPr>
              <a:t>P539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P544</a:t>
            </a:r>
          </a:p>
        </p:txBody>
      </p:sp>
      <p:sp>
        <p:nvSpPr>
          <p:cNvPr id="5" name="テキスト ボックス 4">
            <a:extLst>
              <a:ext uri="{FF2B5EF4-FFF2-40B4-BE49-F238E27FC236}">
                <a16:creationId xmlns:a16="http://schemas.microsoft.com/office/drawing/2014/main" id="{39B7FF9B-09A1-8253-A680-D719BA54E9BE}"/>
              </a:ext>
            </a:extLst>
          </p:cNvPr>
          <p:cNvSpPr txBox="1"/>
          <p:nvPr/>
        </p:nvSpPr>
        <p:spPr>
          <a:xfrm>
            <a:off x="1332852" y="2036000"/>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企業や</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技術者が人材育成やスキル向上のために使うツール。</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「タスクディクショナリ」（仕事の一覧）と「スキルディクショナリ」（必要なスキルの一覧）で構成されている。</a:t>
            </a:r>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4D2DEE67-34E5-EADF-1C86-1C6A3215D957}"/>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ｉコンピテンシ ディクショナリの考え方</a:t>
            </a:r>
          </a:p>
        </p:txBody>
      </p:sp>
      <p:pic>
        <p:nvPicPr>
          <p:cNvPr id="3" name="図 2">
            <a:extLst>
              <a:ext uri="{FF2B5EF4-FFF2-40B4-BE49-F238E27FC236}">
                <a16:creationId xmlns:a16="http://schemas.microsoft.com/office/drawing/2014/main" id="{6DE7971D-DC30-ADA9-65AB-05BC0F50D6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451" y="3728393"/>
            <a:ext cx="10589550" cy="5258211"/>
          </a:xfrm>
          <a:prstGeom prst="rect">
            <a:avLst/>
          </a:prstGeom>
          <a:noFill/>
          <a:ln>
            <a:noFill/>
          </a:ln>
        </p:spPr>
      </p:pic>
    </p:spTree>
    <p:extLst>
      <p:ext uri="{BB962C8B-B14F-4D97-AF65-F5344CB8AC3E}">
        <p14:creationId xmlns:p14="http://schemas.microsoft.com/office/powerpoint/2010/main" val="268998561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61B8-6C6C-BBA8-C264-03E2696E751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8E45FA8-517E-0FCB-EE9B-A999D579BA21}"/>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ｉコンピテンシ ディクショナリ（</a:t>
            </a:r>
            <a:r>
              <a:rPr kumimoji="1" lang="en-US" altLang="ja-JP" sz="3900" b="1" i="0" u="none" strike="noStrike" kern="1200" cap="none" spc="0" normalizeH="0" baseline="0" noProof="0" err="1">
                <a:ln>
                  <a:noFill/>
                </a:ln>
                <a:solidFill>
                  <a:schemeClr val="tx1"/>
                </a:solidFill>
                <a:effectLst/>
                <a:uLnTx/>
                <a:uFillTx/>
                <a:latin typeface="メイリオ" panose="020B0604030504040204" pitchFamily="50" charset="-128"/>
                <a:ea typeface="メイリオ" panose="020B0604030504040204" pitchFamily="50" charset="-128"/>
                <a:cs typeface="+mn-cs"/>
              </a:rPr>
              <a:t>iCD</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p>
        </p:txBody>
      </p:sp>
      <p:sp>
        <p:nvSpPr>
          <p:cNvPr id="91" name="スライド番号プレースホルダー 1">
            <a:extLst>
              <a:ext uri="{FF2B5EF4-FFF2-40B4-BE49-F238E27FC236}">
                <a16:creationId xmlns:a16="http://schemas.microsoft.com/office/drawing/2014/main" id="{1014D48B-2C4D-F0D3-B8C4-EA5D25963E3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282</a:t>
            </a:fld>
            <a:endParaRPr kumimoji="1" lang="ja-JP" altLang="en-US" sz="2000"/>
          </a:p>
        </p:txBody>
      </p:sp>
      <p:sp>
        <p:nvSpPr>
          <p:cNvPr id="2" name="object 40">
            <a:extLst>
              <a:ext uri="{FF2B5EF4-FFF2-40B4-BE49-F238E27FC236}">
                <a16:creationId xmlns:a16="http://schemas.microsoft.com/office/drawing/2014/main" id="{7AFBCE5E-1D80-05FA-38F9-A45296A529B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55EB71DD-9406-E1B5-1C49-D39DC975B327}"/>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「タスクディクショナリ」の考え方</a:t>
            </a:r>
          </a:p>
        </p:txBody>
      </p:sp>
      <p:pic>
        <p:nvPicPr>
          <p:cNvPr id="7" name="グラフィックス 1">
            <a:extLst>
              <a:ext uri="{FF2B5EF4-FFF2-40B4-BE49-F238E27FC236}">
                <a16:creationId xmlns:a16="http://schemas.microsoft.com/office/drawing/2014/main" id="{E0CF002B-4989-FE48-7C07-E4B26D597C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1419" y="1918131"/>
            <a:ext cx="9620476" cy="7215817"/>
          </a:xfrm>
          <a:prstGeom prst="rect">
            <a:avLst/>
          </a:prstGeom>
        </p:spPr>
      </p:pic>
      <p:sp>
        <p:nvSpPr>
          <p:cNvPr id="3" name="テキスト ボックス 2">
            <a:extLst>
              <a:ext uri="{FF2B5EF4-FFF2-40B4-BE49-F238E27FC236}">
                <a16:creationId xmlns:a16="http://schemas.microsoft.com/office/drawing/2014/main" id="{A4F1FFE7-8123-2C49-3513-1486A5E89170}"/>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22-4.】</a:t>
            </a:r>
          </a:p>
          <a:p>
            <a:pPr algn="ctr"/>
            <a:r>
              <a:rPr lang="en-US" altLang="ja-JP" sz="2400" b="1">
                <a:latin typeface="メイリオ" panose="020B0604030504040204" pitchFamily="50" charset="-128"/>
                <a:ea typeface="メイリオ" panose="020B0604030504040204" pitchFamily="50" charset="-128"/>
              </a:rPr>
              <a:t>P539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P544</a:t>
            </a:r>
          </a:p>
        </p:txBody>
      </p:sp>
    </p:spTree>
    <p:extLst>
      <p:ext uri="{BB962C8B-B14F-4D97-AF65-F5344CB8AC3E}">
        <p14:creationId xmlns:p14="http://schemas.microsoft.com/office/powerpoint/2010/main" val="63463588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09AC9-9C07-0FE2-529D-F8BD5D43221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4C62BA3-609B-6937-D6CB-F58223DCCAEF}"/>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ｉコンピテンシ ディクショナリ（</a:t>
            </a:r>
            <a:r>
              <a:rPr kumimoji="1" lang="en-US" altLang="ja-JP" sz="3900" b="1" i="0" u="none" strike="noStrike" kern="1200" cap="none" spc="0" normalizeH="0" baseline="0" noProof="0" err="1">
                <a:ln>
                  <a:noFill/>
                </a:ln>
                <a:solidFill>
                  <a:schemeClr val="tx1"/>
                </a:solidFill>
                <a:effectLst/>
                <a:uLnTx/>
                <a:uFillTx/>
                <a:latin typeface="メイリオ" panose="020B0604030504040204" pitchFamily="50" charset="-128"/>
                <a:ea typeface="メイリオ" panose="020B0604030504040204" pitchFamily="50" charset="-128"/>
                <a:cs typeface="+mn-cs"/>
              </a:rPr>
              <a:t>iCD</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p>
        </p:txBody>
      </p:sp>
      <p:sp>
        <p:nvSpPr>
          <p:cNvPr id="91" name="スライド番号プレースホルダー 1">
            <a:extLst>
              <a:ext uri="{FF2B5EF4-FFF2-40B4-BE49-F238E27FC236}">
                <a16:creationId xmlns:a16="http://schemas.microsoft.com/office/drawing/2014/main" id="{12CEAA8C-B58D-C9D7-87C0-276E6A352B1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283</a:t>
            </a:fld>
            <a:endParaRPr kumimoji="1" lang="ja-JP" altLang="en-US" sz="2000"/>
          </a:p>
        </p:txBody>
      </p:sp>
      <p:sp>
        <p:nvSpPr>
          <p:cNvPr id="2" name="object 40">
            <a:extLst>
              <a:ext uri="{FF2B5EF4-FFF2-40B4-BE49-F238E27FC236}">
                <a16:creationId xmlns:a16="http://schemas.microsoft.com/office/drawing/2014/main" id="{3B5EB91A-D159-B5D8-9555-786FFD2C23A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4A36870E-6028-6732-7DBC-E892F44108A4}"/>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「スキルディクショナリ」の考え方</a:t>
            </a:r>
          </a:p>
        </p:txBody>
      </p:sp>
      <p:pic>
        <p:nvPicPr>
          <p:cNvPr id="3" name="図 2">
            <a:extLst>
              <a:ext uri="{FF2B5EF4-FFF2-40B4-BE49-F238E27FC236}">
                <a16:creationId xmlns:a16="http://schemas.microsoft.com/office/drawing/2014/main" id="{511773D1-17B9-C874-0DB5-E5359D365A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2354" y="1992296"/>
            <a:ext cx="11001986" cy="7306867"/>
          </a:xfrm>
          <a:prstGeom prst="rect">
            <a:avLst/>
          </a:prstGeom>
          <a:noFill/>
          <a:ln>
            <a:noFill/>
          </a:ln>
        </p:spPr>
      </p:pic>
      <p:sp>
        <p:nvSpPr>
          <p:cNvPr id="5" name="テキスト ボックス 4">
            <a:extLst>
              <a:ext uri="{FF2B5EF4-FFF2-40B4-BE49-F238E27FC236}">
                <a16:creationId xmlns:a16="http://schemas.microsoft.com/office/drawing/2014/main" id="{689B2AE3-C1D0-DD4D-538A-1B955215D3FE}"/>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22-4.】</a:t>
            </a:r>
          </a:p>
          <a:p>
            <a:pPr algn="ctr"/>
            <a:r>
              <a:rPr lang="en-US" altLang="ja-JP" sz="2400" b="1">
                <a:latin typeface="メイリオ" panose="020B0604030504040204" pitchFamily="50" charset="-128"/>
                <a:ea typeface="メイリオ" panose="020B0604030504040204" pitchFamily="50" charset="-128"/>
              </a:rPr>
              <a:t>P539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P544</a:t>
            </a:r>
          </a:p>
        </p:txBody>
      </p:sp>
    </p:spTree>
    <p:extLst>
      <p:ext uri="{BB962C8B-B14F-4D97-AF65-F5344CB8AC3E}">
        <p14:creationId xmlns:p14="http://schemas.microsoft.com/office/powerpoint/2010/main" val="252773046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E396-921A-E502-8AF1-A81A2663AA03}"/>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0B926E15-BD8F-DB53-6607-50C36D36B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3003" y="1883285"/>
            <a:ext cx="9685702" cy="7268210"/>
          </a:xfrm>
          <a:prstGeom prst="rect">
            <a:avLst/>
          </a:prstGeom>
          <a:noFill/>
          <a:ln>
            <a:noFill/>
          </a:ln>
        </p:spPr>
      </p:pic>
      <p:sp>
        <p:nvSpPr>
          <p:cNvPr id="8" name="テキスト プレースホルダー 2">
            <a:extLst>
              <a:ext uri="{FF2B5EF4-FFF2-40B4-BE49-F238E27FC236}">
                <a16:creationId xmlns:a16="http://schemas.microsoft.com/office/drawing/2014/main" id="{B38BCDD4-C71D-1823-9BB4-E220DA748EB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ｉコンピテンシ ディクショナリ（</a:t>
            </a:r>
            <a:r>
              <a:rPr kumimoji="1" lang="en-US" altLang="ja-JP" sz="3900" b="1" i="0" u="none" strike="noStrike" kern="1200" cap="none" spc="0" normalizeH="0" baseline="0" noProof="0" err="1">
                <a:ln>
                  <a:noFill/>
                </a:ln>
                <a:solidFill>
                  <a:schemeClr val="tx1"/>
                </a:solidFill>
                <a:effectLst/>
                <a:uLnTx/>
                <a:uFillTx/>
                <a:latin typeface="メイリオ" panose="020B0604030504040204" pitchFamily="50" charset="-128"/>
                <a:ea typeface="メイリオ" panose="020B0604030504040204" pitchFamily="50" charset="-128"/>
                <a:cs typeface="+mn-cs"/>
              </a:rPr>
              <a:t>iCD</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p>
        </p:txBody>
      </p:sp>
      <p:sp>
        <p:nvSpPr>
          <p:cNvPr id="91" name="スライド番号プレースホルダー 1">
            <a:extLst>
              <a:ext uri="{FF2B5EF4-FFF2-40B4-BE49-F238E27FC236}">
                <a16:creationId xmlns:a16="http://schemas.microsoft.com/office/drawing/2014/main" id="{09670ECC-5E88-05FE-04FE-3D6429273C4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284</a:t>
            </a:fld>
            <a:endParaRPr kumimoji="1" lang="ja-JP" altLang="en-US" sz="2000"/>
          </a:p>
        </p:txBody>
      </p:sp>
      <p:sp>
        <p:nvSpPr>
          <p:cNvPr id="2" name="object 40">
            <a:extLst>
              <a:ext uri="{FF2B5EF4-FFF2-40B4-BE49-F238E27FC236}">
                <a16:creationId xmlns:a16="http://schemas.microsoft.com/office/drawing/2014/main" id="{E906F807-91FD-85E2-5F63-EAB1EBA4A27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EA0F42D1-86EB-B521-97A4-32829381198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ｉコンピテンシ ディクショナリ（</a:t>
            </a:r>
            <a:r>
              <a:rPr kumimoji="1" lang="en-US" altLang="ja-JP" sz="4000" b="1" i="0" u="none" strike="noStrike" kern="1200" cap="none" spc="0" normalizeH="0" baseline="0" noProof="0" err="1">
                <a:ln>
                  <a:noFill/>
                </a:ln>
                <a:solidFill>
                  <a:schemeClr val="tx1"/>
                </a:solidFill>
                <a:effectLst/>
                <a:uLnTx/>
                <a:uFillTx/>
                <a:latin typeface="メイリオ" panose="020B0604030504040204" pitchFamily="50" charset="-128"/>
                <a:ea typeface="メイリオ" panose="020B0604030504040204" pitchFamily="50" charset="-128"/>
                <a:cs typeface="+mn-cs"/>
              </a:rPr>
              <a:t>iCD</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lang="ja-JP" altLang="en-US" sz="4000">
                <a:latin typeface="メイリオ" panose="020B0604030504040204" pitchFamily="50" charset="-128"/>
                <a:ea typeface="メイリオ" panose="020B0604030504040204" pitchFamily="50" charset="-128"/>
              </a:rPr>
              <a:t>の利活用の形態</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964FE327-FA6B-E3FE-E0BA-1C4F6D53CC42}"/>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22-4.】</a:t>
            </a:r>
          </a:p>
          <a:p>
            <a:pPr algn="ctr"/>
            <a:r>
              <a:rPr lang="en-US" altLang="ja-JP" sz="2400" b="1">
                <a:latin typeface="メイリオ" panose="020B0604030504040204" pitchFamily="50" charset="-128"/>
                <a:ea typeface="メイリオ" panose="020B0604030504040204" pitchFamily="50" charset="-128"/>
              </a:rPr>
              <a:t>P539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P544</a:t>
            </a:r>
          </a:p>
        </p:txBody>
      </p:sp>
    </p:spTree>
    <p:extLst>
      <p:ext uri="{BB962C8B-B14F-4D97-AF65-F5344CB8AC3E}">
        <p14:creationId xmlns:p14="http://schemas.microsoft.com/office/powerpoint/2010/main" val="29767591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9F7A6-352B-8B64-932D-580E4809BD8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865C44F-2DAB-5FDE-37F9-B05B51E8671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23</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人材の知識とスキルの認定制度</a:t>
            </a:r>
          </a:p>
        </p:txBody>
      </p:sp>
      <p:sp>
        <p:nvSpPr>
          <p:cNvPr id="91" name="スライド番号プレースホルダー 1">
            <a:extLst>
              <a:ext uri="{FF2B5EF4-FFF2-40B4-BE49-F238E27FC236}">
                <a16:creationId xmlns:a16="http://schemas.microsoft.com/office/drawing/2014/main" id="{B098FFA8-315E-A9D5-ED03-0CE1C9F2231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285</a:t>
            </a:fld>
            <a:endParaRPr kumimoji="1" lang="ja-JP" altLang="en-US" sz="2000"/>
          </a:p>
        </p:txBody>
      </p:sp>
      <p:sp>
        <p:nvSpPr>
          <p:cNvPr id="3" name="テキスト プレースホルダー 2">
            <a:extLst>
              <a:ext uri="{FF2B5EF4-FFF2-40B4-BE49-F238E27FC236}">
                <a16:creationId xmlns:a16="http://schemas.microsoft.com/office/drawing/2014/main" id="{DD9F5862-1701-FBAD-9D56-C0FDEDCCCD5F}"/>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Di-Lite</a:t>
            </a:r>
          </a:p>
          <a:p>
            <a:r>
              <a:rPr lang="ja-JP" altLang="en-US" sz="4000">
                <a:latin typeface="メイリオ" panose="020B0604030504040204" pitchFamily="50" charset="-128"/>
                <a:ea typeface="メイリオ" panose="020B0604030504040204" pitchFamily="50" charset="-128"/>
              </a:rPr>
              <a:t>情報処理技術者試験</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国際セキュリティ資格</a:t>
            </a:r>
          </a:p>
        </p:txBody>
      </p:sp>
      <p:sp>
        <p:nvSpPr>
          <p:cNvPr id="2" name="object 40">
            <a:extLst>
              <a:ext uri="{FF2B5EF4-FFF2-40B4-BE49-F238E27FC236}">
                <a16:creationId xmlns:a16="http://schemas.microsoft.com/office/drawing/2014/main" id="{14E7BDE5-ACCB-9A46-69F1-AC958D920778}"/>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96327401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47ACD-DB70-CFA0-D157-C3694171877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1906C1A-84BE-76E0-E780-B064E00F8B7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Di-Lite</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1D5BBCEC-80CB-CDC0-FABA-DA33B9269CD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286</a:t>
            </a:fld>
            <a:endParaRPr kumimoji="1" lang="ja-JP" altLang="en-US" sz="2000"/>
          </a:p>
        </p:txBody>
      </p:sp>
      <p:sp>
        <p:nvSpPr>
          <p:cNvPr id="2" name="object 40">
            <a:extLst>
              <a:ext uri="{FF2B5EF4-FFF2-40B4-BE49-F238E27FC236}">
                <a16:creationId xmlns:a16="http://schemas.microsoft.com/office/drawing/2014/main" id="{F505F82D-0E5E-28AE-321A-E3D93B206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2151490A-4D7D-58D5-5CE7-E0811B5B0B86}"/>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23-1.】</a:t>
            </a:r>
          </a:p>
          <a:p>
            <a:pPr algn="ctr"/>
            <a:r>
              <a:rPr lang="en-US" altLang="ja-JP" sz="2400" b="1">
                <a:latin typeface="メイリオ" panose="020B0604030504040204" pitchFamily="50" charset="-128"/>
                <a:ea typeface="メイリオ" panose="020B0604030504040204" pitchFamily="50" charset="-128"/>
              </a:rPr>
              <a:t>P546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P556</a:t>
            </a:r>
          </a:p>
        </p:txBody>
      </p:sp>
      <p:sp>
        <p:nvSpPr>
          <p:cNvPr id="5" name="テキスト ボックス 4">
            <a:extLst>
              <a:ext uri="{FF2B5EF4-FFF2-40B4-BE49-F238E27FC236}">
                <a16:creationId xmlns:a16="http://schemas.microsoft.com/office/drawing/2014/main" id="{57A0F6DD-09B6-DD83-18B1-8506EDF09DC2}"/>
              </a:ext>
            </a:extLst>
          </p:cNvPr>
          <p:cNvSpPr txBox="1"/>
          <p:nvPr/>
        </p:nvSpPr>
        <p:spPr>
          <a:xfrm>
            <a:off x="1332852" y="1338961"/>
            <a:ext cx="15456498" cy="7848302"/>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デジタル時代を生き抜くための基礎的なスキルセットで、次の３つの領域を指す。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・ソフトウェア領域</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PC</a:t>
            </a:r>
            <a:r>
              <a:rPr kumimoji="1" lang="ja-JP" altLang="en-US" sz="3600">
                <a:latin typeface="メイリオ" panose="020B0604030504040204" pitchFamily="50" charset="-128"/>
                <a:ea typeface="メイリオ" panose="020B0604030504040204" pitchFamily="50" charset="-128"/>
              </a:rPr>
              <a:t>やスマートフォンや、ソフトウェアの使い方に関するスキル。</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P548</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数理・データサイエンス領域</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データ分析や、統計の基本を理解するためのスキル。</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P554</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人工知能（</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）・ディープラーニング領域</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技術の基本的な仕組みや考え方を理解するための知識。</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P555</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5703075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C8C3A-BE0C-5530-0BA6-C62F0D35B08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4989913-0260-ACDE-B48C-FD516ADB1B3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情報処理技術者試験</a:t>
            </a:r>
          </a:p>
        </p:txBody>
      </p:sp>
      <p:sp>
        <p:nvSpPr>
          <p:cNvPr id="91" name="スライド番号プレースホルダー 1">
            <a:extLst>
              <a:ext uri="{FF2B5EF4-FFF2-40B4-BE49-F238E27FC236}">
                <a16:creationId xmlns:a16="http://schemas.microsoft.com/office/drawing/2014/main" id="{47708C6B-31D8-FC09-0358-42B9D349BD0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287</a:t>
            </a:fld>
            <a:endParaRPr kumimoji="1" lang="ja-JP" altLang="en-US" sz="2000"/>
          </a:p>
        </p:txBody>
      </p:sp>
      <p:sp>
        <p:nvSpPr>
          <p:cNvPr id="2" name="object 40">
            <a:extLst>
              <a:ext uri="{FF2B5EF4-FFF2-40B4-BE49-F238E27FC236}">
                <a16:creationId xmlns:a16="http://schemas.microsoft.com/office/drawing/2014/main" id="{72456274-2873-9334-EFCA-AF1ED15D6A6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C3B3E32C-9BDF-2563-938B-1038E42F018E}"/>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23-2.】</a:t>
            </a:r>
          </a:p>
          <a:p>
            <a:pPr algn="ctr"/>
            <a:r>
              <a:rPr lang="en-US" altLang="ja-JP" sz="2400" b="1">
                <a:latin typeface="メイリオ" panose="020B0604030504040204" pitchFamily="50" charset="-128"/>
                <a:ea typeface="メイリオ" panose="020B0604030504040204" pitchFamily="50" charset="-128"/>
              </a:rPr>
              <a:t>P557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P569</a:t>
            </a:r>
          </a:p>
        </p:txBody>
      </p:sp>
      <p:sp>
        <p:nvSpPr>
          <p:cNvPr id="5" name="テキスト ボックス 4">
            <a:extLst>
              <a:ext uri="{FF2B5EF4-FFF2-40B4-BE49-F238E27FC236}">
                <a16:creationId xmlns:a16="http://schemas.microsoft.com/office/drawing/2014/main" id="{1B897B7A-1612-4E41-1162-7F1520125842}"/>
              </a:ext>
            </a:extLst>
          </p:cNvPr>
          <p:cNvSpPr txBox="1"/>
          <p:nvPr/>
        </p:nvSpPr>
        <p:spPr>
          <a:xfrm>
            <a:off x="1332852" y="1338961"/>
            <a:ext cx="15456498" cy="175432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安全な</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活用には全員の知識が必要。</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知識を身につけてもらうための有効な手段の一つ。</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C5E2D375-C1E1-8D49-7878-F535488069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9534" y="2419086"/>
            <a:ext cx="12275728" cy="6717420"/>
          </a:xfrm>
          <a:prstGeom prst="rect">
            <a:avLst/>
          </a:prstGeom>
          <a:noFill/>
          <a:ln>
            <a:noFill/>
          </a:ln>
        </p:spPr>
      </p:pic>
    </p:spTree>
    <p:extLst>
      <p:ext uri="{BB962C8B-B14F-4D97-AF65-F5344CB8AC3E}">
        <p14:creationId xmlns:p14="http://schemas.microsoft.com/office/powerpoint/2010/main" val="346903826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0E091-041F-DC67-0074-C97943C4AA1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1CA3EF9-624C-0BF3-4DD8-0A329FC7B157}"/>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情報処理技術者試験</a:t>
            </a:r>
          </a:p>
        </p:txBody>
      </p:sp>
      <p:sp>
        <p:nvSpPr>
          <p:cNvPr id="91" name="スライド番号プレースホルダー 1">
            <a:extLst>
              <a:ext uri="{FF2B5EF4-FFF2-40B4-BE49-F238E27FC236}">
                <a16:creationId xmlns:a16="http://schemas.microsoft.com/office/drawing/2014/main" id="{9070BF62-26C6-FA09-4065-79212A7E819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288</a:t>
            </a:fld>
            <a:endParaRPr kumimoji="1" lang="ja-JP" altLang="en-US" sz="2000"/>
          </a:p>
        </p:txBody>
      </p:sp>
      <p:sp>
        <p:nvSpPr>
          <p:cNvPr id="2" name="object 40">
            <a:extLst>
              <a:ext uri="{FF2B5EF4-FFF2-40B4-BE49-F238E27FC236}">
                <a16:creationId xmlns:a16="http://schemas.microsoft.com/office/drawing/2014/main" id="{552D61B9-968E-5CC0-F87C-32A0BBA3216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5" name="テキスト ボックス 4">
            <a:extLst>
              <a:ext uri="{FF2B5EF4-FFF2-40B4-BE49-F238E27FC236}">
                <a16:creationId xmlns:a16="http://schemas.microsoft.com/office/drawing/2014/main" id="{BE6E43DB-659D-A601-B379-AF33995A0308}"/>
              </a:ext>
            </a:extLst>
          </p:cNvPr>
          <p:cNvSpPr txBox="1"/>
          <p:nvPr/>
        </p:nvSpPr>
        <p:spPr>
          <a:xfrm>
            <a:off x="1332852" y="1338961"/>
            <a:ext cx="15456498" cy="8956298"/>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情報セキュリティマネジメント試験</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P560</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基本情報技術者試験</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P562</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応用情報技術者試験</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P562</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各分野スペシャリスト試験</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P563</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情報処理安全確保支援士試験</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99F0DC6-9BFE-285A-0B4E-481881D76905}"/>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23-2.】</a:t>
            </a:r>
          </a:p>
          <a:p>
            <a:pPr algn="ctr"/>
            <a:r>
              <a:rPr lang="en-US" altLang="ja-JP" sz="2400" b="1">
                <a:latin typeface="メイリオ" panose="020B0604030504040204" pitchFamily="50" charset="-128"/>
                <a:ea typeface="メイリオ" panose="020B0604030504040204" pitchFamily="50" charset="-128"/>
              </a:rPr>
              <a:t>P557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P569</a:t>
            </a:r>
          </a:p>
        </p:txBody>
      </p:sp>
    </p:spTree>
    <p:extLst>
      <p:ext uri="{BB962C8B-B14F-4D97-AF65-F5344CB8AC3E}">
        <p14:creationId xmlns:p14="http://schemas.microsoft.com/office/powerpoint/2010/main" val="89387148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52C6-2CD0-AAB1-479A-F06D157765F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5232165-865C-3A21-6E6C-7C0302F62891}"/>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国際セキュリティ資格</a:t>
            </a:r>
          </a:p>
        </p:txBody>
      </p:sp>
      <p:sp>
        <p:nvSpPr>
          <p:cNvPr id="91" name="スライド番号プレースホルダー 1">
            <a:extLst>
              <a:ext uri="{FF2B5EF4-FFF2-40B4-BE49-F238E27FC236}">
                <a16:creationId xmlns:a16="http://schemas.microsoft.com/office/drawing/2014/main" id="{0EB71F03-46FB-F3F3-1BE1-D960D262FB4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289</a:t>
            </a:fld>
            <a:endParaRPr kumimoji="1" lang="ja-JP" altLang="en-US" sz="2000"/>
          </a:p>
        </p:txBody>
      </p:sp>
      <p:sp>
        <p:nvSpPr>
          <p:cNvPr id="2" name="object 40">
            <a:extLst>
              <a:ext uri="{FF2B5EF4-FFF2-40B4-BE49-F238E27FC236}">
                <a16:creationId xmlns:a16="http://schemas.microsoft.com/office/drawing/2014/main" id="{555C83C7-47AC-9D34-52EC-80A1F804529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5" name="テキスト ボックス 4">
            <a:extLst>
              <a:ext uri="{FF2B5EF4-FFF2-40B4-BE49-F238E27FC236}">
                <a16:creationId xmlns:a16="http://schemas.microsoft.com/office/drawing/2014/main" id="{88E8C1DC-2535-9DC5-AA2B-73F86B628D5B}"/>
              </a:ext>
            </a:extLst>
          </p:cNvPr>
          <p:cNvSpPr txBox="1"/>
          <p:nvPr/>
        </p:nvSpPr>
        <p:spPr>
          <a:xfrm>
            <a:off x="1332852" y="1338961"/>
            <a:ext cx="15456498" cy="5078313"/>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CISSP</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Certified Information System Security Professional</a:t>
            </a:r>
            <a:r>
              <a:rPr kumimoji="1" lang="ja-JP" altLang="en-US" sz="3600">
                <a:latin typeface="メイリオ" panose="020B0604030504040204" pitchFamily="50" charset="-128"/>
                <a:ea typeface="メイリオ" panose="020B0604030504040204" pitchFamily="50" charset="-128"/>
              </a:rPr>
              <a:t>）</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P567</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CISM</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Certified Information Security Manager</a:t>
            </a:r>
            <a:r>
              <a:rPr kumimoji="1" lang="ja-JP" altLang="en-US" sz="3600">
                <a:latin typeface="メイリオ" panose="020B0604030504040204" pitchFamily="50" charset="-128"/>
                <a:ea typeface="メイリオ" panose="020B0604030504040204" pitchFamily="50" charset="-128"/>
              </a:rPr>
              <a:t>）</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P568</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CISA</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Certified Information System Auditor</a:t>
            </a:r>
            <a:r>
              <a:rPr kumimoji="1" lang="ja-JP" altLang="en-US" sz="3600">
                <a:latin typeface="メイリオ" panose="020B0604030504040204" pitchFamily="50" charset="-128"/>
                <a:ea typeface="メイリオ" panose="020B0604030504040204" pitchFamily="50" charset="-128"/>
              </a:rPr>
              <a:t>）</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P568</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000C905-9D20-ED05-FBFD-32F32A87EEC8}"/>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23-2.】</a:t>
            </a:r>
          </a:p>
          <a:p>
            <a:pPr algn="ctr"/>
            <a:r>
              <a:rPr lang="en-US" altLang="ja-JP" sz="2400" b="1">
                <a:latin typeface="メイリオ" panose="020B0604030504040204" pitchFamily="50" charset="-128"/>
                <a:ea typeface="メイリオ" panose="020B0604030504040204" pitchFamily="50" charset="-128"/>
              </a:rPr>
              <a:t>P557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P569</a:t>
            </a:r>
          </a:p>
        </p:txBody>
      </p:sp>
    </p:spTree>
    <p:extLst>
      <p:ext uri="{BB962C8B-B14F-4D97-AF65-F5344CB8AC3E}">
        <p14:creationId xmlns:p14="http://schemas.microsoft.com/office/powerpoint/2010/main" val="269034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2-3.】</a:t>
            </a:r>
          </a:p>
          <a:p>
            <a:pPr algn="ctr"/>
            <a:r>
              <a:rPr lang="en-US" altLang="ja-JP" sz="2400" b="1">
                <a:latin typeface="メイリオ" panose="020B0604030504040204" pitchFamily="50" charset="-128"/>
                <a:ea typeface="メイリオ" panose="020B0604030504040204" pitchFamily="50" charset="-128"/>
              </a:rPr>
              <a:t>P18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P21</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サイバーセキュリティアプローチ方法</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対策基準レベルの概要</a:t>
            </a:r>
          </a:p>
        </p:txBody>
      </p:sp>
      <p:graphicFrame>
        <p:nvGraphicFramePr>
          <p:cNvPr id="6" name="表 2">
            <a:extLst>
              <a:ext uri="{FF2B5EF4-FFF2-40B4-BE49-F238E27FC236}">
                <a16:creationId xmlns:a16="http://schemas.microsoft.com/office/drawing/2014/main" id="{1ACB2EF6-6177-B0EF-2763-5D1F2DF38D54}"/>
              </a:ext>
            </a:extLst>
          </p:cNvPr>
          <p:cNvGraphicFramePr>
            <a:graphicFrameLocks noGrp="1"/>
          </p:cNvGraphicFramePr>
          <p:nvPr>
            <p:extLst>
              <p:ext uri="{D42A27DB-BD31-4B8C-83A1-F6EECF244321}">
                <p14:modId xmlns:p14="http://schemas.microsoft.com/office/powerpoint/2010/main" val="2074598090"/>
              </p:ext>
            </p:extLst>
          </p:nvPr>
        </p:nvGraphicFramePr>
        <p:xfrm>
          <a:off x="1498109" y="2255149"/>
          <a:ext cx="14944433" cy="5242560"/>
        </p:xfrm>
        <a:graphic>
          <a:graphicData uri="http://schemas.openxmlformats.org/drawingml/2006/table">
            <a:tbl>
              <a:tblPr firstRow="1" bandRow="1">
                <a:tableStyleId>{5C22544A-7EE6-4342-B048-85BDC9FD1C3A}</a:tableStyleId>
              </a:tblPr>
              <a:tblGrid>
                <a:gridCol w="3782178">
                  <a:extLst>
                    <a:ext uri="{9D8B030D-6E8A-4147-A177-3AD203B41FA5}">
                      <a16:colId xmlns:a16="http://schemas.microsoft.com/office/drawing/2014/main" val="3350320881"/>
                    </a:ext>
                  </a:extLst>
                </a:gridCol>
                <a:gridCol w="11162255">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レベル</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2429723215"/>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Lv.1</a:t>
                      </a:r>
                    </a:p>
                    <a:p>
                      <a:pPr algn="ctr"/>
                      <a:r>
                        <a:rPr kumimoji="1" lang="ja-JP" altLang="en-US" sz="3200">
                          <a:latin typeface="メイリオ" panose="020B0604030504040204" pitchFamily="50" charset="-128"/>
                          <a:ea typeface="メイリオ" panose="020B0604030504040204" pitchFamily="50" charset="-128"/>
                        </a:rPr>
                        <a:t>クイック</a:t>
                      </a:r>
                      <a:endParaRPr kumimoji="1" lang="en-US" altLang="ja-JP" sz="32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アプローチ</a:t>
                      </a:r>
                    </a:p>
                  </a:txBody>
                  <a:tcPr/>
                </a:tc>
                <a:tc>
                  <a:txBody>
                    <a:bodyPr/>
                    <a:lstStyle/>
                    <a:p>
                      <a:r>
                        <a:rPr kumimoji="1" lang="ja-JP" altLang="en-US" sz="3200">
                          <a:latin typeface="メイリオ" panose="020B0604030504040204" pitchFamily="50" charset="-128"/>
                          <a:ea typeface="メイリオ" panose="020B0604030504040204" pitchFamily="50" charset="-128"/>
                        </a:rPr>
                        <a:t>緊急に、狙われやすい大きな穴（セキュリティホール）を</a:t>
                      </a:r>
                      <a:endParaRPr kumimoji="1" lang="en-US" altLang="ja-JP" sz="3200">
                        <a:latin typeface="メイリオ" panose="020B0604030504040204" pitchFamily="50" charset="-128"/>
                        <a:ea typeface="メイリオ" panose="020B0604030504040204" pitchFamily="50" charset="-128"/>
                      </a:endParaRPr>
                    </a:p>
                    <a:p>
                      <a:r>
                        <a:rPr kumimoji="1" lang="ja-JP" altLang="en-US" sz="3200">
                          <a:latin typeface="メイリオ" panose="020B0604030504040204" pitchFamily="50" charset="-128"/>
                          <a:ea typeface="メイリオ" panose="020B0604030504040204" pitchFamily="50" charset="-128"/>
                        </a:rPr>
                        <a:t>塞ぐ</a:t>
                      </a:r>
                    </a:p>
                  </a:txBody>
                  <a:tcPr anchor="ctr"/>
                </a:tc>
                <a:extLst>
                  <a:ext uri="{0D108BD9-81ED-4DB2-BD59-A6C34878D82A}">
                    <a16:rowId xmlns:a16="http://schemas.microsoft.com/office/drawing/2014/main" val="836525596"/>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Lv.2</a:t>
                      </a:r>
                    </a:p>
                    <a:p>
                      <a:pPr algn="ctr"/>
                      <a:r>
                        <a:rPr kumimoji="1" lang="ja-JP" altLang="en-US" sz="3200">
                          <a:latin typeface="メイリオ" panose="020B0604030504040204" pitchFamily="50" charset="-128"/>
                          <a:ea typeface="メイリオ" panose="020B0604030504040204" pitchFamily="50" charset="-128"/>
                        </a:rPr>
                        <a:t>ベースライン</a:t>
                      </a:r>
                      <a:endParaRPr kumimoji="1" lang="en-US" altLang="ja-JP" sz="32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アプローチ</a:t>
                      </a: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素早く多くの穴を塞ぐ</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Lv.3</a:t>
                      </a:r>
                    </a:p>
                    <a:p>
                      <a:pPr algn="ctr"/>
                      <a:r>
                        <a:rPr kumimoji="1" lang="ja-JP" altLang="en-US" sz="3200">
                          <a:latin typeface="メイリオ" panose="020B0604030504040204" pitchFamily="50" charset="-128"/>
                          <a:ea typeface="メイリオ" panose="020B0604030504040204" pitchFamily="50" charset="-128"/>
                        </a:rPr>
                        <a:t>網羅的</a:t>
                      </a:r>
                      <a:endParaRPr kumimoji="1" lang="en-US" altLang="ja-JP" sz="32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アプローチ</a:t>
                      </a: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じっくりと、小さな穴を残さないように確実に塞ぐ</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21511744"/>
                  </a:ext>
                </a:extLst>
              </a:tr>
            </a:tbl>
          </a:graphicData>
        </a:graphic>
      </p:graphicFrame>
      <p:sp>
        <p:nvSpPr>
          <p:cNvPr id="2" name="object 40">
            <a:extLst>
              <a:ext uri="{FF2B5EF4-FFF2-40B4-BE49-F238E27FC236}">
                <a16:creationId xmlns:a16="http://schemas.microsoft.com/office/drawing/2014/main" id="{F6E4855D-F357-E0B0-0686-2A0E3BE7F5D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942195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24</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lang="ja-JP" altLang="en-US" sz="3900">
                <a:latin typeface="メイリオ" panose="020B0604030504040204" pitchFamily="50" charset="-128"/>
                <a:ea typeface="メイリオ" panose="020B0604030504040204" pitchFamily="50" charset="-128"/>
              </a:rPr>
              <a:t>各種人材育成カリキュラム</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290</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プラス・セキュリティ知識補充講座 カリキュラム例</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スキル標準モデルカリキュラム</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スキル標準</a:t>
            </a:r>
            <a:r>
              <a:rPr lang="en-US" altLang="ja-JP" sz="4000">
                <a:latin typeface="メイリオ" panose="020B0604030504040204" pitchFamily="50" charset="-128"/>
                <a:ea typeface="メイリオ" panose="020B0604030504040204" pitchFamily="50" charset="-128"/>
              </a:rPr>
              <a:t>V3</a:t>
            </a:r>
            <a:r>
              <a:rPr lang="ja-JP" altLang="en-US" sz="4000">
                <a:latin typeface="メイリオ" panose="020B0604030504040204" pitchFamily="50" charset="-128"/>
                <a:ea typeface="メイリオ" panose="020B0604030504040204" pitchFamily="50" charset="-128"/>
              </a:rPr>
              <a:t>（レベル</a:t>
            </a:r>
            <a:r>
              <a:rPr lang="en-US" altLang="ja-JP" sz="4000">
                <a:latin typeface="メイリオ" panose="020B0604030504040204" pitchFamily="50" charset="-128"/>
                <a:ea typeface="メイリオ" panose="020B0604030504040204" pitchFamily="50" charset="-128"/>
              </a:rPr>
              <a:t>1</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a:t>
            </a:r>
          </a:p>
          <a:p>
            <a:r>
              <a:rPr lang="ja-JP" altLang="en-US" sz="4000">
                <a:latin typeface="メイリオ" panose="020B0604030504040204" pitchFamily="50" charset="-128"/>
                <a:ea typeface="メイリオ" panose="020B0604030504040204" pitchFamily="50" charset="-128"/>
              </a:rPr>
              <a:t>マナビ</a:t>
            </a:r>
            <a:r>
              <a:rPr lang="en-US" altLang="ja-JP" sz="4000">
                <a:latin typeface="メイリオ" panose="020B0604030504040204" pitchFamily="50" charset="-128"/>
                <a:ea typeface="メイリオ" panose="020B0604030504040204" pitchFamily="50" charset="-128"/>
              </a:rPr>
              <a:t>DX</a:t>
            </a:r>
            <a:endParaRPr lang="ja-JP" altLang="en-US"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6500435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2841-7AEB-A68B-2AAF-BDF0D079BE0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4EBED36-1BDE-E5A3-63E1-084129E3352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プラス・セキュリティ知識補充講座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7C1A95D1-63E7-9F30-FDDD-EECC9DBA522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291</a:t>
            </a:fld>
            <a:endParaRPr kumimoji="1" lang="ja-JP" altLang="en-US" sz="2000"/>
          </a:p>
        </p:txBody>
      </p:sp>
      <p:sp>
        <p:nvSpPr>
          <p:cNvPr id="2" name="object 40">
            <a:extLst>
              <a:ext uri="{FF2B5EF4-FFF2-40B4-BE49-F238E27FC236}">
                <a16:creationId xmlns:a16="http://schemas.microsoft.com/office/drawing/2014/main" id="{74151169-5F3B-2758-4183-A18E5EFB09E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9B922DDD-916F-CED1-6E9E-37E293C7CD6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24-1.】</a:t>
            </a:r>
          </a:p>
          <a:p>
            <a:pPr algn="ctr"/>
            <a:r>
              <a:rPr lang="en-US" altLang="ja-JP" sz="2400" b="1">
                <a:latin typeface="メイリオ" panose="020B0604030504040204" pitchFamily="50" charset="-128"/>
                <a:ea typeface="メイリオ" panose="020B0604030504040204" pitchFamily="50" charset="-128"/>
              </a:rPr>
              <a:t>P571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P573</a:t>
            </a:r>
          </a:p>
        </p:txBody>
      </p:sp>
      <p:sp>
        <p:nvSpPr>
          <p:cNvPr id="3" name="テキスト ボックス 2">
            <a:extLst>
              <a:ext uri="{FF2B5EF4-FFF2-40B4-BE49-F238E27FC236}">
                <a16:creationId xmlns:a16="http://schemas.microsoft.com/office/drawing/2014/main" id="{3E89FCB8-6447-A1A4-D2AD-9C2671715157}"/>
              </a:ext>
            </a:extLst>
          </p:cNvPr>
          <p:cNvSpPr txBox="1"/>
          <p:nvPr/>
        </p:nvSpPr>
        <p:spPr>
          <a:xfrm>
            <a:off x="1332852" y="2082104"/>
            <a:ext cx="15456498" cy="729430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経営層（経営層全体）</a:t>
            </a:r>
            <a:endParaRPr kumimoji="1" lang="en-US" altLang="ja-JP" sz="3600" b="1">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サイバーセキュリティ動向が自社リスクに与える影響を正確に把握する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リスクを考慮して、セキュリティ体制や投資を適切に決定・指示する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インシデント時に迅速で適切な経営判断と指示を行う</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デジタル化推進部門の部課長級マネジメント層</a:t>
            </a:r>
            <a:endParaRPr kumimoji="1" lang="en-US" altLang="ja-JP" sz="3600" b="1">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サイバーセキュリティの動向が自部署や事業に与える影響を正確に理解する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自部署で実施中のセキュリティ対策の状況を把握する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経営層が適切な判断をできるよう、影響と現状を説明・報告する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 社内外（情報システム部門やベンダー）とスムーズにコミュニケーションを取る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1A3F91FE-B6CD-82D3-B5AA-E5843FABD93E}"/>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450A6487-F522-1679-4BB7-C2E64049CAAE}"/>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カリキュラム</a:t>
            </a:r>
            <a:r>
              <a:rPr lang="ja-JP" altLang="en-US" sz="4000">
                <a:latin typeface="メイリオ" panose="020B0604030504040204" pitchFamily="50" charset="-128"/>
                <a:ea typeface="メイリオ" panose="020B0604030504040204" pitchFamily="50" charset="-128"/>
              </a:rPr>
              <a:t>構成と目標</a:t>
            </a:r>
          </a:p>
        </p:txBody>
      </p:sp>
    </p:spTree>
    <p:extLst>
      <p:ext uri="{BB962C8B-B14F-4D97-AF65-F5344CB8AC3E}">
        <p14:creationId xmlns:p14="http://schemas.microsoft.com/office/powerpoint/2010/main" val="124396509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DEE60-BEBF-4FA3-CA92-A9FC1167541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5D79DF1-2AB2-F107-560D-54B78970E8F7}"/>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プラス・セキュリティ知識補充講座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02EA7078-A277-9EA3-C5E3-76FC4B40888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292</a:t>
            </a:fld>
            <a:endParaRPr kumimoji="1" lang="ja-JP" altLang="en-US" sz="2000"/>
          </a:p>
        </p:txBody>
      </p:sp>
      <p:sp>
        <p:nvSpPr>
          <p:cNvPr id="2" name="object 40">
            <a:extLst>
              <a:ext uri="{FF2B5EF4-FFF2-40B4-BE49-F238E27FC236}">
                <a16:creationId xmlns:a16="http://schemas.microsoft.com/office/drawing/2014/main" id="{869D3F49-6992-E231-76CC-B733E2A0443D}"/>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13ECCC68-274C-C6FE-10A0-426DD06DEB81}"/>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367622C3-FA45-AA8D-1329-4850A2A1F615}"/>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対象別の目標・到達レベル</a:t>
            </a:r>
          </a:p>
        </p:txBody>
      </p:sp>
      <p:grpSp>
        <p:nvGrpSpPr>
          <p:cNvPr id="17" name="グループ化 16">
            <a:extLst>
              <a:ext uri="{FF2B5EF4-FFF2-40B4-BE49-F238E27FC236}">
                <a16:creationId xmlns:a16="http://schemas.microsoft.com/office/drawing/2014/main" id="{E1976838-0F88-C44F-5998-A1B6565D048C}"/>
              </a:ext>
            </a:extLst>
          </p:cNvPr>
          <p:cNvGrpSpPr/>
          <p:nvPr/>
        </p:nvGrpSpPr>
        <p:grpSpPr>
          <a:xfrm>
            <a:off x="2160133" y="2232799"/>
            <a:ext cx="14117151" cy="7112111"/>
            <a:chOff x="2160133" y="2232799"/>
            <a:chExt cx="14117151" cy="7112111"/>
          </a:xfrm>
        </p:grpSpPr>
        <p:pic>
          <p:nvPicPr>
            <p:cNvPr id="13" name="図 12">
              <a:extLst>
                <a:ext uri="{FF2B5EF4-FFF2-40B4-BE49-F238E27FC236}">
                  <a16:creationId xmlns:a16="http://schemas.microsoft.com/office/drawing/2014/main" id="{FB341F5C-66AD-CBBA-1C99-D42F4537E948}"/>
                </a:ext>
              </a:extLst>
            </p:cNvPr>
            <p:cNvPicPr>
              <a:picLocks noChangeAspect="1"/>
            </p:cNvPicPr>
            <p:nvPr/>
          </p:nvPicPr>
          <p:blipFill>
            <a:blip r:embed="rId3"/>
            <a:stretch>
              <a:fillRect/>
            </a:stretch>
          </p:blipFill>
          <p:spPr>
            <a:xfrm>
              <a:off x="2160133" y="2232799"/>
              <a:ext cx="14117151" cy="7112111"/>
            </a:xfrm>
            <a:prstGeom prst="rect">
              <a:avLst/>
            </a:prstGeom>
          </p:spPr>
        </p:pic>
        <p:cxnSp>
          <p:nvCxnSpPr>
            <p:cNvPr id="15" name="直線コネクタ 14">
              <a:extLst>
                <a:ext uri="{FF2B5EF4-FFF2-40B4-BE49-F238E27FC236}">
                  <a16:creationId xmlns:a16="http://schemas.microsoft.com/office/drawing/2014/main" id="{DF84D8FC-B53E-B37F-DE28-6882EC552624}"/>
                </a:ext>
              </a:extLst>
            </p:cNvPr>
            <p:cNvCxnSpPr>
              <a:cxnSpLocks/>
            </p:cNvCxnSpPr>
            <p:nvPr/>
          </p:nvCxnSpPr>
          <p:spPr>
            <a:xfrm>
              <a:off x="16277284" y="2232799"/>
              <a:ext cx="0" cy="6534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5A39516E-8A7C-5443-ABC0-11AF1B2D0119}"/>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24-1.】</a:t>
            </a:r>
          </a:p>
          <a:p>
            <a:pPr algn="ctr"/>
            <a:r>
              <a:rPr lang="en-US" altLang="ja-JP" sz="2400" b="1">
                <a:latin typeface="メイリオ" panose="020B0604030504040204" pitchFamily="50" charset="-128"/>
                <a:ea typeface="メイリオ" panose="020B0604030504040204" pitchFamily="50" charset="-128"/>
              </a:rPr>
              <a:t>P571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P573</a:t>
            </a:r>
          </a:p>
        </p:txBody>
      </p:sp>
    </p:spTree>
    <p:extLst>
      <p:ext uri="{BB962C8B-B14F-4D97-AF65-F5344CB8AC3E}">
        <p14:creationId xmlns:p14="http://schemas.microsoft.com/office/powerpoint/2010/main" val="12101548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2C77A-B7CE-9EE6-F48D-3B4A97A6A3A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623664B-BCA8-C433-C51C-2D005D35BC3D}"/>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プラス・セキュリティ知識補充講座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A7AB4CD-F039-8972-DED4-91FBA78D09D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293</a:t>
            </a:fld>
            <a:endParaRPr kumimoji="1" lang="ja-JP" altLang="en-US" sz="2000"/>
          </a:p>
        </p:txBody>
      </p:sp>
      <p:sp>
        <p:nvSpPr>
          <p:cNvPr id="2" name="object 40">
            <a:extLst>
              <a:ext uri="{FF2B5EF4-FFF2-40B4-BE49-F238E27FC236}">
                <a16:creationId xmlns:a16="http://schemas.microsoft.com/office/drawing/2014/main" id="{56A84401-7C9F-7C40-F932-C5CA159B6252}"/>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C807B3FA-691B-3107-4DC3-27C9C780F978}"/>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24-1-1.】</a:t>
            </a:r>
          </a:p>
          <a:p>
            <a:pPr algn="ctr"/>
            <a:r>
              <a:rPr lang="en-US" altLang="ja-JP" sz="2400" b="1">
                <a:latin typeface="メイリオ" panose="020B0604030504040204" pitchFamily="50" charset="-128"/>
                <a:ea typeface="メイリオ" panose="020B0604030504040204" pitchFamily="50" charset="-128"/>
              </a:rPr>
              <a:t>P573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P575</a:t>
            </a:r>
          </a:p>
        </p:txBody>
      </p:sp>
      <p:sp>
        <p:nvSpPr>
          <p:cNvPr id="6" name="テキスト プレースホルダー 2">
            <a:extLst>
              <a:ext uri="{FF2B5EF4-FFF2-40B4-BE49-F238E27FC236}">
                <a16:creationId xmlns:a16="http://schemas.microsoft.com/office/drawing/2014/main" id="{06299F4D-B5AE-AB84-13EC-BB4904B4C79B}"/>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2D3CD3AC-8898-BEFF-4B90-54ECE44B4626}"/>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経営層向けカリキュラム例</a:t>
            </a:r>
          </a:p>
        </p:txBody>
      </p:sp>
      <p:graphicFrame>
        <p:nvGraphicFramePr>
          <p:cNvPr id="9" name="表 8">
            <a:extLst>
              <a:ext uri="{FF2B5EF4-FFF2-40B4-BE49-F238E27FC236}">
                <a16:creationId xmlns:a16="http://schemas.microsoft.com/office/drawing/2014/main" id="{F1044A24-1B9B-A8FD-7A2A-DB8A3F047FDF}"/>
              </a:ext>
            </a:extLst>
          </p:cNvPr>
          <p:cNvGraphicFramePr>
            <a:graphicFrameLocks noGrp="1"/>
          </p:cNvGraphicFramePr>
          <p:nvPr/>
        </p:nvGraphicFramePr>
        <p:xfrm>
          <a:off x="1366516" y="2157576"/>
          <a:ext cx="15307836" cy="6858000"/>
        </p:xfrm>
        <a:graphic>
          <a:graphicData uri="http://schemas.openxmlformats.org/drawingml/2006/table">
            <a:tbl>
              <a:tblPr firstRow="1" bandRow="1">
                <a:tableStyleId>{5C22544A-7EE6-4342-B048-85BDC9FD1C3A}</a:tableStyleId>
              </a:tblPr>
              <a:tblGrid>
                <a:gridCol w="3113276">
                  <a:extLst>
                    <a:ext uri="{9D8B030D-6E8A-4147-A177-3AD203B41FA5}">
                      <a16:colId xmlns:a16="http://schemas.microsoft.com/office/drawing/2014/main" val="1600110842"/>
                    </a:ext>
                  </a:extLst>
                </a:gridCol>
                <a:gridCol w="6193331">
                  <a:extLst>
                    <a:ext uri="{9D8B030D-6E8A-4147-A177-3AD203B41FA5}">
                      <a16:colId xmlns:a16="http://schemas.microsoft.com/office/drawing/2014/main" val="2603486501"/>
                    </a:ext>
                  </a:extLst>
                </a:gridCol>
                <a:gridCol w="6001229">
                  <a:extLst>
                    <a:ext uri="{9D8B030D-6E8A-4147-A177-3AD203B41FA5}">
                      <a16:colId xmlns:a16="http://schemas.microsoft.com/office/drawing/2014/main" val="469388565"/>
                    </a:ext>
                  </a:extLst>
                </a:gridCol>
              </a:tblGrid>
              <a:tr h="292321">
                <a:tc>
                  <a:txBody>
                    <a:bodyPr/>
                    <a:lstStyle/>
                    <a:p>
                      <a:r>
                        <a:rPr kumimoji="1" lang="ja-JP" altLang="en-US" sz="2800">
                          <a:latin typeface="メイリオ" panose="020B0604030504040204" pitchFamily="50" charset="-128"/>
                          <a:ea typeface="メイリオ" panose="020B0604030504040204" pitchFamily="50" charset="-128"/>
                        </a:rPr>
                        <a:t>単元</a:t>
                      </a:r>
                    </a:p>
                  </a:txBody>
                  <a:tcPr/>
                </a:tc>
                <a:tc>
                  <a:txBody>
                    <a:bodyPr/>
                    <a:lstStyle/>
                    <a:p>
                      <a:r>
                        <a:rPr kumimoji="1" lang="ja-JP" altLang="en-US" sz="2800">
                          <a:latin typeface="メイリオ" panose="020B0604030504040204" pitchFamily="50" charset="-128"/>
                          <a:ea typeface="メイリオ" panose="020B0604030504040204" pitchFamily="50" charset="-128"/>
                        </a:rPr>
                        <a:t>目標</a:t>
                      </a:r>
                    </a:p>
                  </a:txBody>
                  <a:tcPr/>
                </a:tc>
                <a:tc>
                  <a:txBody>
                    <a:bodyPr/>
                    <a:lstStyle/>
                    <a:p>
                      <a:r>
                        <a:rPr kumimoji="1" lang="ja-JP" altLang="en-US" sz="2800">
                          <a:latin typeface="メイリオ" panose="020B0604030504040204" pitchFamily="50" charset="-128"/>
                          <a:ea typeface="メイリオ" panose="020B0604030504040204" pitchFamily="50" charset="-128"/>
                        </a:rPr>
                        <a:t>到達レベル</a:t>
                      </a:r>
                    </a:p>
                  </a:txBody>
                  <a:tcPr/>
                </a:tc>
                <a:extLst>
                  <a:ext uri="{0D108BD9-81ED-4DB2-BD59-A6C34878D82A}">
                    <a16:rowId xmlns:a16="http://schemas.microsoft.com/office/drawing/2014/main" val="3110982276"/>
                  </a:ext>
                </a:extLst>
              </a:tr>
              <a:tr h="292321">
                <a:tc>
                  <a:txBody>
                    <a:bodyPr/>
                    <a:lstStyle/>
                    <a:p>
                      <a:r>
                        <a:rPr kumimoji="1" lang="ja-JP" altLang="en-US" sz="2800">
                          <a:latin typeface="メイリオ" panose="020B0604030504040204" pitchFamily="50" charset="-128"/>
                          <a:ea typeface="メイリオ" panose="020B0604030504040204" pitchFamily="50" charset="-128"/>
                        </a:rPr>
                        <a:t>１．基礎知識</a:t>
                      </a:r>
                    </a:p>
                  </a:txBody>
                  <a:tcPr/>
                </a:tc>
                <a:tc>
                  <a:txBody>
                    <a:bodyPr/>
                    <a:lstStyle/>
                    <a:p>
                      <a:r>
                        <a:rPr kumimoji="1" lang="ja-JP" altLang="en-US" sz="2800">
                          <a:latin typeface="メイリオ" panose="020B0604030504040204" pitchFamily="50" charset="-128"/>
                          <a:ea typeface="メイリオ" panose="020B0604030504040204" pitchFamily="50" charset="-128"/>
                        </a:rPr>
                        <a:t>経営層として、提案や施策の妥当性を判断するために必要な知識を習得する</a:t>
                      </a:r>
                    </a:p>
                  </a:txBody>
                  <a:tcPr/>
                </a:tc>
                <a:tc>
                  <a:txBody>
                    <a:bodyPr/>
                    <a:lstStyle/>
                    <a:p>
                      <a:r>
                        <a:rPr kumimoji="1" lang="ja-JP" altLang="en-US" sz="2800">
                          <a:latin typeface="メイリオ" panose="020B0604030504040204" pitchFamily="50" charset="-128"/>
                          <a:ea typeface="メイリオ" panose="020B0604030504040204" pitchFamily="50" charset="-128"/>
                        </a:rPr>
                        <a:t>関係者との円滑なコミュニケーションができる程度の概念と用語を理解する</a:t>
                      </a:r>
                    </a:p>
                  </a:txBody>
                  <a:tcPr/>
                </a:tc>
                <a:extLst>
                  <a:ext uri="{0D108BD9-81ED-4DB2-BD59-A6C34878D82A}">
                    <a16:rowId xmlns:a16="http://schemas.microsoft.com/office/drawing/2014/main" val="2833908145"/>
                  </a:ext>
                </a:extLst>
              </a:tr>
              <a:tr h="292321">
                <a:tc>
                  <a:txBody>
                    <a:bodyPr/>
                    <a:lstStyle/>
                    <a:p>
                      <a:r>
                        <a:rPr kumimoji="1" lang="ja-JP" altLang="en-US" sz="2800">
                          <a:latin typeface="メイリオ" panose="020B0604030504040204" pitchFamily="50" charset="-128"/>
                          <a:ea typeface="メイリオ" panose="020B0604030504040204" pitchFamily="50" charset="-128"/>
                        </a:rPr>
                        <a:t>２．脅威と対策</a:t>
                      </a:r>
                    </a:p>
                  </a:txBody>
                  <a:tcPr/>
                </a:tc>
                <a:tc>
                  <a:txBody>
                    <a:bodyPr/>
                    <a:lstStyle/>
                    <a:p>
                      <a:r>
                        <a:rPr kumimoji="1" lang="ja-JP" altLang="en-US" sz="2800">
                          <a:latin typeface="メイリオ" panose="020B0604030504040204" pitchFamily="50" charset="-128"/>
                          <a:ea typeface="メイリオ" panose="020B0604030504040204" pitchFamily="50" charset="-128"/>
                        </a:rPr>
                        <a:t>主要な脅威を事業リスクとして適切に把握する能力を身につける</a:t>
                      </a:r>
                    </a:p>
                  </a:txBody>
                  <a:tcPr/>
                </a:tc>
                <a:tc>
                  <a:txBody>
                    <a:bodyPr/>
                    <a:lstStyle/>
                    <a:p>
                      <a:r>
                        <a:rPr kumimoji="1" lang="ja-JP" altLang="en-US" sz="2800">
                          <a:latin typeface="メイリオ" panose="020B0604030504040204" pitchFamily="50" charset="-128"/>
                          <a:ea typeface="メイリオ" panose="020B0604030504040204" pitchFamily="50" charset="-128"/>
                        </a:rPr>
                        <a:t>脆弱性が完全に排除できないことを理解し、最新の脅威への対応と被害想定を行う力を養う</a:t>
                      </a:r>
                    </a:p>
                  </a:txBody>
                  <a:tcPr/>
                </a:tc>
                <a:extLst>
                  <a:ext uri="{0D108BD9-81ED-4DB2-BD59-A6C34878D82A}">
                    <a16:rowId xmlns:a16="http://schemas.microsoft.com/office/drawing/2014/main" val="1292096095"/>
                  </a:ext>
                </a:extLst>
              </a:tr>
              <a:tr h="292321">
                <a:tc>
                  <a:txBody>
                    <a:bodyPr/>
                    <a:lstStyle/>
                    <a:p>
                      <a:r>
                        <a:rPr kumimoji="1" lang="ja-JP" altLang="en-US" sz="2800">
                          <a:latin typeface="メイリオ" panose="020B0604030504040204" pitchFamily="50" charset="-128"/>
                          <a:ea typeface="メイリオ" panose="020B0604030504040204" pitchFamily="50" charset="-128"/>
                        </a:rPr>
                        <a:t>３．投資</a:t>
                      </a:r>
                    </a:p>
                  </a:txBody>
                  <a:tcPr/>
                </a:tc>
                <a:tc>
                  <a:txBody>
                    <a:bodyPr/>
                    <a:lstStyle/>
                    <a:p>
                      <a:r>
                        <a:rPr kumimoji="1" lang="ja-JP" altLang="en-US" sz="2800">
                          <a:latin typeface="メイリオ" panose="020B0604030504040204" pitchFamily="50" charset="-128"/>
                          <a:ea typeface="メイリオ" panose="020B0604030504040204" pitchFamily="50" charset="-128"/>
                        </a:rPr>
                        <a:t>セキュリティリスクが企業価値に与える影響を理解し、適切な対策と投資を判断する</a:t>
                      </a:r>
                    </a:p>
                  </a:txBody>
                  <a:tcPr/>
                </a:tc>
                <a:tc>
                  <a:txBody>
                    <a:bodyPr/>
                    <a:lstStyle/>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リスクを特定し、優先順位を設定して、必要な体制や人材を確保・育成する</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提示されたセキュリティ対策案の妥当性を経営層として判断する</a:t>
                      </a:r>
                    </a:p>
                  </a:txBody>
                  <a:tcPr/>
                </a:tc>
                <a:extLst>
                  <a:ext uri="{0D108BD9-81ED-4DB2-BD59-A6C34878D82A}">
                    <a16:rowId xmlns:a16="http://schemas.microsoft.com/office/drawing/2014/main" val="877056401"/>
                  </a:ext>
                </a:extLst>
              </a:tr>
              <a:tr h="292321">
                <a:tc>
                  <a:txBody>
                    <a:bodyPr/>
                    <a:lstStyle/>
                    <a:p>
                      <a:r>
                        <a:rPr kumimoji="1" lang="ja-JP" altLang="en-US" sz="2800">
                          <a:latin typeface="メイリオ" panose="020B0604030504040204" pitchFamily="50" charset="-128"/>
                          <a:ea typeface="メイリオ" panose="020B0604030504040204" pitchFamily="50" charset="-128"/>
                        </a:rPr>
                        <a:t>４．ステークホルダーとの関係</a:t>
                      </a:r>
                    </a:p>
                  </a:txBody>
                  <a:tcPr/>
                </a:tc>
                <a:tc>
                  <a:txBody>
                    <a:bodyPr/>
                    <a:lstStyle/>
                    <a:p>
                      <a:r>
                        <a:rPr kumimoji="1" lang="ja-JP" altLang="en-US" sz="2800">
                          <a:latin typeface="メイリオ" panose="020B0604030504040204" pitchFamily="50" charset="-128"/>
                          <a:ea typeface="メイリオ" panose="020B0604030504040204" pitchFamily="50" charset="-128"/>
                        </a:rPr>
                        <a:t>インシデント対応を理解し、企業価値を守るための準備を具体的にイメージする</a:t>
                      </a:r>
                    </a:p>
                  </a:txBody>
                  <a:tcPr/>
                </a:tc>
                <a:tc>
                  <a:txBody>
                    <a:bodyPr/>
                    <a:lstStyle/>
                    <a:p>
                      <a:r>
                        <a:rPr kumimoji="1" lang="ja-JP" altLang="en-US" sz="2800">
                          <a:latin typeface="メイリオ" panose="020B0604030504040204" pitchFamily="50" charset="-128"/>
                          <a:ea typeface="メイリオ" panose="020B0604030504040204" pitchFamily="50" charset="-128"/>
                        </a:rPr>
                        <a:t>対策方針について外部と意見交換や説明ができるレベルの理解を持つ</a:t>
                      </a:r>
                    </a:p>
                  </a:txBody>
                  <a:tcPr/>
                </a:tc>
                <a:extLst>
                  <a:ext uri="{0D108BD9-81ED-4DB2-BD59-A6C34878D82A}">
                    <a16:rowId xmlns:a16="http://schemas.microsoft.com/office/drawing/2014/main" val="1363368900"/>
                  </a:ext>
                </a:extLst>
              </a:tr>
            </a:tbl>
          </a:graphicData>
        </a:graphic>
      </p:graphicFrame>
    </p:spTree>
    <p:extLst>
      <p:ext uri="{BB962C8B-B14F-4D97-AF65-F5344CB8AC3E}">
        <p14:creationId xmlns:p14="http://schemas.microsoft.com/office/powerpoint/2010/main" val="278613436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AAFD4-1D72-DAAB-4EF7-5640958D2DF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BE5121A-BA55-C1FB-0076-6EFC0F9F3C8B}"/>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プラス・セキュリティ知識補充講座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62ED76D2-AF4B-D908-CA50-6FBFAFD43E0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294</a:t>
            </a:fld>
            <a:endParaRPr kumimoji="1" lang="ja-JP" altLang="en-US" sz="2000"/>
          </a:p>
        </p:txBody>
      </p:sp>
      <p:sp>
        <p:nvSpPr>
          <p:cNvPr id="2" name="object 40">
            <a:extLst>
              <a:ext uri="{FF2B5EF4-FFF2-40B4-BE49-F238E27FC236}">
                <a16:creationId xmlns:a16="http://schemas.microsoft.com/office/drawing/2014/main" id="{403C2B4A-8E98-A50D-7BCD-355420891EB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A0A013BC-7AEC-55F0-684F-F403828C1596}"/>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24-1-2.】</a:t>
            </a:r>
          </a:p>
          <a:p>
            <a:pPr algn="ctr"/>
            <a:r>
              <a:rPr lang="en-US" altLang="ja-JP" sz="2400" b="1">
                <a:latin typeface="メイリオ" panose="020B0604030504040204" pitchFamily="50" charset="-128"/>
                <a:ea typeface="メイリオ" panose="020B0604030504040204" pitchFamily="50" charset="-128"/>
              </a:rPr>
              <a:t>P575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P577</a:t>
            </a:r>
          </a:p>
        </p:txBody>
      </p:sp>
      <p:sp>
        <p:nvSpPr>
          <p:cNvPr id="6" name="テキスト プレースホルダー 2">
            <a:extLst>
              <a:ext uri="{FF2B5EF4-FFF2-40B4-BE49-F238E27FC236}">
                <a16:creationId xmlns:a16="http://schemas.microsoft.com/office/drawing/2014/main" id="{05210CB1-9492-51D0-8F90-C223B9358C53}"/>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080C43AE-8CE7-9382-3ACA-18707EC8FE59}"/>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部課長向けカリキュラム例</a:t>
            </a:r>
          </a:p>
        </p:txBody>
      </p:sp>
      <p:graphicFrame>
        <p:nvGraphicFramePr>
          <p:cNvPr id="9" name="表 8">
            <a:extLst>
              <a:ext uri="{FF2B5EF4-FFF2-40B4-BE49-F238E27FC236}">
                <a16:creationId xmlns:a16="http://schemas.microsoft.com/office/drawing/2014/main" id="{34DD6456-0538-31E2-8CFC-D70C2BFEE3DD}"/>
              </a:ext>
            </a:extLst>
          </p:cNvPr>
          <p:cNvGraphicFramePr>
            <a:graphicFrameLocks noGrp="1"/>
          </p:cNvGraphicFramePr>
          <p:nvPr/>
        </p:nvGraphicFramePr>
        <p:xfrm>
          <a:off x="1366516" y="2157576"/>
          <a:ext cx="15307836" cy="5059680"/>
        </p:xfrm>
        <a:graphic>
          <a:graphicData uri="http://schemas.openxmlformats.org/drawingml/2006/table">
            <a:tbl>
              <a:tblPr firstRow="1" bandRow="1">
                <a:tableStyleId>{5C22544A-7EE6-4342-B048-85BDC9FD1C3A}</a:tableStyleId>
              </a:tblPr>
              <a:tblGrid>
                <a:gridCol w="3113276">
                  <a:extLst>
                    <a:ext uri="{9D8B030D-6E8A-4147-A177-3AD203B41FA5}">
                      <a16:colId xmlns:a16="http://schemas.microsoft.com/office/drawing/2014/main" val="1600110842"/>
                    </a:ext>
                  </a:extLst>
                </a:gridCol>
                <a:gridCol w="6193331">
                  <a:extLst>
                    <a:ext uri="{9D8B030D-6E8A-4147-A177-3AD203B41FA5}">
                      <a16:colId xmlns:a16="http://schemas.microsoft.com/office/drawing/2014/main" val="2603486501"/>
                    </a:ext>
                  </a:extLst>
                </a:gridCol>
                <a:gridCol w="6001229">
                  <a:extLst>
                    <a:ext uri="{9D8B030D-6E8A-4147-A177-3AD203B41FA5}">
                      <a16:colId xmlns:a16="http://schemas.microsoft.com/office/drawing/2014/main" val="469388565"/>
                    </a:ext>
                  </a:extLst>
                </a:gridCol>
              </a:tblGrid>
              <a:tr h="292321">
                <a:tc>
                  <a:txBody>
                    <a:bodyPr/>
                    <a:lstStyle/>
                    <a:p>
                      <a:r>
                        <a:rPr kumimoji="1" lang="ja-JP" altLang="en-US" sz="2800">
                          <a:latin typeface="メイリオ" panose="020B0604030504040204" pitchFamily="50" charset="-128"/>
                          <a:ea typeface="メイリオ" panose="020B0604030504040204" pitchFamily="50" charset="-128"/>
                        </a:rPr>
                        <a:t>単元</a:t>
                      </a:r>
                    </a:p>
                  </a:txBody>
                  <a:tcPr/>
                </a:tc>
                <a:tc>
                  <a:txBody>
                    <a:bodyPr/>
                    <a:lstStyle/>
                    <a:p>
                      <a:r>
                        <a:rPr kumimoji="1" lang="ja-JP" altLang="en-US" sz="2800">
                          <a:latin typeface="メイリオ" panose="020B0604030504040204" pitchFamily="50" charset="-128"/>
                          <a:ea typeface="メイリオ" panose="020B0604030504040204" pitchFamily="50" charset="-128"/>
                        </a:rPr>
                        <a:t>目標</a:t>
                      </a:r>
                    </a:p>
                  </a:txBody>
                  <a:tcPr/>
                </a:tc>
                <a:tc>
                  <a:txBody>
                    <a:bodyPr/>
                    <a:lstStyle/>
                    <a:p>
                      <a:r>
                        <a:rPr kumimoji="1" lang="ja-JP" altLang="en-US" sz="2800">
                          <a:latin typeface="メイリオ" panose="020B0604030504040204" pitchFamily="50" charset="-128"/>
                          <a:ea typeface="メイリオ" panose="020B0604030504040204" pitchFamily="50" charset="-128"/>
                        </a:rPr>
                        <a:t>到達レベル</a:t>
                      </a:r>
                    </a:p>
                  </a:txBody>
                  <a:tcPr/>
                </a:tc>
                <a:extLst>
                  <a:ext uri="{0D108BD9-81ED-4DB2-BD59-A6C34878D82A}">
                    <a16:rowId xmlns:a16="http://schemas.microsoft.com/office/drawing/2014/main" val="3110982276"/>
                  </a:ext>
                </a:extLst>
              </a:tr>
              <a:tr h="292321">
                <a:tc>
                  <a:txBody>
                    <a:bodyPr/>
                    <a:lstStyle/>
                    <a:p>
                      <a:r>
                        <a:rPr kumimoji="1" lang="ja-JP" altLang="en-US" sz="2800">
                          <a:latin typeface="メイリオ" panose="020B0604030504040204" pitchFamily="50" charset="-128"/>
                          <a:ea typeface="メイリオ" panose="020B0604030504040204" pitchFamily="50" charset="-128"/>
                        </a:rPr>
                        <a:t>１．基礎知識（初級編）</a:t>
                      </a:r>
                    </a:p>
                  </a:txBody>
                  <a:tcPr/>
                </a:tc>
                <a:tc>
                  <a:txBody>
                    <a:bodyPr/>
                    <a:lstStyle/>
                    <a:p>
                      <a:r>
                        <a:rPr kumimoji="1" lang="ja-JP" altLang="en-US" sz="2800">
                          <a:latin typeface="メイリオ" panose="020B0604030504040204" pitchFamily="50" charset="-128"/>
                          <a:ea typeface="メイリオ" panose="020B0604030504040204" pitchFamily="50" charset="-128"/>
                        </a:rPr>
                        <a:t>部門管理者として必要なデジタル化推進に関する最低限の知識を学ぶ</a:t>
                      </a:r>
                    </a:p>
                  </a:txBody>
                  <a:tcPr/>
                </a:tc>
                <a:tc>
                  <a:txBody>
                    <a:bodyPr/>
                    <a:lstStyle/>
                    <a:p>
                      <a:r>
                        <a:rPr kumimoji="1" lang="ja-JP" altLang="en-US" sz="2800">
                          <a:latin typeface="メイリオ" panose="020B0604030504040204" pitchFamily="50" charset="-128"/>
                          <a:ea typeface="メイリオ" panose="020B0604030504040204" pitchFamily="50" charset="-128"/>
                        </a:rPr>
                        <a:t> デジタルシステムやインターネットのセキュリティ対策に関する基本知識を身につける</a:t>
                      </a:r>
                    </a:p>
                  </a:txBody>
                  <a:tcPr/>
                </a:tc>
                <a:extLst>
                  <a:ext uri="{0D108BD9-81ED-4DB2-BD59-A6C34878D82A}">
                    <a16:rowId xmlns:a16="http://schemas.microsoft.com/office/drawing/2014/main" val="2833908145"/>
                  </a:ext>
                </a:extLst>
              </a:tr>
              <a:tr h="292321">
                <a:tc>
                  <a:txBody>
                    <a:bodyPr/>
                    <a:lstStyle/>
                    <a:p>
                      <a:r>
                        <a:rPr kumimoji="1" lang="ja-JP" altLang="en-US" sz="2800">
                          <a:latin typeface="メイリオ" panose="020B0604030504040204" pitchFamily="50" charset="-128"/>
                          <a:ea typeface="メイリオ" panose="020B0604030504040204" pitchFamily="50" charset="-128"/>
                        </a:rPr>
                        <a:t>１．基礎知識（中級編）</a:t>
                      </a:r>
                    </a:p>
                  </a:txBody>
                  <a:tcPr/>
                </a:tc>
                <a:tc>
                  <a:txBody>
                    <a:bodyPr/>
                    <a:lstStyle/>
                    <a:p>
                      <a:r>
                        <a:rPr kumimoji="1" lang="ja-JP" altLang="en-US" sz="2800">
                          <a:latin typeface="メイリオ" panose="020B0604030504040204" pitchFamily="50" charset="-128"/>
                          <a:ea typeface="メイリオ" panose="020B0604030504040204" pitchFamily="50" charset="-128"/>
                        </a:rPr>
                        <a:t>部門管理者として適切な判断を行うために必要な知識を認識する</a:t>
                      </a: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サイバーセキュリティに関する基本的な用語と概念を習得し、ベンダーと実務的な対話ができるレベルに達する</a:t>
                      </a:r>
                    </a:p>
                  </a:txBody>
                  <a:tcPr/>
                </a:tc>
                <a:extLst>
                  <a:ext uri="{0D108BD9-81ED-4DB2-BD59-A6C34878D82A}">
                    <a16:rowId xmlns:a16="http://schemas.microsoft.com/office/drawing/2014/main" val="3809175222"/>
                  </a:ext>
                </a:extLst>
              </a:tr>
              <a:tr h="292321">
                <a:tc>
                  <a:txBody>
                    <a:bodyPr/>
                    <a:lstStyle/>
                    <a:p>
                      <a:r>
                        <a:rPr kumimoji="1" lang="ja-JP" altLang="en-US" sz="2800">
                          <a:latin typeface="メイリオ" panose="020B0604030504040204" pitchFamily="50" charset="-128"/>
                          <a:ea typeface="メイリオ" panose="020B0604030504040204" pitchFamily="50" charset="-128"/>
                        </a:rPr>
                        <a:t>２．脅威と対策</a:t>
                      </a:r>
                    </a:p>
                  </a:txBody>
                  <a:tcPr/>
                </a:tc>
                <a:tc>
                  <a:txBody>
                    <a:bodyPr/>
                    <a:lstStyle/>
                    <a:p>
                      <a:r>
                        <a:rPr kumimoji="1" lang="ja-JP" altLang="en-US" sz="2800">
                          <a:latin typeface="メイリオ" panose="020B0604030504040204" pitchFamily="50" charset="-128"/>
                          <a:ea typeface="メイリオ" panose="020B0604030504040204" pitchFamily="50" charset="-128"/>
                        </a:rPr>
                        <a:t>主要な脅威を事業リスクとして適切に理解する能力を身につける</a:t>
                      </a:r>
                    </a:p>
                  </a:txBody>
                  <a:tcPr/>
                </a:tc>
                <a:tc>
                  <a:txBody>
                    <a:bodyPr/>
                    <a:lstStyle/>
                    <a:p>
                      <a:r>
                        <a:rPr kumimoji="1" lang="ja-JP" altLang="en-US" sz="2800">
                          <a:latin typeface="メイリオ" panose="020B0604030504040204" pitchFamily="50" charset="-128"/>
                          <a:ea typeface="メイリオ" panose="020B0604030504040204" pitchFamily="50" charset="-128"/>
                        </a:rPr>
                        <a:t>脆弱性を完全には排除できないことを理解し、最新の脅威への対応と被害の想定を行えるようになる</a:t>
                      </a:r>
                    </a:p>
                  </a:txBody>
                  <a:tcPr/>
                </a:tc>
                <a:extLst>
                  <a:ext uri="{0D108BD9-81ED-4DB2-BD59-A6C34878D82A}">
                    <a16:rowId xmlns:a16="http://schemas.microsoft.com/office/drawing/2014/main" val="1292096095"/>
                  </a:ext>
                </a:extLst>
              </a:tr>
            </a:tbl>
          </a:graphicData>
        </a:graphic>
      </p:graphicFrame>
    </p:spTree>
    <p:extLst>
      <p:ext uri="{BB962C8B-B14F-4D97-AF65-F5344CB8AC3E}">
        <p14:creationId xmlns:p14="http://schemas.microsoft.com/office/powerpoint/2010/main" val="293064435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5B96-7023-93EA-E147-F04957D69BD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495C0AD-01ED-161A-F18F-5FD520BC15ED}"/>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プラス・セキュリティ知識補充講座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FF8BE84C-F7FF-F247-1810-038233CC770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295</a:t>
            </a:fld>
            <a:endParaRPr kumimoji="1" lang="ja-JP" altLang="en-US" sz="2000"/>
          </a:p>
        </p:txBody>
      </p:sp>
      <p:sp>
        <p:nvSpPr>
          <p:cNvPr id="2" name="object 40">
            <a:extLst>
              <a:ext uri="{FF2B5EF4-FFF2-40B4-BE49-F238E27FC236}">
                <a16:creationId xmlns:a16="http://schemas.microsoft.com/office/drawing/2014/main" id="{9F29080A-1F62-AEE7-84AA-9F3AEDF8056D}"/>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187BA710-F986-002D-24B3-630A97F199B6}"/>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58427DAA-6D43-576B-6DE8-A20D8178E601}"/>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部課長向けカリキュラム例</a:t>
            </a:r>
          </a:p>
        </p:txBody>
      </p:sp>
      <p:graphicFrame>
        <p:nvGraphicFramePr>
          <p:cNvPr id="9" name="表 8">
            <a:extLst>
              <a:ext uri="{FF2B5EF4-FFF2-40B4-BE49-F238E27FC236}">
                <a16:creationId xmlns:a16="http://schemas.microsoft.com/office/drawing/2014/main" id="{687A9AD4-D05D-6C1D-F5C7-57F0591445E6}"/>
              </a:ext>
            </a:extLst>
          </p:cNvPr>
          <p:cNvGraphicFramePr>
            <a:graphicFrameLocks noGrp="1"/>
          </p:cNvGraphicFramePr>
          <p:nvPr/>
        </p:nvGraphicFramePr>
        <p:xfrm>
          <a:off x="1366516" y="2157576"/>
          <a:ext cx="15307836" cy="5059680"/>
        </p:xfrm>
        <a:graphic>
          <a:graphicData uri="http://schemas.openxmlformats.org/drawingml/2006/table">
            <a:tbl>
              <a:tblPr firstRow="1" bandRow="1">
                <a:tableStyleId>{5C22544A-7EE6-4342-B048-85BDC9FD1C3A}</a:tableStyleId>
              </a:tblPr>
              <a:tblGrid>
                <a:gridCol w="3113276">
                  <a:extLst>
                    <a:ext uri="{9D8B030D-6E8A-4147-A177-3AD203B41FA5}">
                      <a16:colId xmlns:a16="http://schemas.microsoft.com/office/drawing/2014/main" val="1600110842"/>
                    </a:ext>
                  </a:extLst>
                </a:gridCol>
                <a:gridCol w="6193331">
                  <a:extLst>
                    <a:ext uri="{9D8B030D-6E8A-4147-A177-3AD203B41FA5}">
                      <a16:colId xmlns:a16="http://schemas.microsoft.com/office/drawing/2014/main" val="2603486501"/>
                    </a:ext>
                  </a:extLst>
                </a:gridCol>
                <a:gridCol w="6001229">
                  <a:extLst>
                    <a:ext uri="{9D8B030D-6E8A-4147-A177-3AD203B41FA5}">
                      <a16:colId xmlns:a16="http://schemas.microsoft.com/office/drawing/2014/main" val="469388565"/>
                    </a:ext>
                  </a:extLst>
                </a:gridCol>
              </a:tblGrid>
              <a:tr h="292321">
                <a:tc>
                  <a:txBody>
                    <a:bodyPr/>
                    <a:lstStyle/>
                    <a:p>
                      <a:r>
                        <a:rPr kumimoji="1" lang="ja-JP" altLang="en-US" sz="2800">
                          <a:latin typeface="メイリオ" panose="020B0604030504040204" pitchFamily="50" charset="-128"/>
                          <a:ea typeface="メイリオ" panose="020B0604030504040204" pitchFamily="50" charset="-128"/>
                        </a:rPr>
                        <a:t>単元</a:t>
                      </a:r>
                    </a:p>
                  </a:txBody>
                  <a:tcPr/>
                </a:tc>
                <a:tc>
                  <a:txBody>
                    <a:bodyPr/>
                    <a:lstStyle/>
                    <a:p>
                      <a:r>
                        <a:rPr kumimoji="1" lang="ja-JP" altLang="en-US" sz="2800">
                          <a:latin typeface="メイリオ" panose="020B0604030504040204" pitchFamily="50" charset="-128"/>
                          <a:ea typeface="メイリオ" panose="020B0604030504040204" pitchFamily="50" charset="-128"/>
                        </a:rPr>
                        <a:t>目標</a:t>
                      </a:r>
                    </a:p>
                  </a:txBody>
                  <a:tcPr/>
                </a:tc>
                <a:tc>
                  <a:txBody>
                    <a:bodyPr/>
                    <a:lstStyle/>
                    <a:p>
                      <a:r>
                        <a:rPr kumimoji="1" lang="ja-JP" altLang="en-US" sz="2800">
                          <a:latin typeface="メイリオ" panose="020B0604030504040204" pitchFamily="50" charset="-128"/>
                          <a:ea typeface="メイリオ" panose="020B0604030504040204" pitchFamily="50" charset="-128"/>
                        </a:rPr>
                        <a:t>到達レベル</a:t>
                      </a:r>
                    </a:p>
                  </a:txBody>
                  <a:tcPr/>
                </a:tc>
                <a:extLst>
                  <a:ext uri="{0D108BD9-81ED-4DB2-BD59-A6C34878D82A}">
                    <a16:rowId xmlns:a16="http://schemas.microsoft.com/office/drawing/2014/main" val="3110982276"/>
                  </a:ext>
                </a:extLst>
              </a:tr>
              <a:tr h="292321">
                <a:tc>
                  <a:txBody>
                    <a:bodyPr/>
                    <a:lstStyle/>
                    <a:p>
                      <a:r>
                        <a:rPr kumimoji="1" lang="ja-JP" altLang="en-US" sz="2800">
                          <a:latin typeface="メイリオ" panose="020B0604030504040204" pitchFamily="50" charset="-128"/>
                          <a:ea typeface="メイリオ" panose="020B0604030504040204" pitchFamily="50" charset="-128"/>
                        </a:rPr>
                        <a:t>３．投資</a:t>
                      </a: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サイバーセキュリティリスクの管理に必要な概念と具体的な行動を理解する</a:t>
                      </a:r>
                    </a:p>
                  </a:txBody>
                  <a:tcPr/>
                </a:tc>
                <a:tc>
                  <a:txBody>
                    <a:bodyPr/>
                    <a:lstStyle/>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部署のリスクを特定し、優先順位を設定し、体制や要員の確保・育成を進める</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提示されたセキュリティ対策案の妥当性を判断する能力を持つ</a:t>
                      </a:r>
                    </a:p>
                  </a:txBody>
                  <a:tcPr/>
                </a:tc>
                <a:extLst>
                  <a:ext uri="{0D108BD9-81ED-4DB2-BD59-A6C34878D82A}">
                    <a16:rowId xmlns:a16="http://schemas.microsoft.com/office/drawing/2014/main" val="877056401"/>
                  </a:ext>
                </a:extLst>
              </a:tr>
              <a:tr h="292321">
                <a:tc>
                  <a:txBody>
                    <a:bodyPr/>
                    <a:lstStyle/>
                    <a:p>
                      <a:r>
                        <a:rPr kumimoji="1" lang="ja-JP" altLang="en-US" sz="2800">
                          <a:latin typeface="メイリオ" panose="020B0604030504040204" pitchFamily="50" charset="-128"/>
                          <a:ea typeface="メイリオ" panose="020B0604030504040204" pitchFamily="50" charset="-128"/>
                        </a:rPr>
                        <a:t>４．ステークホルダーとの関係</a:t>
                      </a: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サイバーセキュリティ対策やインシデント対応を理解し、情報開示や連絡を効果的に実践する</a:t>
                      </a:r>
                    </a:p>
                  </a:txBody>
                  <a:tcPr/>
                </a:tc>
                <a:tc>
                  <a:txBody>
                    <a:bodyPr/>
                    <a:lstStyle/>
                    <a:p>
                      <a:r>
                        <a:rPr kumimoji="1" lang="ja-JP" altLang="en-US" sz="2800">
                          <a:latin typeface="メイリオ" panose="020B0604030504040204" pitchFamily="50" charset="-128"/>
                          <a:ea typeface="メイリオ" panose="020B0604030504040204" pitchFamily="50" charset="-128"/>
                        </a:rPr>
                        <a:t>自部署の対策に関する社内外の情報収集や協議を実務レベルで実施できるようになる</a:t>
                      </a:r>
                    </a:p>
                  </a:txBody>
                  <a:tcPr/>
                </a:tc>
                <a:extLst>
                  <a:ext uri="{0D108BD9-81ED-4DB2-BD59-A6C34878D82A}">
                    <a16:rowId xmlns:a16="http://schemas.microsoft.com/office/drawing/2014/main" val="1363368900"/>
                  </a:ext>
                </a:extLst>
              </a:tr>
              <a:tr h="292321">
                <a:tc>
                  <a:txBody>
                    <a:bodyPr/>
                    <a:lstStyle/>
                    <a:p>
                      <a:r>
                        <a:rPr kumimoji="1" lang="ja-JP" altLang="en-US" sz="2800">
                          <a:latin typeface="メイリオ" panose="020B0604030504040204" pitchFamily="50" charset="-128"/>
                          <a:ea typeface="メイリオ" panose="020B0604030504040204" pitchFamily="50" charset="-128"/>
                        </a:rPr>
                        <a:t>５．関連法令</a:t>
                      </a: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サイバーセキュリティに関する法律や基準を実用的に理解する</a:t>
                      </a:r>
                    </a:p>
                  </a:txBody>
                  <a:tcPr/>
                </a:tc>
                <a:tc>
                  <a:txBody>
                    <a:bodyPr/>
                    <a:lstStyle/>
                    <a:p>
                      <a:r>
                        <a:rPr kumimoji="1" lang="ja-JP" altLang="en-US" sz="2800">
                          <a:latin typeface="メイリオ" panose="020B0604030504040204" pitchFamily="50" charset="-128"/>
                          <a:ea typeface="メイリオ" panose="020B0604030504040204" pitchFamily="50" charset="-128"/>
                        </a:rPr>
                        <a:t>デジタル化における取組で必要な法律や基準を意識して対応する</a:t>
                      </a:r>
                    </a:p>
                  </a:txBody>
                  <a:tcPr/>
                </a:tc>
                <a:extLst>
                  <a:ext uri="{0D108BD9-81ED-4DB2-BD59-A6C34878D82A}">
                    <a16:rowId xmlns:a16="http://schemas.microsoft.com/office/drawing/2014/main" val="1367144708"/>
                  </a:ext>
                </a:extLst>
              </a:tr>
            </a:tbl>
          </a:graphicData>
        </a:graphic>
      </p:graphicFrame>
      <p:sp>
        <p:nvSpPr>
          <p:cNvPr id="3" name="テキスト ボックス 2">
            <a:extLst>
              <a:ext uri="{FF2B5EF4-FFF2-40B4-BE49-F238E27FC236}">
                <a16:creationId xmlns:a16="http://schemas.microsoft.com/office/drawing/2014/main" id="{843D0E46-9799-CAD9-68AE-529CDC6B189C}"/>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24-1-2.】</a:t>
            </a:r>
          </a:p>
          <a:p>
            <a:pPr algn="ctr"/>
            <a:r>
              <a:rPr lang="en-US" altLang="ja-JP" sz="2400" b="1">
                <a:latin typeface="メイリオ" panose="020B0604030504040204" pitchFamily="50" charset="-128"/>
                <a:ea typeface="メイリオ" panose="020B0604030504040204" pitchFamily="50" charset="-128"/>
              </a:rPr>
              <a:t>P575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P577</a:t>
            </a:r>
          </a:p>
        </p:txBody>
      </p:sp>
    </p:spTree>
    <p:extLst>
      <p:ext uri="{BB962C8B-B14F-4D97-AF65-F5344CB8AC3E}">
        <p14:creationId xmlns:p14="http://schemas.microsoft.com/office/powerpoint/2010/main" val="269309186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62E0-E243-296C-4164-8E9F9C50485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E30D801-B19F-5870-7773-F5208653F341}"/>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スキル標準モデルカリキュラム</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521E992E-A202-D9CD-8C31-8AE7F3D787B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296</a:t>
            </a:fld>
            <a:endParaRPr kumimoji="1" lang="ja-JP" altLang="en-US" sz="2000"/>
          </a:p>
        </p:txBody>
      </p:sp>
      <p:sp>
        <p:nvSpPr>
          <p:cNvPr id="2" name="object 40">
            <a:extLst>
              <a:ext uri="{FF2B5EF4-FFF2-40B4-BE49-F238E27FC236}">
                <a16:creationId xmlns:a16="http://schemas.microsoft.com/office/drawing/2014/main" id="{21915F43-EA61-8D66-1418-4E925519D0D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17BA9DFF-A422-CD55-9D09-EDF6404C7F6F}"/>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24-2.】</a:t>
            </a:r>
          </a:p>
          <a:p>
            <a:pPr algn="ctr"/>
            <a:r>
              <a:rPr lang="en-US" altLang="ja-JP" sz="2400" b="1">
                <a:latin typeface="メイリオ" panose="020B0604030504040204" pitchFamily="50" charset="-128"/>
                <a:ea typeface="メイリオ" panose="020B0604030504040204" pitchFamily="50" charset="-128"/>
              </a:rPr>
              <a:t>P578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P582</a:t>
            </a:r>
          </a:p>
        </p:txBody>
      </p:sp>
      <p:sp>
        <p:nvSpPr>
          <p:cNvPr id="6" name="テキスト プレースホルダー 2">
            <a:extLst>
              <a:ext uri="{FF2B5EF4-FFF2-40B4-BE49-F238E27FC236}">
                <a16:creationId xmlns:a16="http://schemas.microsoft.com/office/drawing/2014/main" id="{E79F56B1-6070-D4BC-87DD-CC0A1D0B5DB6}"/>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0938871C-7665-8E36-92D6-9E996DC7E1EE}"/>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600">
                <a:latin typeface="メイリオ" panose="020B0604030504040204" pitchFamily="50" charset="-128"/>
                <a:ea typeface="メイリオ" panose="020B0604030504040204" pitchFamily="50" charset="-128"/>
              </a:rPr>
              <a:t>IT</a:t>
            </a:r>
            <a:r>
              <a:rPr lang="ja-JP" altLang="en-US" sz="3600">
                <a:latin typeface="メイリオ" panose="020B0604030504040204" pitchFamily="50" charset="-128"/>
                <a:ea typeface="メイリオ" panose="020B0604030504040204" pitchFamily="50" charset="-128"/>
              </a:rPr>
              <a:t>スキル標準モデルカリキュラムの構成</a:t>
            </a:r>
          </a:p>
        </p:txBody>
      </p:sp>
      <p:pic>
        <p:nvPicPr>
          <p:cNvPr id="3" name="図 2">
            <a:extLst>
              <a:ext uri="{FF2B5EF4-FFF2-40B4-BE49-F238E27FC236}">
                <a16:creationId xmlns:a16="http://schemas.microsoft.com/office/drawing/2014/main" id="{5D6266BB-983C-E0C9-0DE2-3DFBC22D4034}"/>
              </a:ext>
            </a:extLst>
          </p:cNvPr>
          <p:cNvPicPr>
            <a:picLocks noChangeAspect="1"/>
          </p:cNvPicPr>
          <p:nvPr/>
        </p:nvPicPr>
        <p:blipFill>
          <a:blip r:embed="rId3"/>
          <a:stretch>
            <a:fillRect/>
          </a:stretch>
        </p:blipFill>
        <p:spPr>
          <a:xfrm>
            <a:off x="1272316" y="2083253"/>
            <a:ext cx="15473441" cy="7141587"/>
          </a:xfrm>
          <a:prstGeom prst="rect">
            <a:avLst/>
          </a:prstGeom>
        </p:spPr>
      </p:pic>
    </p:spTree>
    <p:extLst>
      <p:ext uri="{BB962C8B-B14F-4D97-AF65-F5344CB8AC3E}">
        <p14:creationId xmlns:p14="http://schemas.microsoft.com/office/powerpoint/2010/main" val="234930402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DA3BE-CF66-9409-67A3-796E6DA8AFE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5E73C3D-02A0-3A56-7798-EF88F8D5D9AA}"/>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スキル標準モデルカリキュラム</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6D16E6E-17FF-4ED9-F1B3-1C9EB7FC9BB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297</a:t>
            </a:fld>
            <a:endParaRPr kumimoji="1" lang="ja-JP" altLang="en-US" sz="2000"/>
          </a:p>
        </p:txBody>
      </p:sp>
      <p:sp>
        <p:nvSpPr>
          <p:cNvPr id="2" name="object 40">
            <a:extLst>
              <a:ext uri="{FF2B5EF4-FFF2-40B4-BE49-F238E27FC236}">
                <a16:creationId xmlns:a16="http://schemas.microsoft.com/office/drawing/2014/main" id="{1C984FD3-2088-06DA-AEA3-8E4FAB56E46D}"/>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D3EF96F2-4D26-EF84-459F-126DC60A0A64}"/>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4B84061E-2F08-02A4-B72D-D29A6B421289}"/>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600">
                <a:latin typeface="メイリオ" panose="020B0604030504040204" pitchFamily="50" charset="-128"/>
                <a:ea typeface="メイリオ" panose="020B0604030504040204" pitchFamily="50" charset="-128"/>
              </a:rPr>
              <a:t>IT</a:t>
            </a:r>
            <a:r>
              <a:rPr lang="ja-JP" altLang="en-US" sz="3600">
                <a:latin typeface="メイリオ" panose="020B0604030504040204" pitchFamily="50" charset="-128"/>
                <a:ea typeface="メイリオ" panose="020B0604030504040204" pitchFamily="50" charset="-128"/>
              </a:rPr>
              <a:t>スキル標準モデルカリキュラムの構成</a:t>
            </a:r>
          </a:p>
        </p:txBody>
      </p:sp>
      <p:grpSp>
        <p:nvGrpSpPr>
          <p:cNvPr id="17" name="グループ化 16">
            <a:extLst>
              <a:ext uri="{FF2B5EF4-FFF2-40B4-BE49-F238E27FC236}">
                <a16:creationId xmlns:a16="http://schemas.microsoft.com/office/drawing/2014/main" id="{8C9856BB-A9EF-686A-9FC7-962C065AF6CA}"/>
              </a:ext>
            </a:extLst>
          </p:cNvPr>
          <p:cNvGrpSpPr/>
          <p:nvPr/>
        </p:nvGrpSpPr>
        <p:grpSpPr>
          <a:xfrm>
            <a:off x="1784622" y="2157576"/>
            <a:ext cx="15039135" cy="6408310"/>
            <a:chOff x="1438840" y="2074291"/>
            <a:chExt cx="15039135" cy="6408310"/>
          </a:xfrm>
        </p:grpSpPr>
        <p:pic>
          <p:nvPicPr>
            <p:cNvPr id="11" name="図 10">
              <a:extLst>
                <a:ext uri="{FF2B5EF4-FFF2-40B4-BE49-F238E27FC236}">
                  <a16:creationId xmlns:a16="http://schemas.microsoft.com/office/drawing/2014/main" id="{CC65BF52-AAF0-FEA8-9E95-B34F9ADD0492}"/>
                </a:ext>
              </a:extLst>
            </p:cNvPr>
            <p:cNvPicPr>
              <a:picLocks noChangeAspect="1"/>
            </p:cNvPicPr>
            <p:nvPr/>
          </p:nvPicPr>
          <p:blipFill>
            <a:blip r:embed="rId3"/>
            <a:stretch>
              <a:fillRect/>
            </a:stretch>
          </p:blipFill>
          <p:spPr>
            <a:xfrm>
              <a:off x="1438840" y="2074291"/>
              <a:ext cx="15039135" cy="6408310"/>
            </a:xfrm>
            <a:prstGeom prst="rect">
              <a:avLst/>
            </a:prstGeom>
          </p:spPr>
        </p:pic>
        <p:cxnSp>
          <p:nvCxnSpPr>
            <p:cNvPr id="13" name="直線コネクタ 12">
              <a:extLst>
                <a:ext uri="{FF2B5EF4-FFF2-40B4-BE49-F238E27FC236}">
                  <a16:creationId xmlns:a16="http://schemas.microsoft.com/office/drawing/2014/main" id="{0ADB8811-C6B6-44BE-A301-74ADEC507989}"/>
                </a:ext>
              </a:extLst>
            </p:cNvPr>
            <p:cNvCxnSpPr>
              <a:cxnSpLocks/>
            </p:cNvCxnSpPr>
            <p:nvPr/>
          </p:nvCxnSpPr>
          <p:spPr>
            <a:xfrm>
              <a:off x="16477975" y="2074291"/>
              <a:ext cx="0" cy="5794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BCBA6DD6-8230-4E03-5338-27BA9E5A5B90}"/>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24-2.】</a:t>
            </a:r>
          </a:p>
          <a:p>
            <a:pPr algn="ctr"/>
            <a:r>
              <a:rPr lang="en-US" altLang="ja-JP" sz="2400" b="1">
                <a:latin typeface="メイリオ" panose="020B0604030504040204" pitchFamily="50" charset="-128"/>
                <a:ea typeface="メイリオ" panose="020B0604030504040204" pitchFamily="50" charset="-128"/>
              </a:rPr>
              <a:t>P578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P582</a:t>
            </a:r>
          </a:p>
        </p:txBody>
      </p:sp>
    </p:spTree>
    <p:extLst>
      <p:ext uri="{BB962C8B-B14F-4D97-AF65-F5344CB8AC3E}">
        <p14:creationId xmlns:p14="http://schemas.microsoft.com/office/powerpoint/2010/main" val="416610164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DC745-42C6-4A55-B8ED-57748C191EC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BFA87B7-D5CE-72D1-3B64-625444D01DD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プラス・セキュリティ知識補充講座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DD61E149-A8C2-F54F-C20D-06C34D12887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298</a:t>
            </a:fld>
            <a:endParaRPr kumimoji="1" lang="ja-JP" altLang="en-US" sz="2000"/>
          </a:p>
        </p:txBody>
      </p:sp>
      <p:sp>
        <p:nvSpPr>
          <p:cNvPr id="2" name="object 40">
            <a:extLst>
              <a:ext uri="{FF2B5EF4-FFF2-40B4-BE49-F238E27FC236}">
                <a16:creationId xmlns:a16="http://schemas.microsoft.com/office/drawing/2014/main" id="{B3AFADD9-501A-385A-2D2B-FDC98FCCFAF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99FD1D0D-9794-B725-26A9-D5990D95BD5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60003BB0-0C6E-F303-89A0-4516C98FC6AE}"/>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コース概要</a:t>
            </a:r>
          </a:p>
        </p:txBody>
      </p:sp>
      <p:graphicFrame>
        <p:nvGraphicFramePr>
          <p:cNvPr id="9" name="表 8">
            <a:extLst>
              <a:ext uri="{FF2B5EF4-FFF2-40B4-BE49-F238E27FC236}">
                <a16:creationId xmlns:a16="http://schemas.microsoft.com/office/drawing/2014/main" id="{512AA012-7469-BA0E-00C9-232D30CF49C9}"/>
              </a:ext>
            </a:extLst>
          </p:cNvPr>
          <p:cNvGraphicFramePr>
            <a:graphicFrameLocks noGrp="1"/>
          </p:cNvGraphicFramePr>
          <p:nvPr>
            <p:extLst>
              <p:ext uri="{D42A27DB-BD31-4B8C-83A1-F6EECF244321}">
                <p14:modId xmlns:p14="http://schemas.microsoft.com/office/powerpoint/2010/main" val="1438462061"/>
              </p:ext>
            </p:extLst>
          </p:nvPr>
        </p:nvGraphicFramePr>
        <p:xfrm>
          <a:off x="1366516" y="2157576"/>
          <a:ext cx="15307836" cy="5913120"/>
        </p:xfrm>
        <a:graphic>
          <a:graphicData uri="http://schemas.openxmlformats.org/drawingml/2006/table">
            <a:tbl>
              <a:tblPr firstRow="1" bandRow="1">
                <a:tableStyleId>{5C22544A-7EE6-4342-B048-85BDC9FD1C3A}</a:tableStyleId>
              </a:tblPr>
              <a:tblGrid>
                <a:gridCol w="2236490">
                  <a:extLst>
                    <a:ext uri="{9D8B030D-6E8A-4147-A177-3AD203B41FA5}">
                      <a16:colId xmlns:a16="http://schemas.microsoft.com/office/drawing/2014/main" val="1600110842"/>
                    </a:ext>
                  </a:extLst>
                </a:gridCol>
                <a:gridCol w="5679307">
                  <a:extLst>
                    <a:ext uri="{9D8B030D-6E8A-4147-A177-3AD203B41FA5}">
                      <a16:colId xmlns:a16="http://schemas.microsoft.com/office/drawing/2014/main" val="2603486501"/>
                    </a:ext>
                  </a:extLst>
                </a:gridCol>
                <a:gridCol w="4272322">
                  <a:extLst>
                    <a:ext uri="{9D8B030D-6E8A-4147-A177-3AD203B41FA5}">
                      <a16:colId xmlns:a16="http://schemas.microsoft.com/office/drawing/2014/main" val="469388565"/>
                    </a:ext>
                  </a:extLst>
                </a:gridCol>
                <a:gridCol w="3119717">
                  <a:extLst>
                    <a:ext uri="{9D8B030D-6E8A-4147-A177-3AD203B41FA5}">
                      <a16:colId xmlns:a16="http://schemas.microsoft.com/office/drawing/2014/main" val="617772282"/>
                    </a:ext>
                  </a:extLst>
                </a:gridCol>
              </a:tblGrid>
              <a:tr h="292321">
                <a:tc>
                  <a:txBody>
                    <a:bodyPr/>
                    <a:lstStyle/>
                    <a:p>
                      <a:r>
                        <a:rPr kumimoji="1" lang="ja-JP" altLang="en-US" sz="2800">
                          <a:latin typeface="メイリオ" panose="020B0604030504040204" pitchFamily="50" charset="-128"/>
                          <a:ea typeface="メイリオ" panose="020B0604030504040204" pitchFamily="50" charset="-128"/>
                        </a:rPr>
                        <a:t>科目名</a:t>
                      </a:r>
                    </a:p>
                  </a:txBody>
                  <a:tcPr/>
                </a:tc>
                <a:tc>
                  <a:txBody>
                    <a:bodyPr/>
                    <a:lstStyle/>
                    <a:p>
                      <a:r>
                        <a:rPr kumimoji="1" lang="ja-JP" altLang="en-US" sz="2800">
                          <a:latin typeface="メイリオ" panose="020B0604030504040204" pitchFamily="50" charset="-128"/>
                          <a:ea typeface="メイリオ" panose="020B0604030504040204" pitchFamily="50" charset="-128"/>
                        </a:rPr>
                        <a:t>概要</a:t>
                      </a:r>
                    </a:p>
                  </a:txBody>
                  <a:tcPr/>
                </a:tc>
                <a:tc>
                  <a:txBody>
                    <a:bodyPr/>
                    <a:lstStyle/>
                    <a:p>
                      <a:r>
                        <a:rPr kumimoji="1" lang="ja-JP" altLang="en-US" sz="2800">
                          <a:latin typeface="メイリオ" panose="020B0604030504040204" pitchFamily="50" charset="-128"/>
                          <a:ea typeface="メイリオ" panose="020B0604030504040204" pitchFamily="50" charset="-128"/>
                        </a:rPr>
                        <a:t>受講対象者／受講前提</a:t>
                      </a:r>
                    </a:p>
                  </a:txBody>
                  <a:tcPr/>
                </a:tc>
                <a:tc>
                  <a:txBody>
                    <a:bodyPr/>
                    <a:lstStyle/>
                    <a:p>
                      <a:r>
                        <a:rPr kumimoji="1" lang="ja-JP" altLang="en-US" sz="2800">
                          <a:latin typeface="メイリオ" panose="020B0604030504040204" pitchFamily="50" charset="-128"/>
                          <a:ea typeface="メイリオ" panose="020B0604030504040204" pitchFamily="50" charset="-128"/>
                        </a:rPr>
                        <a:t>シラバス</a:t>
                      </a:r>
                    </a:p>
                  </a:txBody>
                  <a:tcPr/>
                </a:tc>
                <a:extLst>
                  <a:ext uri="{0D108BD9-81ED-4DB2-BD59-A6C34878D82A}">
                    <a16:rowId xmlns:a16="http://schemas.microsoft.com/office/drawing/2014/main" val="3110982276"/>
                  </a:ext>
                </a:extLst>
              </a:tr>
              <a:tr h="292321">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入門（１）</a:t>
                      </a:r>
                    </a:p>
                  </a:txBody>
                  <a:tcPr/>
                </a:tc>
                <a:tc>
                  <a:txBody>
                    <a:bodyPr/>
                    <a:lstStyle/>
                    <a:p>
                      <a:r>
                        <a:rPr kumimoji="1" lang="ja-JP" altLang="en-US" sz="2800">
                          <a:latin typeface="メイリオ" panose="020B0604030504040204" pitchFamily="50" charset="-128"/>
                          <a:ea typeface="メイリオ" panose="020B0604030504040204" pitchFamily="50" charset="-128"/>
                        </a:rPr>
                        <a:t>経営戦略、システム開発ライフサイクル、プロジェクト・サービスマネジメント、システム監査の基礎を学ぶ</a:t>
                      </a: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スキル標準レベル</a:t>
                      </a:r>
                      <a:r>
                        <a:rPr kumimoji="1" lang="en-US" altLang="ja-JP" sz="2800">
                          <a:latin typeface="メイリオ" panose="020B0604030504040204" pitchFamily="50" charset="-128"/>
                          <a:ea typeface="メイリオ" panose="020B0604030504040204" pitchFamily="50" charset="-128"/>
                        </a:rPr>
                        <a:t>1</a:t>
                      </a:r>
                      <a:r>
                        <a:rPr kumimoji="1" lang="ja-JP" altLang="en-US" sz="2800">
                          <a:latin typeface="メイリオ" panose="020B0604030504040204" pitchFamily="50" charset="-128"/>
                          <a:ea typeface="メイリオ" panose="020B0604030504040204" pitchFamily="50" charset="-128"/>
                        </a:rPr>
                        <a:t>を目指す者</a:t>
                      </a: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テキスト</a:t>
                      </a:r>
                      <a:r>
                        <a:rPr kumimoji="1" lang="en-US" altLang="ja-JP" sz="2800">
                          <a:latin typeface="メイリオ" panose="020B0604030504040204" pitchFamily="50" charset="-128"/>
                          <a:ea typeface="メイリオ" panose="020B0604030504040204" pitchFamily="50" charset="-128"/>
                        </a:rPr>
                        <a:t>P580</a:t>
                      </a:r>
                      <a:r>
                        <a:rPr kumimoji="1" lang="ja-JP" altLang="en-US" sz="2800">
                          <a:latin typeface="メイリオ" panose="020B0604030504040204" pitchFamily="50" charset="-128"/>
                          <a:ea typeface="メイリオ" panose="020B0604030504040204" pitchFamily="50" charset="-128"/>
                        </a:rPr>
                        <a:t>参照</a:t>
                      </a:r>
                    </a:p>
                  </a:txBody>
                  <a:tcPr/>
                </a:tc>
                <a:extLst>
                  <a:ext uri="{0D108BD9-81ED-4DB2-BD59-A6C34878D82A}">
                    <a16:rowId xmlns:a16="http://schemas.microsoft.com/office/drawing/2014/main" val="877056401"/>
                  </a:ext>
                </a:extLst>
              </a:tr>
              <a:tr h="292321">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入門（２）</a:t>
                      </a:r>
                    </a:p>
                  </a:txBody>
                  <a:tcPr/>
                </a:tc>
                <a:tc>
                  <a:txBody>
                    <a:bodyPr/>
                    <a:lstStyle/>
                    <a:p>
                      <a:r>
                        <a:rPr kumimoji="1" lang="ja-JP" altLang="en-US" sz="2800">
                          <a:latin typeface="メイリオ" panose="020B0604030504040204" pitchFamily="50" charset="-128"/>
                          <a:ea typeface="メイリオ" panose="020B0604030504040204" pitchFamily="50" charset="-128"/>
                        </a:rPr>
                        <a:t>デジタル化、アルゴリズム、ハードウェア、ソフトウェア、ネットワーク、データベース、セキュリティの基礎知識を学ぶ</a:t>
                      </a: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スキル標準レベル</a:t>
                      </a:r>
                      <a:r>
                        <a:rPr kumimoji="1" lang="en-US" altLang="ja-JP" sz="2800">
                          <a:latin typeface="メイリオ" panose="020B0604030504040204" pitchFamily="50" charset="-128"/>
                          <a:ea typeface="メイリオ" panose="020B0604030504040204" pitchFamily="50" charset="-128"/>
                        </a:rPr>
                        <a:t>1</a:t>
                      </a:r>
                      <a:r>
                        <a:rPr kumimoji="1" lang="ja-JP" altLang="en-US" sz="2800">
                          <a:latin typeface="メイリオ" panose="020B0604030504040204" pitchFamily="50" charset="-128"/>
                          <a:ea typeface="メイリオ" panose="020B0604030504040204" pitchFamily="50" charset="-128"/>
                        </a:rPr>
                        <a:t>を目指し、「</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入門（</a:t>
                      </a:r>
                      <a:r>
                        <a:rPr kumimoji="1" lang="en-US" altLang="ja-JP" sz="2800">
                          <a:latin typeface="メイリオ" panose="020B0604030504040204" pitchFamily="50" charset="-128"/>
                          <a:ea typeface="メイリオ" panose="020B0604030504040204" pitchFamily="50" charset="-128"/>
                        </a:rPr>
                        <a:t>1</a:t>
                      </a:r>
                      <a:r>
                        <a:rPr kumimoji="1" lang="ja-JP" altLang="en-US" sz="2800">
                          <a:latin typeface="メイリオ" panose="020B0604030504040204" pitchFamily="50" charset="-128"/>
                          <a:ea typeface="メイリオ" panose="020B0604030504040204" pitchFamily="50" charset="-128"/>
                        </a:rPr>
                        <a:t>）」修了または同等の知識を有する者</a:t>
                      </a:r>
                    </a:p>
                  </a:txBody>
                  <a:tcPr/>
                </a:tc>
                <a:tc>
                  <a:txBody>
                    <a:bodyPr/>
                    <a:lstStyle/>
                    <a:p>
                      <a:r>
                        <a:rPr kumimoji="1" lang="ja-JP" altLang="en-US" sz="2800">
                          <a:latin typeface="メイリオ" panose="020B0604030504040204" pitchFamily="50" charset="-128"/>
                          <a:ea typeface="メイリオ" panose="020B0604030504040204" pitchFamily="50" charset="-128"/>
                        </a:rPr>
                        <a:t>テキスト</a:t>
                      </a:r>
                      <a:r>
                        <a:rPr kumimoji="1" lang="en-US" altLang="ja-JP" sz="2800">
                          <a:latin typeface="メイリオ" panose="020B0604030504040204" pitchFamily="50" charset="-128"/>
                          <a:ea typeface="メイリオ" panose="020B0604030504040204" pitchFamily="50" charset="-128"/>
                        </a:rPr>
                        <a:t>P581</a:t>
                      </a:r>
                      <a:r>
                        <a:rPr kumimoji="1" lang="ja-JP" altLang="en-US" sz="2800">
                          <a:latin typeface="メイリオ" panose="020B0604030504040204" pitchFamily="50" charset="-128"/>
                          <a:ea typeface="メイリオ" panose="020B0604030504040204" pitchFamily="50" charset="-128"/>
                        </a:rPr>
                        <a:t>参照</a:t>
                      </a:r>
                    </a:p>
                  </a:txBody>
                  <a:tcPr/>
                </a:tc>
                <a:extLst>
                  <a:ext uri="{0D108BD9-81ED-4DB2-BD59-A6C34878D82A}">
                    <a16:rowId xmlns:a16="http://schemas.microsoft.com/office/drawing/2014/main" val="1363368900"/>
                  </a:ext>
                </a:extLst>
              </a:tr>
              <a:tr h="292321">
                <a:tc>
                  <a:txBody>
                    <a:bodyPr/>
                    <a:lstStyle/>
                    <a:p>
                      <a:r>
                        <a:rPr kumimoji="1" lang="ja-JP" altLang="en-US" sz="2800">
                          <a:latin typeface="メイリオ" panose="020B0604030504040204" pitchFamily="50" charset="-128"/>
                          <a:ea typeface="メイリオ" panose="020B0604030504040204" pitchFamily="50" charset="-128"/>
                        </a:rPr>
                        <a:t>パーソナルスキル入門</a:t>
                      </a:r>
                    </a:p>
                  </a:txBody>
                  <a:tcPr/>
                </a:tc>
                <a:tc>
                  <a:txBody>
                    <a:bodyPr/>
                    <a:lstStyle/>
                    <a:p>
                      <a:r>
                        <a:rPr kumimoji="1" lang="ja-JP" altLang="en-US" sz="2800">
                          <a:latin typeface="メイリオ" panose="020B0604030504040204" pitchFamily="50" charset="-128"/>
                          <a:ea typeface="メイリオ" panose="020B0604030504040204" pitchFamily="50" charset="-128"/>
                        </a:rPr>
                        <a:t>チームワーク、コミュニケーション、プレゼン、論理的思考、ビジネスマナー、</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活用に必要なスキルを学ぶ</a:t>
                      </a: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スキル標準レベル</a:t>
                      </a:r>
                      <a:r>
                        <a:rPr kumimoji="1" lang="en-US" altLang="ja-JP" sz="2800">
                          <a:latin typeface="メイリオ" panose="020B0604030504040204" pitchFamily="50" charset="-128"/>
                          <a:ea typeface="メイリオ" panose="020B0604030504040204" pitchFamily="50" charset="-128"/>
                        </a:rPr>
                        <a:t>1</a:t>
                      </a:r>
                      <a:r>
                        <a:rPr kumimoji="1" lang="ja-JP" altLang="en-US" sz="2800">
                          <a:latin typeface="メイリオ" panose="020B0604030504040204" pitchFamily="50" charset="-128"/>
                          <a:ea typeface="メイリオ" panose="020B0604030504040204" pitchFamily="50" charset="-128"/>
                        </a:rPr>
                        <a:t>を目指し、高校卒業程度の知識を有する者（前提科目なし）</a:t>
                      </a:r>
                    </a:p>
                  </a:txBody>
                  <a:tcPr/>
                </a:tc>
                <a:tc>
                  <a:txBody>
                    <a:bodyPr/>
                    <a:lstStyle/>
                    <a:p>
                      <a:r>
                        <a:rPr kumimoji="1" lang="ja-JP" altLang="en-US" sz="2800">
                          <a:latin typeface="メイリオ" panose="020B0604030504040204" pitchFamily="50" charset="-128"/>
                          <a:ea typeface="メイリオ" panose="020B0604030504040204" pitchFamily="50" charset="-128"/>
                        </a:rPr>
                        <a:t>テキスト</a:t>
                      </a:r>
                      <a:r>
                        <a:rPr kumimoji="1" lang="en-US" altLang="ja-JP" sz="2800">
                          <a:latin typeface="メイリオ" panose="020B0604030504040204" pitchFamily="50" charset="-128"/>
                          <a:ea typeface="メイリオ" panose="020B0604030504040204" pitchFamily="50" charset="-128"/>
                        </a:rPr>
                        <a:t>P582</a:t>
                      </a:r>
                      <a:r>
                        <a:rPr kumimoji="1" lang="ja-JP" altLang="en-US" sz="2800">
                          <a:latin typeface="メイリオ" panose="020B0604030504040204" pitchFamily="50" charset="-128"/>
                          <a:ea typeface="メイリオ" panose="020B0604030504040204" pitchFamily="50" charset="-128"/>
                        </a:rPr>
                        <a:t>参照</a:t>
                      </a:r>
                    </a:p>
                  </a:txBody>
                  <a:tcPr/>
                </a:tc>
                <a:extLst>
                  <a:ext uri="{0D108BD9-81ED-4DB2-BD59-A6C34878D82A}">
                    <a16:rowId xmlns:a16="http://schemas.microsoft.com/office/drawing/2014/main" val="1367144708"/>
                  </a:ext>
                </a:extLst>
              </a:tr>
            </a:tbl>
          </a:graphicData>
        </a:graphic>
      </p:graphicFrame>
      <p:sp>
        <p:nvSpPr>
          <p:cNvPr id="3" name="テキスト ボックス 2">
            <a:extLst>
              <a:ext uri="{FF2B5EF4-FFF2-40B4-BE49-F238E27FC236}">
                <a16:creationId xmlns:a16="http://schemas.microsoft.com/office/drawing/2014/main" id="{FDECD514-FF8D-899A-C5BB-BF6F34A9AD1E}"/>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24-2.】</a:t>
            </a:r>
          </a:p>
          <a:p>
            <a:pPr algn="ctr"/>
            <a:r>
              <a:rPr lang="en-US" altLang="ja-JP" sz="2400" b="1">
                <a:latin typeface="メイリオ" panose="020B0604030504040204" pitchFamily="50" charset="-128"/>
                <a:ea typeface="メイリオ" panose="020B0604030504040204" pitchFamily="50" charset="-128"/>
              </a:rPr>
              <a:t>P578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P582</a:t>
            </a:r>
          </a:p>
        </p:txBody>
      </p:sp>
    </p:spTree>
    <p:extLst>
      <p:ext uri="{BB962C8B-B14F-4D97-AF65-F5344CB8AC3E}">
        <p14:creationId xmlns:p14="http://schemas.microsoft.com/office/powerpoint/2010/main" val="407982768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8D9B-86A9-D1C3-C021-1386DC0940B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3D7357A-A8B3-C927-F74C-D344D14A7BC5}"/>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マナビ</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34CE789-20F5-3D59-2D6F-2FF0FD78128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299</a:t>
            </a:fld>
            <a:endParaRPr kumimoji="1" lang="ja-JP" altLang="en-US" sz="2000"/>
          </a:p>
        </p:txBody>
      </p:sp>
      <p:sp>
        <p:nvSpPr>
          <p:cNvPr id="2" name="object 40">
            <a:extLst>
              <a:ext uri="{FF2B5EF4-FFF2-40B4-BE49-F238E27FC236}">
                <a16:creationId xmlns:a16="http://schemas.microsoft.com/office/drawing/2014/main" id="{1B983FFB-281F-7C49-D339-E11A8FCDE40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DDD019DE-CAA3-1FBE-C50A-3FD0E6EB11CA}"/>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24-3.】</a:t>
            </a:r>
          </a:p>
          <a:p>
            <a:pPr algn="ctr"/>
            <a:r>
              <a:rPr lang="en-US" altLang="ja-JP" sz="2400" b="1">
                <a:latin typeface="メイリオ" panose="020B0604030504040204" pitchFamily="50" charset="-128"/>
                <a:ea typeface="メイリオ" panose="020B0604030504040204" pitchFamily="50" charset="-128"/>
              </a:rPr>
              <a:t>P583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P586</a:t>
            </a:r>
          </a:p>
        </p:txBody>
      </p:sp>
      <p:sp>
        <p:nvSpPr>
          <p:cNvPr id="3" name="テキスト ボックス 2">
            <a:extLst>
              <a:ext uri="{FF2B5EF4-FFF2-40B4-BE49-F238E27FC236}">
                <a16:creationId xmlns:a16="http://schemas.microsoft.com/office/drawing/2014/main" id="{50F30ED4-E8FF-D5C1-9752-3140E954589F}"/>
              </a:ext>
            </a:extLst>
          </p:cNvPr>
          <p:cNvSpPr txBox="1"/>
          <p:nvPr/>
        </p:nvSpPr>
        <p:spPr>
          <a:xfrm>
            <a:off x="1332851" y="2096788"/>
            <a:ext cx="15456498" cy="4524315"/>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厳選された信頼できる講座</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種類が豊富</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受講料支援のある講座も掲載</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リスキリングにも活用</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デジタルリテラシー講座</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デジタル実践講座</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サイバーセキュリティ関連講座</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特定のスキルに特化した講座</a:t>
            </a:r>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0152E793-BF27-6F73-DD27-170347C5EA79}"/>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14B3E923-C560-1AC0-E778-4FAB3745DD59}"/>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紹介されている講座</a:t>
            </a:r>
            <a:endParaRPr lang="ja-JP" altLang="en-US"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8498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217055" y="807918"/>
            <a:ext cx="4429126" cy="419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目的</a:t>
            </a:r>
          </a:p>
        </p:txBody>
      </p:sp>
      <p:sp>
        <p:nvSpPr>
          <p:cNvPr id="9" name="テキスト ボックス 8">
            <a:extLst>
              <a:ext uri="{FF2B5EF4-FFF2-40B4-BE49-F238E27FC236}">
                <a16:creationId xmlns:a16="http://schemas.microsoft.com/office/drawing/2014/main" id="{387944D4-B988-EDC6-3FA5-5EA119B7CCFC}"/>
              </a:ext>
            </a:extLst>
          </p:cNvPr>
          <p:cNvSpPr txBox="1"/>
          <p:nvPr/>
        </p:nvSpPr>
        <p:spPr>
          <a:xfrm>
            <a:off x="1534330" y="1728753"/>
            <a:ext cx="14538504" cy="1754326"/>
          </a:xfrm>
          <a:prstGeom prst="rect">
            <a:avLst/>
          </a:prstGeom>
          <a:noFill/>
        </p:spPr>
        <p:txBody>
          <a:bodyPr wrap="square">
            <a:spAutoFit/>
          </a:bodyPr>
          <a:lstStyle/>
          <a:p>
            <a:pPr marL="285743" indent="-285743">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継続的なセキュリティ対策の実施を支援する。</a:t>
            </a:r>
            <a:endParaRPr kumimoji="1" lang="en-US" altLang="ja-JP" sz="3600">
              <a:latin typeface="メイリオ" panose="020B0604030504040204" pitchFamily="50" charset="-128"/>
              <a:ea typeface="メイリオ" panose="020B0604030504040204" pitchFamily="50" charset="-128"/>
            </a:endParaRPr>
          </a:p>
          <a:p>
            <a:pPr marL="285743" indent="-285743">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人材の育成と実践的な課題解決を通じて、サプライチェーン全体のセキュリティ強化を図る。</a:t>
            </a:r>
            <a:endParaRPr kumimoji="1" lang="en-US" altLang="ja-JP" sz="3600">
              <a:latin typeface="メイリオ" panose="020B0604030504040204" pitchFamily="50" charset="-128"/>
              <a:ea typeface="メイリオ" panose="020B0604030504040204" pitchFamily="50" charset="-128"/>
            </a:endParaRPr>
          </a:p>
        </p:txBody>
      </p:sp>
      <p:graphicFrame>
        <p:nvGraphicFramePr>
          <p:cNvPr id="11" name="表 5">
            <a:extLst>
              <a:ext uri="{FF2B5EF4-FFF2-40B4-BE49-F238E27FC236}">
                <a16:creationId xmlns:a16="http://schemas.microsoft.com/office/drawing/2014/main" id="{0AA28BB1-DE32-0E1C-47DE-4C4762433757}"/>
              </a:ext>
            </a:extLst>
          </p:cNvPr>
          <p:cNvGraphicFramePr>
            <a:graphicFrameLocks noGrp="1"/>
          </p:cNvGraphicFramePr>
          <p:nvPr>
            <p:extLst>
              <p:ext uri="{D42A27DB-BD31-4B8C-83A1-F6EECF244321}">
                <p14:modId xmlns:p14="http://schemas.microsoft.com/office/powerpoint/2010/main" val="1220640368"/>
              </p:ext>
            </p:extLst>
          </p:nvPr>
        </p:nvGraphicFramePr>
        <p:xfrm>
          <a:off x="1451120" y="3960096"/>
          <a:ext cx="15180108" cy="5797869"/>
        </p:xfrm>
        <a:graphic>
          <a:graphicData uri="http://schemas.openxmlformats.org/drawingml/2006/table">
            <a:tbl>
              <a:tblPr firstRow="1" bandRow="1">
                <a:tableStyleId>{5C22544A-7EE6-4342-B048-85BDC9FD1C3A}</a:tableStyleId>
              </a:tblPr>
              <a:tblGrid>
                <a:gridCol w="4526022">
                  <a:extLst>
                    <a:ext uri="{9D8B030D-6E8A-4147-A177-3AD203B41FA5}">
                      <a16:colId xmlns:a16="http://schemas.microsoft.com/office/drawing/2014/main" val="3855113614"/>
                    </a:ext>
                  </a:extLst>
                </a:gridCol>
                <a:gridCol w="1775681">
                  <a:extLst>
                    <a:ext uri="{9D8B030D-6E8A-4147-A177-3AD203B41FA5}">
                      <a16:colId xmlns:a16="http://schemas.microsoft.com/office/drawing/2014/main" val="2154927355"/>
                    </a:ext>
                  </a:extLst>
                </a:gridCol>
                <a:gridCol w="1775681">
                  <a:extLst>
                    <a:ext uri="{9D8B030D-6E8A-4147-A177-3AD203B41FA5}">
                      <a16:colId xmlns:a16="http://schemas.microsoft.com/office/drawing/2014/main" val="3028577936"/>
                    </a:ext>
                  </a:extLst>
                </a:gridCol>
                <a:gridCol w="1775681">
                  <a:extLst>
                    <a:ext uri="{9D8B030D-6E8A-4147-A177-3AD203B41FA5}">
                      <a16:colId xmlns:a16="http://schemas.microsoft.com/office/drawing/2014/main" val="825409994"/>
                    </a:ext>
                  </a:extLst>
                </a:gridCol>
                <a:gridCol w="1775681">
                  <a:extLst>
                    <a:ext uri="{9D8B030D-6E8A-4147-A177-3AD203B41FA5}">
                      <a16:colId xmlns:a16="http://schemas.microsoft.com/office/drawing/2014/main" val="407809782"/>
                    </a:ext>
                  </a:extLst>
                </a:gridCol>
                <a:gridCol w="1775681">
                  <a:extLst>
                    <a:ext uri="{9D8B030D-6E8A-4147-A177-3AD203B41FA5}">
                      <a16:colId xmlns:a16="http://schemas.microsoft.com/office/drawing/2014/main" val="641757842"/>
                    </a:ext>
                  </a:extLst>
                </a:gridCol>
                <a:gridCol w="1775681">
                  <a:extLst>
                    <a:ext uri="{9D8B030D-6E8A-4147-A177-3AD203B41FA5}">
                      <a16:colId xmlns:a16="http://schemas.microsoft.com/office/drawing/2014/main" val="2878393405"/>
                    </a:ext>
                  </a:extLst>
                </a:gridCol>
              </a:tblGrid>
              <a:tr h="327056">
                <a:tc>
                  <a:txBody>
                    <a:bodyPr/>
                    <a:lstStyle/>
                    <a:p>
                      <a:pPr algn="ctr"/>
                      <a:r>
                        <a:rPr kumimoji="1" lang="ja-JP" altLang="en-US" sz="1600" b="0">
                          <a:latin typeface="メイリオ" panose="020B0604030504040204" pitchFamily="50" charset="-128"/>
                          <a:ea typeface="メイリオ" panose="020B0604030504040204" pitchFamily="50" charset="-128"/>
                        </a:rPr>
                        <a:t>成熟度レベル　</a:t>
                      </a:r>
                      <a:r>
                        <a:rPr kumimoji="1" lang="en-US" altLang="ja-JP" sz="1600" b="0">
                          <a:latin typeface="メイリオ" panose="020B0604030504040204" pitchFamily="50" charset="-128"/>
                          <a:ea typeface="メイリオ" panose="020B0604030504040204" pitchFamily="50" charset="-128"/>
                        </a:rPr>
                        <a:t>※COBIT</a:t>
                      </a:r>
                      <a:r>
                        <a:rPr kumimoji="1" lang="ja-JP" altLang="en-US" sz="1600" b="0">
                          <a:latin typeface="メイリオ" panose="020B0604030504040204" pitchFamily="50" charset="-128"/>
                          <a:ea typeface="メイリオ" panose="020B0604030504040204" pitchFamily="50" charset="-128"/>
                        </a:rPr>
                        <a:t>を援用し設定</a:t>
                      </a:r>
                      <a:endParaRPr kumimoji="1" lang="en-US" altLang="ja-JP" sz="1600" b="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０</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１</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２</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３</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４</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５</a:t>
                      </a:r>
                    </a:p>
                  </a:txBody>
                  <a:tcPr anchor="ctr">
                    <a:lnL w="6350" cap="flat" cmpd="sng" algn="ctr">
                      <a:solidFill>
                        <a:schemeClr val="bg1"/>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942892498"/>
                  </a:ext>
                </a:extLst>
              </a:tr>
              <a:tr h="1343237">
                <a:tc>
                  <a:txBody>
                    <a:bodyPr/>
                    <a:lstStyle/>
                    <a:p>
                      <a:pPr algn="r">
                        <a:lnSpc>
                          <a:spcPct val="150000"/>
                        </a:lnSpc>
                      </a:pPr>
                      <a:r>
                        <a:rPr kumimoji="1" lang="ja-JP" altLang="en-US" sz="1600">
                          <a:solidFill>
                            <a:schemeClr val="bg1"/>
                          </a:solidFill>
                          <a:latin typeface="メイリオ" panose="020B0604030504040204" pitchFamily="50" charset="-128"/>
                          <a:ea typeface="メイリオ" panose="020B0604030504040204" pitchFamily="50" charset="-128"/>
                        </a:rPr>
                        <a:t>ステータス</a:t>
                      </a:r>
                      <a:endParaRPr kumimoji="1" lang="en-US" altLang="ja-JP" sz="1600">
                        <a:solidFill>
                          <a:schemeClr val="bg1"/>
                        </a:solidFill>
                        <a:latin typeface="メイリオ" panose="020B0604030504040204" pitchFamily="50" charset="-128"/>
                        <a:ea typeface="メイリオ" panose="020B0604030504040204" pitchFamily="50" charset="-128"/>
                      </a:endParaRPr>
                    </a:p>
                    <a:p>
                      <a:pPr algn="l">
                        <a:lnSpc>
                          <a:spcPct val="150000"/>
                        </a:lnSpc>
                      </a:pPr>
                      <a:r>
                        <a:rPr kumimoji="1" lang="ja-JP" altLang="en-US" sz="1600">
                          <a:solidFill>
                            <a:schemeClr val="bg1"/>
                          </a:solidFill>
                          <a:latin typeface="メイリオ" panose="020B0604030504040204" pitchFamily="50" charset="-128"/>
                          <a:ea typeface="メイリオ" panose="020B0604030504040204" pitchFamily="50" charset="-128"/>
                        </a:rPr>
                        <a:t>事業と主な支援領域</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6350" cap="flat" cmpd="sng" algn="ctr">
                      <a:solidFill>
                        <a:schemeClr val="accent1">
                          <a:lumMod val="50000"/>
                        </a:schemeClr>
                      </a:solidFill>
                      <a:prstDash val="solid"/>
                      <a:round/>
                      <a:headEnd type="none" w="med" len="med"/>
                      <a:tailEnd type="none" w="med" len="me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セキュリティ意識もなく、対策等も考えていない状態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セキュリティ対策をしたいが、何から始めたらよいかわからない状態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基本的な対策をしているが、次に何をしたらよいかわからない状態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セキュリティマネジメント計画や行動を決め、実践している状態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リスクを分析し、方針・ルール・対策の見直しを行っている状態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常に改善と効果の最大化に取り組んでいる状態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71432646"/>
                  </a:ext>
                </a:extLst>
              </a:tr>
              <a:tr h="564915">
                <a:tc>
                  <a:txBody>
                    <a:bodyPr/>
                    <a:lstStyle/>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中小企業サイバーセキュリティの極意</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8907689"/>
                  </a:ext>
                </a:extLst>
              </a:tr>
              <a:tr h="564915">
                <a:tc>
                  <a:txBody>
                    <a:bodyPr/>
                    <a:lstStyle/>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中小企業サイバーセキュリティ普及啓発事業</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6450479"/>
                  </a:ext>
                </a:extLst>
              </a:tr>
              <a:tr h="5649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中小企業サイバーセキュリティ基本対策事業</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6473494"/>
                  </a:ext>
                </a:extLst>
              </a:tr>
              <a:tr h="5649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a:solidFill>
                            <a:srgbClr val="C00000"/>
                          </a:solidFill>
                          <a:latin typeface="メイリオ" panose="020B0604030504040204" pitchFamily="50" charset="-128"/>
                          <a:ea typeface="メイリオ" panose="020B0604030504040204" pitchFamily="50" charset="-128"/>
                        </a:rPr>
                        <a:t>中小企業サイバーセキュリティ</a:t>
                      </a:r>
                      <a:endParaRPr kumimoji="1" lang="en-US" altLang="ja-JP" sz="1600" b="0">
                        <a:solidFill>
                          <a:srgbClr val="C00000"/>
                        </a:solidFill>
                        <a:latin typeface="メイリオ" panose="020B0604030504040204" pitchFamily="50" charset="-128"/>
                        <a:ea typeface="メイリオ"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a:solidFill>
                            <a:srgbClr val="C00000"/>
                          </a:solidFill>
                          <a:latin typeface="メイリオ" panose="020B0604030504040204" pitchFamily="50" charset="-128"/>
                          <a:ea typeface="メイリオ" panose="020B0604030504040204" pitchFamily="50" charset="-128"/>
                        </a:rPr>
                        <a:t>社内体制整備事業（本事業）</a:t>
                      </a:r>
                      <a:endParaRPr kumimoji="1" lang="en-US" altLang="ja-JP" sz="1600" b="0">
                        <a:solidFill>
                          <a:srgbClr val="C00000"/>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01006"/>
                  </a:ext>
                </a:extLst>
              </a:tr>
              <a:tr h="5649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中小企業サイバーセキュリティ特別支援事業</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532503"/>
                  </a:ext>
                </a:extLst>
              </a:tr>
              <a:tr h="715657">
                <a:tc>
                  <a:txBody>
                    <a:bodyPr/>
                    <a:lstStyle/>
                    <a:p>
                      <a:pPr algn="l"/>
                      <a:r>
                        <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rPr>
                        <a:t>Tcyss</a:t>
                      </a:r>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（東京中小企業サイバー</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セキュリティ支援ネットワーク）</a:t>
                      </a: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849490"/>
                  </a:ext>
                </a:extLst>
              </a:tr>
              <a:tr h="564915">
                <a:tc>
                  <a:txBody>
                    <a:bodyPr/>
                    <a:lstStyle/>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サイバーセキュリティ対策促進助成金</a:t>
                      </a: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13068"/>
                  </a:ext>
                </a:extLst>
              </a:tr>
            </a:tbl>
          </a:graphicData>
        </a:graphic>
      </p:graphicFrame>
      <p:sp>
        <p:nvSpPr>
          <p:cNvPr id="39" name="四角形: 角を丸くする 38">
            <a:extLst>
              <a:ext uri="{FF2B5EF4-FFF2-40B4-BE49-F238E27FC236}">
                <a16:creationId xmlns:a16="http://schemas.microsoft.com/office/drawing/2014/main" id="{8C8E94D5-D632-A8DF-34F5-7129079EE322}"/>
              </a:ext>
            </a:extLst>
          </p:cNvPr>
          <p:cNvSpPr/>
          <p:nvPr/>
        </p:nvSpPr>
        <p:spPr>
          <a:xfrm>
            <a:off x="1451120" y="3460286"/>
            <a:ext cx="4034361" cy="397212"/>
          </a:xfrm>
          <a:prstGeom prst="roundRect">
            <a:avLst>
              <a:gd name="adj" fmla="val 37371"/>
            </a:avLst>
          </a:prstGeom>
          <a:solidFill>
            <a:schemeClr val="accent1">
              <a:lumMod val="50000"/>
            </a:schemeClr>
          </a:solidFill>
          <a:ln>
            <a:noFill/>
          </a:ln>
        </p:spPr>
        <p:style>
          <a:lnRef idx="1">
            <a:schemeClr val="accent1"/>
          </a:lnRef>
          <a:fillRef idx="2">
            <a:schemeClr val="accent1"/>
          </a:fillRef>
          <a:effectRef idx="1">
            <a:schemeClr val="accent1"/>
          </a:effectRef>
          <a:fontRef idx="minor">
            <a:schemeClr val="dk1"/>
          </a:fontRef>
        </p:style>
        <p:txBody>
          <a:bodyPr lIns="36000" rIns="36000" rtlCol="0" anchor="ctr"/>
          <a:lstStyle/>
          <a:p>
            <a:pPr algn="ctr"/>
            <a:r>
              <a:rPr kumimoji="1" lang="ja-JP" altLang="en-US">
                <a:solidFill>
                  <a:schemeClr val="bg1"/>
                </a:solidFill>
                <a:latin typeface="メイリオ" panose="020B0604030504040204" pitchFamily="50" charset="-128"/>
                <a:ea typeface="メイリオ" panose="020B0604030504040204" pitchFamily="50" charset="-128"/>
              </a:rPr>
              <a:t>東京都他事業と本事業の位置づけ</a:t>
            </a:r>
          </a:p>
        </p:txBody>
      </p:sp>
      <p:sp>
        <p:nvSpPr>
          <p:cNvPr id="12" name="矢印: 右 11">
            <a:extLst>
              <a:ext uri="{FF2B5EF4-FFF2-40B4-BE49-F238E27FC236}">
                <a16:creationId xmlns:a16="http://schemas.microsoft.com/office/drawing/2014/main" id="{029A595A-278D-BA95-B55D-0FF47BEF8A4D}"/>
              </a:ext>
            </a:extLst>
          </p:cNvPr>
          <p:cNvSpPr/>
          <p:nvPr/>
        </p:nvSpPr>
        <p:spPr>
          <a:xfrm>
            <a:off x="6002427" y="6263007"/>
            <a:ext cx="1711711" cy="427850"/>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736B4D06-E246-579D-9354-7B66C967A8F5}"/>
              </a:ext>
            </a:extLst>
          </p:cNvPr>
          <p:cNvSpPr/>
          <p:nvPr/>
        </p:nvSpPr>
        <p:spPr>
          <a:xfrm>
            <a:off x="6002427" y="5708945"/>
            <a:ext cx="3496961" cy="451464"/>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E3F8A88B-0EEA-425E-88EA-DEB073F7C20F}"/>
              </a:ext>
            </a:extLst>
          </p:cNvPr>
          <p:cNvSpPr/>
          <p:nvPr/>
        </p:nvSpPr>
        <p:spPr>
          <a:xfrm>
            <a:off x="11302581" y="7992525"/>
            <a:ext cx="5300415" cy="451464"/>
          </a:xfrm>
          <a:prstGeom prst="rightArrow">
            <a:avLst/>
          </a:prstGeom>
          <a:solidFill>
            <a:schemeClr val="accent1">
              <a:lumMod val="60000"/>
              <a:lumOff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矢印: 右 42">
            <a:extLst>
              <a:ext uri="{FF2B5EF4-FFF2-40B4-BE49-F238E27FC236}">
                <a16:creationId xmlns:a16="http://schemas.microsoft.com/office/drawing/2014/main" id="{52616844-379D-6729-AD66-0B94F93BEB7B}"/>
              </a:ext>
            </a:extLst>
          </p:cNvPr>
          <p:cNvSpPr/>
          <p:nvPr/>
        </p:nvSpPr>
        <p:spPr>
          <a:xfrm>
            <a:off x="7786444" y="6871545"/>
            <a:ext cx="1711711" cy="427850"/>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矢印: 右 43">
            <a:extLst>
              <a:ext uri="{FF2B5EF4-FFF2-40B4-BE49-F238E27FC236}">
                <a16:creationId xmlns:a16="http://schemas.microsoft.com/office/drawing/2014/main" id="{54BD207F-0A19-FAF5-7CD5-E3BD0C7AC2F5}"/>
              </a:ext>
            </a:extLst>
          </p:cNvPr>
          <p:cNvSpPr/>
          <p:nvPr/>
        </p:nvSpPr>
        <p:spPr>
          <a:xfrm>
            <a:off x="7786444" y="9247136"/>
            <a:ext cx="8877898" cy="451464"/>
          </a:xfrm>
          <a:prstGeom prst="rightArrow">
            <a:avLst/>
          </a:prstGeom>
          <a:solidFill>
            <a:schemeClr val="accent1">
              <a:lumMod val="60000"/>
              <a:lumOff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スライド番号プレースホルダー 1">
            <a:extLst>
              <a:ext uri="{FF2B5EF4-FFF2-40B4-BE49-F238E27FC236}">
                <a16:creationId xmlns:a16="http://schemas.microsoft.com/office/drawing/2014/main" id="{9D426C3E-D2B9-69F8-4A3E-A2FD9FA1C9F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a:t>
            </a:fld>
            <a:endParaRPr kumimoji="1" lang="ja-JP" altLang="en-US" sz="2000"/>
          </a:p>
        </p:txBody>
      </p:sp>
      <p:grpSp>
        <p:nvGrpSpPr>
          <p:cNvPr id="47" name="グループ化 46">
            <a:extLst>
              <a:ext uri="{FF2B5EF4-FFF2-40B4-BE49-F238E27FC236}">
                <a16:creationId xmlns:a16="http://schemas.microsoft.com/office/drawing/2014/main" id="{565A8856-DC64-314D-708D-49206920C1F3}"/>
              </a:ext>
            </a:extLst>
          </p:cNvPr>
          <p:cNvGrpSpPr/>
          <p:nvPr/>
        </p:nvGrpSpPr>
        <p:grpSpPr>
          <a:xfrm>
            <a:off x="9926751" y="7197573"/>
            <a:ext cx="2754903" cy="296092"/>
            <a:chOff x="7253056" y="7212163"/>
            <a:chExt cx="2754903" cy="296092"/>
          </a:xfrm>
        </p:grpSpPr>
        <p:sp>
          <p:nvSpPr>
            <p:cNvPr id="34" name="楕円 33">
              <a:extLst>
                <a:ext uri="{FF2B5EF4-FFF2-40B4-BE49-F238E27FC236}">
                  <a16:creationId xmlns:a16="http://schemas.microsoft.com/office/drawing/2014/main" id="{3B90D6D3-59EE-4BA0-8836-0962A8EEE0BD}"/>
                </a:ext>
              </a:extLst>
            </p:cNvPr>
            <p:cNvSpPr/>
            <p:nvPr/>
          </p:nvSpPr>
          <p:spPr>
            <a:xfrm>
              <a:off x="7253056" y="7212164"/>
              <a:ext cx="1129215" cy="296091"/>
            </a:xfrm>
            <a:prstGeom prst="ellipse">
              <a:avLst/>
            </a:prstGeom>
            <a:solidFill>
              <a:srgbClr val="DFB9B3"/>
            </a:solidFill>
            <a:ln>
              <a:noFill/>
            </a:ln>
          </p:spPr>
          <p:style>
            <a:lnRef idx="1">
              <a:schemeClr val="accent3"/>
            </a:lnRef>
            <a:fillRef idx="3">
              <a:schemeClr val="accent3"/>
            </a:fillRef>
            <a:effectRef idx="2">
              <a:schemeClr val="accent3"/>
            </a:effectRef>
            <a:fontRef idx="minor">
              <a:schemeClr val="lt1"/>
            </a:fontRef>
          </p:style>
          <p:txBody>
            <a:bodyPr lIns="36000" rIns="36000" rtlCol="0" anchor="ctr"/>
            <a:lstStyle/>
            <a:p>
              <a:pPr algn="ctr"/>
              <a:r>
                <a:rPr kumimoji="1" lang="en-US" altLang="ja-JP" sz="1600">
                  <a:latin typeface="メイリオ" panose="020B0604030504040204" pitchFamily="50" charset="-128"/>
                  <a:ea typeface="メイリオ" panose="020B0604030504040204" pitchFamily="50" charset="-128"/>
                </a:rPr>
                <a:t>Before</a:t>
              </a:r>
              <a:endParaRPr kumimoji="1" lang="ja-JP" altLang="en-US" sz="1600">
                <a:latin typeface="メイリオ" panose="020B0604030504040204" pitchFamily="50" charset="-128"/>
                <a:ea typeface="メイリオ" panose="020B0604030504040204" pitchFamily="50" charset="-128"/>
              </a:endParaRPr>
            </a:p>
          </p:txBody>
        </p:sp>
        <p:sp>
          <p:nvSpPr>
            <p:cNvPr id="35" name="楕円 34">
              <a:extLst>
                <a:ext uri="{FF2B5EF4-FFF2-40B4-BE49-F238E27FC236}">
                  <a16:creationId xmlns:a16="http://schemas.microsoft.com/office/drawing/2014/main" id="{E1640E66-1755-52B0-5018-D35EC71FDAD1}"/>
                </a:ext>
              </a:extLst>
            </p:cNvPr>
            <p:cNvSpPr/>
            <p:nvPr/>
          </p:nvSpPr>
          <p:spPr>
            <a:xfrm>
              <a:off x="8878744" y="7212163"/>
              <a:ext cx="1129215" cy="296091"/>
            </a:xfrm>
            <a:prstGeom prst="ellipse">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lIns="36000" rIns="36000" rtlCol="0" anchor="ctr"/>
            <a:lstStyle/>
            <a:p>
              <a:pPr algn="ctr"/>
              <a:r>
                <a:rPr kumimoji="1" lang="en-US" altLang="ja-JP" sz="1600">
                  <a:latin typeface="メイリオ" panose="020B0604030504040204" pitchFamily="50" charset="-128"/>
                  <a:ea typeface="メイリオ" panose="020B0604030504040204" pitchFamily="50" charset="-128"/>
                </a:rPr>
                <a:t>After</a:t>
              </a:r>
              <a:endParaRPr kumimoji="1" lang="ja-JP" altLang="en-US" sz="1600">
                <a:latin typeface="メイリオ" panose="020B0604030504040204" pitchFamily="50" charset="-128"/>
                <a:ea typeface="メイリオ" panose="020B0604030504040204" pitchFamily="50" charset="-128"/>
              </a:endParaRPr>
            </a:p>
          </p:txBody>
        </p:sp>
      </p:grpSp>
      <p:sp>
        <p:nvSpPr>
          <p:cNvPr id="216" name="矢印: 右 215">
            <a:extLst>
              <a:ext uri="{FF2B5EF4-FFF2-40B4-BE49-F238E27FC236}">
                <a16:creationId xmlns:a16="http://schemas.microsoft.com/office/drawing/2014/main" id="{F07A9603-485B-5685-678A-F0E13EE30243}"/>
              </a:ext>
            </a:extLst>
          </p:cNvPr>
          <p:cNvSpPr/>
          <p:nvPr/>
        </p:nvSpPr>
        <p:spPr>
          <a:xfrm>
            <a:off x="5973935" y="8639462"/>
            <a:ext cx="5300415" cy="451464"/>
          </a:xfrm>
          <a:prstGeom prst="rightArrow">
            <a:avLst/>
          </a:prstGeom>
          <a:solidFill>
            <a:schemeClr val="accent1">
              <a:lumMod val="60000"/>
              <a:lumOff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8" name="コネクタ: カギ線 217">
            <a:extLst>
              <a:ext uri="{FF2B5EF4-FFF2-40B4-BE49-F238E27FC236}">
                <a16:creationId xmlns:a16="http://schemas.microsoft.com/office/drawing/2014/main" id="{84964011-3A4B-E0B8-5B3D-E4204BF89121}"/>
              </a:ext>
            </a:extLst>
          </p:cNvPr>
          <p:cNvCxnSpPr>
            <a:cxnSpLocks/>
          </p:cNvCxnSpPr>
          <p:nvPr/>
        </p:nvCxnSpPr>
        <p:spPr>
          <a:xfrm>
            <a:off x="7017488" y="6528404"/>
            <a:ext cx="768956" cy="542260"/>
          </a:xfrm>
          <a:prstGeom prst="bentConnector3">
            <a:avLst>
              <a:gd name="adj1" fmla="val 222"/>
            </a:avLst>
          </a:prstGeom>
          <a:ln w="114300">
            <a:solidFill>
              <a:schemeClr val="accent2">
                <a:lumMod val="40000"/>
                <a:lumOff val="6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32" name="矢印: 右 231">
            <a:extLst>
              <a:ext uri="{FF2B5EF4-FFF2-40B4-BE49-F238E27FC236}">
                <a16:creationId xmlns:a16="http://schemas.microsoft.com/office/drawing/2014/main" id="{EBBC5AED-386F-5FDB-C331-6E1EF7BFCF96}"/>
              </a:ext>
            </a:extLst>
          </p:cNvPr>
          <p:cNvSpPr/>
          <p:nvPr/>
        </p:nvSpPr>
        <p:spPr>
          <a:xfrm>
            <a:off x="9562639" y="7436451"/>
            <a:ext cx="3496961" cy="451464"/>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23" name="コネクタ: カギ線 222">
            <a:extLst>
              <a:ext uri="{FF2B5EF4-FFF2-40B4-BE49-F238E27FC236}">
                <a16:creationId xmlns:a16="http://schemas.microsoft.com/office/drawing/2014/main" id="{6ABB255E-7660-A9FB-2CC3-0A37FAD27171}"/>
              </a:ext>
            </a:extLst>
          </p:cNvPr>
          <p:cNvCxnSpPr>
            <a:cxnSpLocks/>
          </p:cNvCxnSpPr>
          <p:nvPr/>
        </p:nvCxnSpPr>
        <p:spPr>
          <a:xfrm>
            <a:off x="8803582" y="7116924"/>
            <a:ext cx="904785" cy="525612"/>
          </a:xfrm>
          <a:prstGeom prst="bentConnector3">
            <a:avLst>
              <a:gd name="adj1" fmla="val 644"/>
            </a:avLst>
          </a:prstGeom>
          <a:ln w="1143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26" name="コネクタ: カギ線 225">
            <a:extLst>
              <a:ext uri="{FF2B5EF4-FFF2-40B4-BE49-F238E27FC236}">
                <a16:creationId xmlns:a16="http://schemas.microsoft.com/office/drawing/2014/main" id="{EB548416-A143-D651-70FE-EF9FEFFF10D6}"/>
              </a:ext>
            </a:extLst>
          </p:cNvPr>
          <p:cNvCxnSpPr>
            <a:cxnSpLocks/>
          </p:cNvCxnSpPr>
          <p:nvPr/>
        </p:nvCxnSpPr>
        <p:spPr>
          <a:xfrm>
            <a:off x="10961002" y="7659093"/>
            <a:ext cx="547356" cy="517169"/>
          </a:xfrm>
          <a:prstGeom prst="bentConnector3">
            <a:avLst>
              <a:gd name="adj1" fmla="val -506"/>
            </a:avLst>
          </a:prstGeom>
          <a:ln w="1143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31" name="直線コネクタ 230">
            <a:extLst>
              <a:ext uri="{FF2B5EF4-FFF2-40B4-BE49-F238E27FC236}">
                <a16:creationId xmlns:a16="http://schemas.microsoft.com/office/drawing/2014/main" id="{A2CD21B8-E431-BF97-3585-92B09A3E9A9E}"/>
              </a:ext>
            </a:extLst>
          </p:cNvPr>
          <p:cNvCxnSpPr/>
          <p:nvPr/>
        </p:nvCxnSpPr>
        <p:spPr>
          <a:xfrm>
            <a:off x="10640220" y="7642536"/>
            <a:ext cx="0" cy="1830332"/>
          </a:xfrm>
          <a:prstGeom prst="line">
            <a:avLst/>
          </a:prstGeom>
          <a:ln w="76200">
            <a:solidFill>
              <a:schemeClr val="bg2">
                <a:lumMod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D9BB49E4-567A-D1E8-E09E-8323A5D08826}"/>
              </a:ext>
            </a:extLst>
          </p:cNvPr>
          <p:cNvSpPr/>
          <p:nvPr/>
        </p:nvSpPr>
        <p:spPr>
          <a:xfrm>
            <a:off x="9562639" y="3934219"/>
            <a:ext cx="1711711" cy="5823746"/>
          </a:xfrm>
          <a:prstGeom prst="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3" name="テキスト ボックス 232">
            <a:extLst>
              <a:ext uri="{FF2B5EF4-FFF2-40B4-BE49-F238E27FC236}">
                <a16:creationId xmlns:a16="http://schemas.microsoft.com/office/drawing/2014/main" id="{A89F8F31-1F37-A190-84CD-7FBE5AE76AF7}"/>
              </a:ext>
            </a:extLst>
          </p:cNvPr>
          <p:cNvSpPr txBox="1"/>
          <p:nvPr/>
        </p:nvSpPr>
        <p:spPr>
          <a:xfrm>
            <a:off x="5848573" y="6608999"/>
            <a:ext cx="1349669" cy="461665"/>
          </a:xfrm>
          <a:prstGeom prst="rect">
            <a:avLst/>
          </a:prstGeom>
          <a:noFill/>
        </p:spPr>
        <p:txBody>
          <a:bodyPr wrap="square">
            <a:spAutoFit/>
          </a:bodyPr>
          <a:lstStyle/>
          <a:p>
            <a:r>
              <a:rPr kumimoji="1" lang="en-US" altLang="ja-JP" sz="2400">
                <a:latin typeface="メイリオ" panose="020B0604030504040204" pitchFamily="50" charset="-128"/>
                <a:ea typeface="メイリオ" panose="020B0604030504040204" pitchFamily="50" charset="-128"/>
              </a:rPr>
              <a:t>STEP1</a:t>
            </a:r>
          </a:p>
        </p:txBody>
      </p:sp>
      <p:sp>
        <p:nvSpPr>
          <p:cNvPr id="234" name="テキスト ボックス 233">
            <a:extLst>
              <a:ext uri="{FF2B5EF4-FFF2-40B4-BE49-F238E27FC236}">
                <a16:creationId xmlns:a16="http://schemas.microsoft.com/office/drawing/2014/main" id="{89F4C170-5BC1-D5D1-B3E0-C3324CE0BEF3}"/>
              </a:ext>
            </a:extLst>
          </p:cNvPr>
          <p:cNvSpPr txBox="1"/>
          <p:nvPr/>
        </p:nvSpPr>
        <p:spPr>
          <a:xfrm>
            <a:off x="7647050" y="7207530"/>
            <a:ext cx="1349669" cy="461665"/>
          </a:xfrm>
          <a:prstGeom prst="rect">
            <a:avLst/>
          </a:prstGeom>
          <a:noFill/>
        </p:spPr>
        <p:txBody>
          <a:bodyPr wrap="square">
            <a:spAutoFit/>
          </a:bodyPr>
          <a:lstStyle/>
          <a:p>
            <a:r>
              <a:rPr kumimoji="1" lang="en-US" altLang="ja-JP" sz="2400">
                <a:latin typeface="メイリオ" panose="020B0604030504040204" pitchFamily="50" charset="-128"/>
                <a:ea typeface="メイリオ" panose="020B0604030504040204" pitchFamily="50" charset="-128"/>
              </a:rPr>
              <a:t>STEP2</a:t>
            </a:r>
          </a:p>
        </p:txBody>
      </p:sp>
      <p:sp>
        <p:nvSpPr>
          <p:cNvPr id="235" name="テキスト ボックス 234">
            <a:extLst>
              <a:ext uri="{FF2B5EF4-FFF2-40B4-BE49-F238E27FC236}">
                <a16:creationId xmlns:a16="http://schemas.microsoft.com/office/drawing/2014/main" id="{05FC2C5E-BE06-F080-FE01-80284433FDBE}"/>
              </a:ext>
            </a:extLst>
          </p:cNvPr>
          <p:cNvSpPr txBox="1"/>
          <p:nvPr/>
        </p:nvSpPr>
        <p:spPr>
          <a:xfrm>
            <a:off x="9529525" y="7874903"/>
            <a:ext cx="1349669" cy="461665"/>
          </a:xfrm>
          <a:prstGeom prst="rect">
            <a:avLst/>
          </a:prstGeom>
          <a:noFill/>
        </p:spPr>
        <p:txBody>
          <a:bodyPr wrap="square">
            <a:spAutoFit/>
          </a:bodyPr>
          <a:lstStyle/>
          <a:p>
            <a:r>
              <a:rPr kumimoji="1" lang="en-US" altLang="ja-JP" sz="2400">
                <a:latin typeface="メイリオ" panose="020B0604030504040204" pitchFamily="50" charset="-128"/>
                <a:ea typeface="メイリオ" panose="020B0604030504040204" pitchFamily="50" charset="-128"/>
              </a:rPr>
              <a:t>STEP3</a:t>
            </a:r>
          </a:p>
        </p:txBody>
      </p:sp>
      <p:sp>
        <p:nvSpPr>
          <p:cNvPr id="236" name="テキスト ボックス 235">
            <a:extLst>
              <a:ext uri="{FF2B5EF4-FFF2-40B4-BE49-F238E27FC236}">
                <a16:creationId xmlns:a16="http://schemas.microsoft.com/office/drawing/2014/main" id="{12E558FB-B220-C435-840C-77716D398046}"/>
              </a:ext>
            </a:extLst>
          </p:cNvPr>
          <p:cNvSpPr txBox="1"/>
          <p:nvPr/>
        </p:nvSpPr>
        <p:spPr>
          <a:xfrm>
            <a:off x="11508358" y="8315754"/>
            <a:ext cx="1349669" cy="461665"/>
          </a:xfrm>
          <a:prstGeom prst="rect">
            <a:avLst/>
          </a:prstGeom>
          <a:noFill/>
        </p:spPr>
        <p:txBody>
          <a:bodyPr wrap="square">
            <a:spAutoFit/>
          </a:bodyPr>
          <a:lstStyle/>
          <a:p>
            <a:r>
              <a:rPr kumimoji="1" lang="en-US" altLang="ja-JP" sz="2400">
                <a:latin typeface="メイリオ" panose="020B0604030504040204" pitchFamily="50" charset="-128"/>
                <a:ea typeface="メイリオ" panose="020B0604030504040204" pitchFamily="50" charset="-128"/>
              </a:rPr>
              <a:t>+α</a:t>
            </a:r>
          </a:p>
        </p:txBody>
      </p:sp>
      <p:sp>
        <p:nvSpPr>
          <p:cNvPr id="237" name="object 40">
            <a:extLst>
              <a:ext uri="{FF2B5EF4-FFF2-40B4-BE49-F238E27FC236}">
                <a16:creationId xmlns:a16="http://schemas.microsoft.com/office/drawing/2014/main" id="{E5A67CA1-99D8-A088-7DEC-87ECE80372E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 社内体制整備事業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796836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313479"/>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国の基本方針および実施計画の要約</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政府機関が目指す社会の方向性とサイバーセキュリティ課題</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2" name="テキスト プレースホルダー 2">
            <a:extLst>
              <a:ext uri="{FF2B5EF4-FFF2-40B4-BE49-F238E27FC236}">
                <a16:creationId xmlns:a16="http://schemas.microsoft.com/office/drawing/2014/main" id="{365E5FEE-87C4-1932-3FEF-54D4E229B46A}"/>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デジタル社会の方向性と実現に向けた国の方針</a:t>
            </a:r>
          </a:p>
        </p:txBody>
      </p:sp>
      <p:sp>
        <p:nvSpPr>
          <p:cNvPr id="4" name="object 40">
            <a:extLst>
              <a:ext uri="{FF2B5EF4-FFF2-40B4-BE49-F238E27FC236}">
                <a16:creationId xmlns:a16="http://schemas.microsoft.com/office/drawing/2014/main" id="{013E4560-B3B3-5CFC-B365-3172231957E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1571265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95392-9632-222A-C1AB-D4FC1B97F55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7531E89-BBAF-B9B0-AF05-529BD43442D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マナビ</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F7EF1427-AC71-149C-4E8C-8A7B0EDF51C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300</a:t>
            </a:fld>
            <a:endParaRPr kumimoji="1" lang="ja-JP" altLang="en-US" sz="2000"/>
          </a:p>
        </p:txBody>
      </p:sp>
      <p:sp>
        <p:nvSpPr>
          <p:cNvPr id="2" name="object 40">
            <a:extLst>
              <a:ext uri="{FF2B5EF4-FFF2-40B4-BE49-F238E27FC236}">
                <a16:creationId xmlns:a16="http://schemas.microsoft.com/office/drawing/2014/main" id="{E03492FD-526F-8B5F-3375-3DDE9FC62042}"/>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BBC17D57-003D-0FE1-F06C-C217AB3FAF1D}"/>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0D59E877-0D9C-A322-3CEC-FD42776DD1A3}"/>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講座のレベル</a:t>
            </a:r>
            <a:endParaRPr lang="ja-JP" altLang="en-US" sz="4000">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3223B691-2C97-7F68-5204-BFB8337ADB33}"/>
              </a:ext>
            </a:extLst>
          </p:cNvPr>
          <p:cNvGrpSpPr/>
          <p:nvPr/>
        </p:nvGrpSpPr>
        <p:grpSpPr>
          <a:xfrm>
            <a:off x="2347491" y="2036000"/>
            <a:ext cx="13827399" cy="7683280"/>
            <a:chOff x="2500517" y="2074291"/>
            <a:chExt cx="12921338" cy="7005616"/>
          </a:xfrm>
        </p:grpSpPr>
        <p:pic>
          <p:nvPicPr>
            <p:cNvPr id="5" name="図 4">
              <a:extLst>
                <a:ext uri="{FF2B5EF4-FFF2-40B4-BE49-F238E27FC236}">
                  <a16:creationId xmlns:a16="http://schemas.microsoft.com/office/drawing/2014/main" id="{F59AD69E-7B00-DF2C-AD66-57BD3B50FFF7}"/>
                </a:ext>
              </a:extLst>
            </p:cNvPr>
            <p:cNvPicPr>
              <a:picLocks noChangeAspect="1"/>
            </p:cNvPicPr>
            <p:nvPr/>
          </p:nvPicPr>
          <p:blipFill>
            <a:blip r:embed="rId3"/>
            <a:stretch>
              <a:fillRect/>
            </a:stretch>
          </p:blipFill>
          <p:spPr>
            <a:xfrm>
              <a:off x="2500517" y="2074291"/>
              <a:ext cx="12921338" cy="7005616"/>
            </a:xfrm>
            <a:prstGeom prst="rect">
              <a:avLst/>
            </a:prstGeom>
          </p:spPr>
        </p:pic>
        <p:cxnSp>
          <p:nvCxnSpPr>
            <p:cNvPr id="9" name="直線コネクタ 8">
              <a:extLst>
                <a:ext uri="{FF2B5EF4-FFF2-40B4-BE49-F238E27FC236}">
                  <a16:creationId xmlns:a16="http://schemas.microsoft.com/office/drawing/2014/main" id="{21E5B0C3-019C-AC25-B15E-BC0DBAF5C5C2}"/>
                </a:ext>
              </a:extLst>
            </p:cNvPr>
            <p:cNvCxnSpPr>
              <a:cxnSpLocks/>
            </p:cNvCxnSpPr>
            <p:nvPr/>
          </p:nvCxnSpPr>
          <p:spPr>
            <a:xfrm>
              <a:off x="15421855" y="2074291"/>
              <a:ext cx="0" cy="6470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8878B916-9185-2959-0A8E-B3DB528BE00A}"/>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24-3.】</a:t>
            </a:r>
          </a:p>
          <a:p>
            <a:pPr algn="ctr"/>
            <a:r>
              <a:rPr lang="en-US" altLang="ja-JP" sz="2400" b="1">
                <a:latin typeface="メイリオ" panose="020B0604030504040204" pitchFamily="50" charset="-128"/>
                <a:ea typeface="メイリオ" panose="020B0604030504040204" pitchFamily="50" charset="-128"/>
              </a:rPr>
              <a:t>P583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P586</a:t>
            </a:r>
          </a:p>
        </p:txBody>
      </p:sp>
    </p:spTree>
    <p:extLst>
      <p:ext uri="{BB962C8B-B14F-4D97-AF65-F5344CB8AC3E}">
        <p14:creationId xmlns:p14="http://schemas.microsoft.com/office/powerpoint/2010/main" val="379269868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F976-40CF-AABC-A94D-40ACCD61711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5F92FBF-CECF-4B6B-6D5E-5D4848C68C4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マナビ</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50ECE7F5-5F09-82D1-AEBA-D0F25408C6E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301</a:t>
            </a:fld>
            <a:endParaRPr kumimoji="1" lang="ja-JP" altLang="en-US" sz="2000"/>
          </a:p>
        </p:txBody>
      </p:sp>
      <p:sp>
        <p:nvSpPr>
          <p:cNvPr id="2" name="object 40">
            <a:extLst>
              <a:ext uri="{FF2B5EF4-FFF2-40B4-BE49-F238E27FC236}">
                <a16:creationId xmlns:a16="http://schemas.microsoft.com/office/drawing/2014/main" id="{807D190F-53F4-EE8C-D00F-020A211A457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784D59AC-3B32-46BE-3051-791EDF5ABDC6}"/>
              </a:ext>
            </a:extLst>
          </p:cNvPr>
          <p:cNvSpPr txBox="1"/>
          <p:nvPr/>
        </p:nvSpPr>
        <p:spPr>
          <a:xfrm>
            <a:off x="1332851" y="2096788"/>
            <a:ext cx="15456498" cy="5632311"/>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Point1 </a:t>
            </a:r>
            <a:r>
              <a:rPr kumimoji="1" lang="ja-JP" altLang="en-US" sz="3600">
                <a:latin typeface="メイリオ" panose="020B0604030504040204" pitchFamily="50" charset="-128"/>
                <a:ea typeface="メイリオ" panose="020B0604030504040204" pitchFamily="50" charset="-128"/>
              </a:rPr>
              <a:t>キーワードやカテゴリで検索可能</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キーワードから探す</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スキルやロールから探す</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マナビＤＸオススメから探す</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Point2</a:t>
            </a:r>
            <a:r>
              <a:rPr kumimoji="1" lang="ja-JP" altLang="en-US" sz="3600">
                <a:latin typeface="メイリオ" panose="020B0604030504040204" pitchFamily="50" charset="-128"/>
                <a:ea typeface="メイリオ" panose="020B0604030504040204" pitchFamily="50" charset="-128"/>
              </a:rPr>
              <a:t> 自分の「お気に入り」や「学習プラン」の作成が可能</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「お気に入り」への登録</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「学習プラン」による計画的な学習の実現</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Point3 </a:t>
            </a:r>
            <a:r>
              <a:rPr kumimoji="1" lang="ja-JP" altLang="en-US" sz="3600">
                <a:latin typeface="メイリオ" panose="020B0604030504040204" pitchFamily="50" charset="-128"/>
                <a:ea typeface="メイリオ" panose="020B0604030504040204" pitchFamily="50" charset="-128"/>
              </a:rPr>
              <a:t>講座は「デジタルスキル標準（</a:t>
            </a:r>
            <a:r>
              <a:rPr kumimoji="1" lang="en-US" altLang="ja-JP" sz="3600">
                <a:latin typeface="メイリオ" panose="020B0604030504040204" pitchFamily="50" charset="-128"/>
                <a:ea typeface="メイリオ" panose="020B0604030504040204" pitchFamily="50" charset="-128"/>
              </a:rPr>
              <a:t>DSS</a:t>
            </a:r>
            <a:r>
              <a:rPr kumimoji="1" lang="ja-JP" altLang="en-US" sz="3600">
                <a:latin typeface="メイリオ" panose="020B0604030504040204" pitchFamily="50" charset="-128"/>
                <a:ea typeface="メイリオ" panose="020B0604030504040204" pitchFamily="50" charset="-128"/>
              </a:rPr>
              <a:t>）」と紐づけ</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「デジタルスキル標準（</a:t>
            </a:r>
            <a:r>
              <a:rPr kumimoji="1" lang="en-US" altLang="ja-JP" sz="3600">
                <a:latin typeface="メイリオ" panose="020B0604030504040204" pitchFamily="50" charset="-128"/>
                <a:ea typeface="メイリオ" panose="020B0604030504040204" pitchFamily="50" charset="-128"/>
              </a:rPr>
              <a:t>DSS</a:t>
            </a:r>
            <a:r>
              <a:rPr kumimoji="1" lang="ja-JP" altLang="en-US" sz="3600">
                <a:latin typeface="メイリオ" panose="020B0604030504040204" pitchFamily="50" charset="-128"/>
                <a:ea typeface="メイリオ" panose="020B0604030504040204" pitchFamily="50" charset="-128"/>
              </a:rPr>
              <a:t>）」を理解し活用する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Point4 </a:t>
            </a:r>
            <a:r>
              <a:rPr kumimoji="1" lang="ja-JP" altLang="en-US" sz="3600">
                <a:latin typeface="メイリオ" panose="020B0604030504040204" pitchFamily="50" charset="-128"/>
                <a:ea typeface="メイリオ" panose="020B0604030504040204" pitchFamily="50" charset="-128"/>
              </a:rPr>
              <a:t>最先端の新技術にも対応</a:t>
            </a:r>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FE70835F-2B6D-F54E-9B23-E09F2DAC20F5}"/>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58F7D54C-1EF0-CABF-F48F-63F810B3EFF2}"/>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マナビ</a:t>
            </a:r>
            <a:r>
              <a:rPr lang="en-US" altLang="ja-JP" sz="3600">
                <a:latin typeface="メイリオ" panose="020B0604030504040204" pitchFamily="50" charset="-128"/>
                <a:ea typeface="メイリオ" panose="020B0604030504040204" pitchFamily="50" charset="-128"/>
              </a:rPr>
              <a:t>DX</a:t>
            </a:r>
            <a:r>
              <a:rPr lang="ja-JP" altLang="en-US" sz="3600">
                <a:latin typeface="メイリオ" panose="020B0604030504040204" pitchFamily="50" charset="-128"/>
                <a:ea typeface="メイリオ" panose="020B0604030504040204" pitchFamily="50" charset="-128"/>
              </a:rPr>
              <a:t>での学び方</a:t>
            </a:r>
            <a:endParaRPr lang="ja-JP" altLang="en-US"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53777D2B-9624-74BB-0D4F-A31E4359FE61}"/>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24-3.】</a:t>
            </a:r>
          </a:p>
          <a:p>
            <a:pPr algn="ctr"/>
            <a:r>
              <a:rPr lang="en-US" altLang="ja-JP" sz="2400" b="1">
                <a:latin typeface="メイリオ" panose="020B0604030504040204" pitchFamily="50" charset="-128"/>
                <a:ea typeface="メイリオ" panose="020B0604030504040204" pitchFamily="50" charset="-128"/>
              </a:rPr>
              <a:t>P583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P586</a:t>
            </a:r>
          </a:p>
        </p:txBody>
      </p:sp>
    </p:spTree>
    <p:extLst>
      <p:ext uri="{BB962C8B-B14F-4D97-AF65-F5344CB8AC3E}">
        <p14:creationId xmlns:p14="http://schemas.microsoft.com/office/powerpoint/2010/main" val="146144674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86599-2108-2207-2FE4-AEC7514CA7A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3094E04-4D31-C077-79B4-54272D94337F}"/>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25</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スキルと知識を持った人材育成・人材確保方法</a:t>
            </a:r>
          </a:p>
        </p:txBody>
      </p:sp>
      <p:sp>
        <p:nvSpPr>
          <p:cNvPr id="91" name="スライド番号プレースホルダー 1">
            <a:extLst>
              <a:ext uri="{FF2B5EF4-FFF2-40B4-BE49-F238E27FC236}">
                <a16:creationId xmlns:a16="http://schemas.microsoft.com/office/drawing/2014/main" id="{25E119F2-FC8F-B18C-BAAF-C587FBF65E8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302</a:t>
            </a:fld>
            <a:endParaRPr kumimoji="1" lang="ja-JP" altLang="en-US" sz="2000"/>
          </a:p>
        </p:txBody>
      </p:sp>
      <p:sp>
        <p:nvSpPr>
          <p:cNvPr id="3" name="テキスト プレースホルダー 2">
            <a:extLst>
              <a:ext uri="{FF2B5EF4-FFF2-40B4-BE49-F238E27FC236}">
                <a16:creationId xmlns:a16="http://schemas.microsoft.com/office/drawing/2014/main" id="{DD0BFB03-55CC-B70E-E2A6-FE2405282259}"/>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「プラス・セキュリティ」の実施計画例</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「リスキリング」「チェンジマインド」の実施計画例</a:t>
            </a:r>
            <a:endParaRPr lang="en-US" altLang="ja-JP"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99DF9430-31E4-D08F-4584-E68354A1A798}"/>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00672129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3892D-8865-25B8-7C02-3ED9775E0AA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DCC40C9-D4EA-72AD-054D-EAC1A9125133}"/>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「プラス・セキュリティ」の実施計画例</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12B0B056-447D-8E48-9295-50F5BC888C4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303</a:t>
            </a:fld>
            <a:endParaRPr kumimoji="1" lang="ja-JP" altLang="en-US" sz="2000"/>
          </a:p>
        </p:txBody>
      </p:sp>
      <p:sp>
        <p:nvSpPr>
          <p:cNvPr id="2" name="object 40">
            <a:extLst>
              <a:ext uri="{FF2B5EF4-FFF2-40B4-BE49-F238E27FC236}">
                <a16:creationId xmlns:a16="http://schemas.microsoft.com/office/drawing/2014/main" id="{BE3BE85F-194C-0BB1-F2AF-AF87D467B51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C520EC1A-7CAB-4E44-D839-F74C7E7BB271}"/>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25-1.】</a:t>
            </a:r>
          </a:p>
          <a:p>
            <a:pPr algn="ctr"/>
            <a:r>
              <a:rPr lang="en-US" altLang="ja-JP" sz="2400" b="1">
                <a:latin typeface="メイリオ" panose="020B0604030504040204" pitchFamily="50" charset="-128"/>
                <a:ea typeface="メイリオ" panose="020B0604030504040204" pitchFamily="50" charset="-128"/>
              </a:rPr>
              <a:t>P588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P595</a:t>
            </a:r>
          </a:p>
        </p:txBody>
      </p:sp>
      <p:sp>
        <p:nvSpPr>
          <p:cNvPr id="3" name="テキスト ボックス 2">
            <a:extLst>
              <a:ext uri="{FF2B5EF4-FFF2-40B4-BE49-F238E27FC236}">
                <a16:creationId xmlns:a16="http://schemas.microsoft.com/office/drawing/2014/main" id="{5A48EB32-D3E3-5198-7B75-227183D2FD51}"/>
              </a:ext>
            </a:extLst>
          </p:cNvPr>
          <p:cNvSpPr txBox="1"/>
          <p:nvPr/>
        </p:nvSpPr>
        <p:spPr>
          <a:xfrm>
            <a:off x="1409692" y="1557396"/>
            <a:ext cx="15456498" cy="7848302"/>
          </a:xfrm>
          <a:prstGeom prst="rect">
            <a:avLst/>
          </a:prstGeom>
          <a:noFill/>
        </p:spPr>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前提条件</a:t>
            </a: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中小企業を対象とし、セキュリティ専門家が社内に存在しない。</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目標の明確化　　＜テキスト</a:t>
            </a:r>
            <a:r>
              <a:rPr kumimoji="1" lang="en-US" altLang="ja-JP" sz="3600">
                <a:latin typeface="メイリオ" panose="020B0604030504040204" pitchFamily="50" charset="-128"/>
                <a:ea typeface="メイリオ" panose="020B0604030504040204" pitchFamily="50" charset="-128"/>
              </a:rPr>
              <a:t>P588</a:t>
            </a:r>
            <a:r>
              <a:rPr kumimoji="1" lang="ja-JP" altLang="en-US" sz="3600">
                <a:latin typeface="メイリオ" panose="020B0604030504040204" pitchFamily="50" charset="-128"/>
                <a:ea typeface="メイリオ" panose="020B0604030504040204" pitchFamily="50" charset="-128"/>
              </a:rPr>
              <a:t>参照＞</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学習方法の検討　＜テキスト</a:t>
            </a:r>
            <a:r>
              <a:rPr kumimoji="1" lang="en-US" altLang="ja-JP" sz="3600">
                <a:latin typeface="メイリオ" panose="020B0604030504040204" pitchFamily="50" charset="-128"/>
                <a:ea typeface="メイリオ" panose="020B0604030504040204" pitchFamily="50" charset="-128"/>
              </a:rPr>
              <a:t>P589</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専門家の活用</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オンライン学習の活用</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内部研修の実施</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受講者の準備　　＜テキスト</a:t>
            </a:r>
            <a:r>
              <a:rPr kumimoji="1" lang="en-US" altLang="ja-JP" sz="3600">
                <a:latin typeface="メイリオ" panose="020B0604030504040204" pitchFamily="50" charset="-128"/>
                <a:ea typeface="メイリオ" panose="020B0604030504040204" pitchFamily="50" charset="-128"/>
              </a:rPr>
              <a:t>P589</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受講の要否判定</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事前アンケートの実施</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E8BDD6FA-2CC7-B06F-4C72-95858D155DB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7220598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4BEF-5543-63EC-2557-18FA0BEFFA8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AAEEC28-6947-4F48-8F30-05BECBFE9A2C}"/>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「プラス・セキュリティ」の実施計画例</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F3456F21-1CF6-E745-7065-D1134B0F9E3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304</a:t>
            </a:fld>
            <a:endParaRPr kumimoji="1" lang="ja-JP" altLang="en-US" sz="2000"/>
          </a:p>
        </p:txBody>
      </p:sp>
      <p:sp>
        <p:nvSpPr>
          <p:cNvPr id="2" name="object 40">
            <a:extLst>
              <a:ext uri="{FF2B5EF4-FFF2-40B4-BE49-F238E27FC236}">
                <a16:creationId xmlns:a16="http://schemas.microsoft.com/office/drawing/2014/main" id="{DDB22ED6-130D-23C9-ADBC-CC3EF07A8DFF}"/>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280E8687-3A8B-71FC-2C4A-382DE871353F}"/>
              </a:ext>
            </a:extLst>
          </p:cNvPr>
          <p:cNvSpPr txBox="1"/>
          <p:nvPr/>
        </p:nvSpPr>
        <p:spPr>
          <a:xfrm>
            <a:off x="1332852" y="1557396"/>
            <a:ext cx="15456498" cy="7848302"/>
          </a:xfrm>
          <a:prstGeom prst="rect">
            <a:avLst/>
          </a:prstGeom>
          <a:noFill/>
        </p:spPr>
        <p:txBody>
          <a:bodyPr wrap="square" lIns="91440" tIns="45720" rIns="91440" bIns="45720" anchor="t">
            <a:spAutoFit/>
          </a:bodyPr>
          <a:lstStyle/>
          <a:p>
            <a:pPr marL="742950" indent="-742950">
              <a:buFont typeface="+mj-lt"/>
              <a:buAutoNum type="arabicPeriod" startAt="4"/>
            </a:pPr>
            <a:r>
              <a:rPr kumimoji="1" lang="ja-JP" altLang="en-US" sz="3600">
                <a:latin typeface="メイリオ" panose="020B0604030504040204" pitchFamily="50" charset="-128"/>
                <a:ea typeface="メイリオ" panose="020B0604030504040204" pitchFamily="50" charset="-128"/>
              </a:rPr>
              <a:t>カリキュラムの実施　＜テキスト</a:t>
            </a:r>
            <a:r>
              <a:rPr kumimoji="1" lang="en-US" altLang="ja-JP" sz="3600">
                <a:latin typeface="メイリオ" panose="020B0604030504040204" pitchFamily="50" charset="-128"/>
                <a:ea typeface="メイリオ" panose="020B0604030504040204" pitchFamily="50" charset="-128"/>
              </a:rPr>
              <a:t>P590</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オンライン研修の実施</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集合講習の実施</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演習の実施</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startAt="4"/>
            </a:pPr>
            <a:r>
              <a:rPr kumimoji="1" lang="ja-JP" altLang="en-US" sz="3600">
                <a:latin typeface="メイリオ" panose="020B0604030504040204" pitchFamily="50" charset="-128"/>
                <a:ea typeface="メイリオ" panose="020B0604030504040204" pitchFamily="50" charset="-128"/>
              </a:rPr>
              <a:t>結果の評価と報告　　＜テキスト</a:t>
            </a:r>
            <a:r>
              <a:rPr kumimoji="1" lang="en-US" altLang="ja-JP" sz="3600">
                <a:latin typeface="メイリオ" panose="020B0604030504040204" pitchFamily="50" charset="-128"/>
                <a:ea typeface="メイリオ" panose="020B0604030504040204" pitchFamily="50" charset="-128"/>
              </a:rPr>
              <a:t>P591</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結果のフィードバック</a:t>
            </a:r>
            <a:endParaRPr kumimoji="1" lang="en-US" altLang="ja-JP" sz="3600">
              <a:latin typeface="メイリオ" panose="020B0604030504040204" pitchFamily="50" charset="-128"/>
              <a:ea typeface="メイリオ" panose="020B0604030504040204" pitchFamily="50" charset="-128"/>
            </a:endParaRPr>
          </a:p>
          <a:p>
            <a:pPr marL="1657350" lvl="2" indent="-74295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最終報告書の作成</a:t>
            </a:r>
            <a:br>
              <a:rPr kumimoji="1" lang="en-US" altLang="ja-JP" sz="3600">
                <a:latin typeface="メイリオ" panose="020B0604030504040204" pitchFamily="50" charset="-128"/>
                <a:ea typeface="メイリオ" panose="020B0604030504040204" pitchFamily="50" charset="-128"/>
              </a:rPr>
            </a:b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startAt="4"/>
            </a:pPr>
            <a:r>
              <a:rPr kumimoji="1" lang="ja-JP" altLang="en-US" sz="3600">
                <a:latin typeface="メイリオ" panose="020B0604030504040204" pitchFamily="50" charset="-128"/>
                <a:ea typeface="メイリオ" panose="020B0604030504040204" pitchFamily="50" charset="-128"/>
              </a:rPr>
              <a:t>ガントチャートの作成＜テキスト</a:t>
            </a:r>
            <a:r>
              <a:rPr kumimoji="1" lang="en-US" altLang="ja-JP" sz="3600">
                <a:latin typeface="メイリオ" panose="020B0604030504040204" pitchFamily="50" charset="-128"/>
                <a:ea typeface="メイリオ" panose="020B0604030504040204" pitchFamily="50" charset="-128"/>
              </a:rPr>
              <a:t>P591</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 進捗確認とスケジュール管理</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 リソースの効率的な活用と調整</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 リスクの早期特定と対応策の準備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startAt="4"/>
            </a:pPr>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001A6890-DB14-C4C2-8BF4-51A92D73CFE2}"/>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AA57CAAF-4CCC-7B9B-C160-C4EC9CA9A0FF}"/>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25-1.】</a:t>
            </a:r>
          </a:p>
          <a:p>
            <a:pPr algn="ctr"/>
            <a:r>
              <a:rPr lang="en-US" altLang="ja-JP" sz="2400" b="1">
                <a:latin typeface="メイリオ" panose="020B0604030504040204" pitchFamily="50" charset="-128"/>
                <a:ea typeface="メイリオ" panose="020B0604030504040204" pitchFamily="50" charset="-128"/>
              </a:rPr>
              <a:t>P588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P595</a:t>
            </a:r>
          </a:p>
        </p:txBody>
      </p:sp>
    </p:spTree>
    <p:extLst>
      <p:ext uri="{BB962C8B-B14F-4D97-AF65-F5344CB8AC3E}">
        <p14:creationId xmlns:p14="http://schemas.microsoft.com/office/powerpoint/2010/main" val="421774845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A221-8394-3447-B10A-55A39FD1F96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7E8CAB3-FB1E-92B1-C7C8-AE337407D280}"/>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「リスキリング」「チェンジマインド」の実施計画例</a:t>
            </a:r>
          </a:p>
        </p:txBody>
      </p:sp>
      <p:sp>
        <p:nvSpPr>
          <p:cNvPr id="91" name="スライド番号プレースホルダー 1">
            <a:extLst>
              <a:ext uri="{FF2B5EF4-FFF2-40B4-BE49-F238E27FC236}">
                <a16:creationId xmlns:a16="http://schemas.microsoft.com/office/drawing/2014/main" id="{43533CDE-1503-2E1B-AAC1-4272FE9FD27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305</a:t>
            </a:fld>
            <a:endParaRPr kumimoji="1" lang="ja-JP" altLang="en-US" sz="2000"/>
          </a:p>
        </p:txBody>
      </p:sp>
      <p:sp>
        <p:nvSpPr>
          <p:cNvPr id="2" name="object 40">
            <a:extLst>
              <a:ext uri="{FF2B5EF4-FFF2-40B4-BE49-F238E27FC236}">
                <a16:creationId xmlns:a16="http://schemas.microsoft.com/office/drawing/2014/main" id="{C65489DB-886E-4171-0921-BCC45CA2064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22D30F6A-6CC5-D7A6-681E-42A46D1E5BD8}"/>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25-2-1.】</a:t>
            </a:r>
          </a:p>
          <a:p>
            <a:pPr algn="ctr"/>
            <a:r>
              <a:rPr lang="en-US" altLang="ja-JP" sz="2400" b="1">
                <a:latin typeface="メイリオ" panose="020B0604030504040204" pitchFamily="50" charset="-128"/>
                <a:ea typeface="メイリオ" panose="020B0604030504040204" pitchFamily="50" charset="-128"/>
              </a:rPr>
              <a:t>P596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P601</a:t>
            </a:r>
          </a:p>
        </p:txBody>
      </p:sp>
      <p:sp>
        <p:nvSpPr>
          <p:cNvPr id="6" name="テキスト プレースホルダー 2">
            <a:extLst>
              <a:ext uri="{FF2B5EF4-FFF2-40B4-BE49-F238E27FC236}">
                <a16:creationId xmlns:a16="http://schemas.microsoft.com/office/drawing/2014/main" id="{124933E8-57EA-29A8-356F-69CB9CF716E0}"/>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6DC1DF00-658B-E3C2-D8E3-0318AC0F4417}"/>
              </a:ext>
            </a:extLst>
          </p:cNvPr>
          <p:cNvSpPr txBox="1"/>
          <p:nvPr/>
        </p:nvSpPr>
        <p:spPr>
          <a:xfrm>
            <a:off x="1332851" y="2096788"/>
            <a:ext cx="15456498" cy="6740307"/>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目標の明確化</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P596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目標達成に必要な作業を洗い出す</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P596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学習内容の詳細化</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P597</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学習方法の選定</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P600</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学習の進行と進捗管理</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P601</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フィードバック収集とフォローアップの実施</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P601</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A22FB794-B839-0A52-D980-A678D9C1FE5E}"/>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IT</a:t>
            </a:r>
            <a:r>
              <a:rPr lang="ja-JP" altLang="en-US" sz="3600">
                <a:latin typeface="メイリオ" panose="020B0604030504040204" pitchFamily="50" charset="-128"/>
                <a:ea typeface="メイリオ" panose="020B0604030504040204" pitchFamily="50" charset="-128"/>
              </a:rPr>
              <a:t>スキル標準」の実施計画例</a:t>
            </a:r>
            <a:endParaRPr lang="ja-JP" altLang="en-US"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4267610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31777-7003-0795-7D46-5C449DBC7D9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05351F9-17E0-274B-03CD-99EA4F786F0C}"/>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「リスキリング」「チェンジマインド」の実施計画例</a:t>
            </a:r>
          </a:p>
        </p:txBody>
      </p:sp>
      <p:sp>
        <p:nvSpPr>
          <p:cNvPr id="91" name="スライド番号プレースホルダー 1">
            <a:extLst>
              <a:ext uri="{FF2B5EF4-FFF2-40B4-BE49-F238E27FC236}">
                <a16:creationId xmlns:a16="http://schemas.microsoft.com/office/drawing/2014/main" id="{554CB6D1-2C51-DAB5-F957-FB5205D0775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306</a:t>
            </a:fld>
            <a:endParaRPr kumimoji="1" lang="ja-JP" altLang="en-US" sz="2000"/>
          </a:p>
        </p:txBody>
      </p:sp>
      <p:sp>
        <p:nvSpPr>
          <p:cNvPr id="2" name="object 40">
            <a:extLst>
              <a:ext uri="{FF2B5EF4-FFF2-40B4-BE49-F238E27FC236}">
                <a16:creationId xmlns:a16="http://schemas.microsoft.com/office/drawing/2014/main" id="{4089E338-A0E4-F2B5-7504-A09BEA719B0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8B70DBB0-3B3C-A39D-4E2B-ADCBD53F1145}"/>
              </a:ext>
            </a:extLst>
          </p:cNvPr>
          <p:cNvSpPr txBox="1"/>
          <p:nvPr/>
        </p:nvSpPr>
        <p:spPr>
          <a:xfrm>
            <a:off x="13106608" y="606837"/>
            <a:ext cx="45035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25-2-2.】</a:t>
            </a:r>
          </a:p>
          <a:p>
            <a:pPr algn="ctr"/>
            <a:r>
              <a:rPr lang="en-US" altLang="ja-JP" sz="2400" b="1">
                <a:latin typeface="メイリオ" panose="020B0604030504040204" pitchFamily="50" charset="-128"/>
                <a:ea typeface="メイリオ" panose="020B0604030504040204" pitchFamily="50" charset="-128"/>
              </a:rPr>
              <a:t>P601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P617</a:t>
            </a:r>
          </a:p>
        </p:txBody>
      </p:sp>
      <p:sp>
        <p:nvSpPr>
          <p:cNvPr id="6" name="テキスト プレースホルダー 2">
            <a:extLst>
              <a:ext uri="{FF2B5EF4-FFF2-40B4-BE49-F238E27FC236}">
                <a16:creationId xmlns:a16="http://schemas.microsoft.com/office/drawing/2014/main" id="{DA62EEF2-496C-26D2-A358-F125748E6DD9}"/>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48B5B27-4D31-017C-627B-A8337E7A0333}"/>
              </a:ext>
            </a:extLst>
          </p:cNvPr>
          <p:cNvSpPr txBox="1"/>
          <p:nvPr/>
        </p:nvSpPr>
        <p:spPr>
          <a:xfrm>
            <a:off x="1332851" y="2619300"/>
            <a:ext cx="15456498" cy="6186309"/>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学習内容の検討</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P602</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学習方法の選定</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P604</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学習計画の策定</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P604</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学習の実施</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P605</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フィードバックの収集とフォローアップ</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72029C31-AF87-8296-ECB5-FC9BB5808E02}"/>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「デジタルスキル標準」の実施計画例</a:t>
            </a:r>
            <a:endParaRPr lang="ja-JP" altLang="en-US" sz="4000">
              <a:latin typeface="メイリオ" panose="020B0604030504040204" pitchFamily="50" charset="-128"/>
              <a:ea typeface="メイリオ" panose="020B0604030504040204" pitchFamily="50" charset="-128"/>
            </a:endParaRPr>
          </a:p>
        </p:txBody>
      </p:sp>
      <p:sp>
        <p:nvSpPr>
          <p:cNvPr id="3" name="テキスト プレースホルダー 2">
            <a:extLst>
              <a:ext uri="{FF2B5EF4-FFF2-40B4-BE49-F238E27FC236}">
                <a16:creationId xmlns:a16="http://schemas.microsoft.com/office/drawing/2014/main" id="{E87BD67E-B80E-6E46-9E13-8E519D1F0902}"/>
              </a:ext>
            </a:extLst>
          </p:cNvPr>
          <p:cNvSpPr txBox="1">
            <a:spLocks/>
          </p:cNvSpPr>
          <p:nvPr/>
        </p:nvSpPr>
        <p:spPr>
          <a:xfrm>
            <a:off x="1331571" y="209656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600">
                <a:latin typeface="メイリオ" panose="020B0604030504040204" pitchFamily="50" charset="-128"/>
                <a:ea typeface="メイリオ" panose="020B0604030504040204" pitchFamily="50" charset="-128"/>
              </a:rPr>
              <a:t>DX</a:t>
            </a:r>
            <a:r>
              <a:rPr lang="ja-JP" altLang="en-US" sz="3600">
                <a:latin typeface="メイリオ" panose="020B0604030504040204" pitchFamily="50" charset="-128"/>
                <a:ea typeface="メイリオ" panose="020B0604030504040204" pitchFamily="50" charset="-128"/>
              </a:rPr>
              <a:t>リテラシー標準</a:t>
            </a:r>
            <a:endParaRPr lang="ja-JP" altLang="en-US"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1212883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3F165-7856-A246-F434-4580BBBB402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A519960-69AC-88D6-A3CD-9190088F0108}"/>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「リスキリング」「チェンジマインド」の実施計画例</a:t>
            </a:r>
          </a:p>
        </p:txBody>
      </p:sp>
      <p:sp>
        <p:nvSpPr>
          <p:cNvPr id="91" name="スライド番号プレースホルダー 1">
            <a:extLst>
              <a:ext uri="{FF2B5EF4-FFF2-40B4-BE49-F238E27FC236}">
                <a16:creationId xmlns:a16="http://schemas.microsoft.com/office/drawing/2014/main" id="{B6C1DBC9-8C4E-344B-E137-D69F529128D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307</a:t>
            </a:fld>
            <a:endParaRPr kumimoji="1" lang="ja-JP" altLang="en-US" sz="2000"/>
          </a:p>
        </p:txBody>
      </p:sp>
      <p:sp>
        <p:nvSpPr>
          <p:cNvPr id="2" name="object 40">
            <a:extLst>
              <a:ext uri="{FF2B5EF4-FFF2-40B4-BE49-F238E27FC236}">
                <a16:creationId xmlns:a16="http://schemas.microsoft.com/office/drawing/2014/main" id="{06BAA6D8-940A-5FBD-7AF8-65E233231A18}"/>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9</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組織として実践するためのスキル・知識と人材育成</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　</a:t>
            </a:r>
            <a:endParaRPr sz="1800" b="1">
              <a:latin typeface="メイリオ" panose="020B0604030504040204" pitchFamily="50" charset="-128"/>
              <a:ea typeface="メイリオ" panose="020B0604030504040204" pitchFamily="50" charset="-128"/>
              <a:cs typeface="Hiragino Maru Gothic ProN"/>
            </a:endParaRPr>
          </a:p>
        </p:txBody>
      </p:sp>
      <p:sp>
        <p:nvSpPr>
          <p:cNvPr id="6" name="テキスト プレースホルダー 2">
            <a:extLst>
              <a:ext uri="{FF2B5EF4-FFF2-40B4-BE49-F238E27FC236}">
                <a16:creationId xmlns:a16="http://schemas.microsoft.com/office/drawing/2014/main" id="{5751405F-A2D2-6E23-B4BE-A8D6AECBBC12}"/>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625A643D-FB05-D048-3D65-A4C9FA977D9C}"/>
              </a:ext>
            </a:extLst>
          </p:cNvPr>
          <p:cNvSpPr txBox="1"/>
          <p:nvPr/>
        </p:nvSpPr>
        <p:spPr>
          <a:xfrm>
            <a:off x="1332851" y="2619300"/>
            <a:ext cx="7472218" cy="6186309"/>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現状分析と目標設定</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P608</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学習計画の作成</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P610</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学習計画の周知と実施準備</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P615</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学習の実行</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P616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フィードバックと進捗管理</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P616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A4F4E79E-0F2B-A862-1C1B-390AAC5D8491}"/>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「デジタルスキル標準」の実施計画例</a:t>
            </a:r>
            <a:endParaRPr lang="ja-JP" altLang="en-US" sz="4000">
              <a:latin typeface="メイリオ" panose="020B0604030504040204" pitchFamily="50" charset="-128"/>
              <a:ea typeface="メイリオ" panose="020B0604030504040204" pitchFamily="50" charset="-128"/>
            </a:endParaRPr>
          </a:p>
        </p:txBody>
      </p:sp>
      <p:sp>
        <p:nvSpPr>
          <p:cNvPr id="3" name="テキスト プレースホルダー 2">
            <a:extLst>
              <a:ext uri="{FF2B5EF4-FFF2-40B4-BE49-F238E27FC236}">
                <a16:creationId xmlns:a16="http://schemas.microsoft.com/office/drawing/2014/main" id="{66D15F73-8B55-83FC-1930-7DC9CF66DB5B}"/>
              </a:ext>
            </a:extLst>
          </p:cNvPr>
          <p:cNvSpPr txBox="1">
            <a:spLocks/>
          </p:cNvSpPr>
          <p:nvPr/>
        </p:nvSpPr>
        <p:spPr>
          <a:xfrm>
            <a:off x="1331571" y="209656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600">
                <a:latin typeface="メイリオ" panose="020B0604030504040204" pitchFamily="50" charset="-128"/>
                <a:ea typeface="メイリオ" panose="020B0604030504040204" pitchFamily="50" charset="-128"/>
              </a:rPr>
              <a:t>DX</a:t>
            </a:r>
            <a:r>
              <a:rPr lang="ja-JP" altLang="en-US" sz="3600">
                <a:latin typeface="メイリオ" panose="020B0604030504040204" pitchFamily="50" charset="-128"/>
                <a:ea typeface="メイリオ" panose="020B0604030504040204" pitchFamily="50" charset="-128"/>
              </a:rPr>
              <a:t>推進スキル標準</a:t>
            </a:r>
            <a:endParaRPr lang="ja-JP" altLang="en-US"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F0CED5F-DD6D-664E-3380-8B240EBEA1B7}"/>
              </a:ext>
            </a:extLst>
          </p:cNvPr>
          <p:cNvSpPr txBox="1"/>
          <p:nvPr/>
        </p:nvSpPr>
        <p:spPr>
          <a:xfrm>
            <a:off x="9315281" y="2656440"/>
            <a:ext cx="7472218" cy="3416320"/>
          </a:xfrm>
          <a:prstGeom prst="rect">
            <a:avLst/>
          </a:prstGeom>
          <a:noFill/>
        </p:spPr>
        <p:txBody>
          <a:bodyPr wrap="square" lIns="91440" tIns="45720" rIns="91440" bIns="45720" anchor="t">
            <a:spAutoFit/>
          </a:bodyPr>
          <a:lstStyle/>
          <a:p>
            <a:pPr marL="742950" indent="-742950">
              <a:buFont typeface="+mj-lt"/>
              <a:buAutoNum type="arabicPeriod" startAt="6"/>
            </a:pPr>
            <a:r>
              <a:rPr kumimoji="1" lang="ja-JP" altLang="en-US" sz="3600">
                <a:latin typeface="メイリオ" panose="020B0604030504040204" pitchFamily="50" charset="-128"/>
                <a:ea typeface="メイリオ" panose="020B0604030504040204" pitchFamily="50" charset="-128"/>
              </a:rPr>
              <a:t>学習プランの調整</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P616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startAt="6"/>
            </a:pPr>
            <a:r>
              <a:rPr kumimoji="1" lang="ja-JP" altLang="en-US" sz="3600">
                <a:latin typeface="メイリオ" panose="020B0604030504040204" pitchFamily="50" charset="-128"/>
                <a:ea typeface="メイリオ" panose="020B0604030504040204" pitchFamily="50" charset="-128"/>
              </a:rPr>
              <a:t>成果の評価とフィードバック</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P617</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startAt="6"/>
            </a:pPr>
            <a:r>
              <a:rPr kumimoji="1" lang="ja-JP" altLang="en-US" sz="3600">
                <a:latin typeface="メイリオ" panose="020B0604030504040204" pitchFamily="50" charset="-128"/>
                <a:ea typeface="メイリオ" panose="020B0604030504040204" pitchFamily="50" charset="-128"/>
              </a:rPr>
              <a:t>フォローアップと継続学習</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P617</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F8049B7-6492-CD22-8140-AF5A98FBFB0A}"/>
              </a:ext>
            </a:extLst>
          </p:cNvPr>
          <p:cNvSpPr txBox="1"/>
          <p:nvPr/>
        </p:nvSpPr>
        <p:spPr>
          <a:xfrm>
            <a:off x="13106608" y="606837"/>
            <a:ext cx="45035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25-2-2.】</a:t>
            </a:r>
          </a:p>
          <a:p>
            <a:pPr algn="ctr"/>
            <a:r>
              <a:rPr lang="en-US" altLang="ja-JP" sz="2400" b="1">
                <a:latin typeface="メイリオ" panose="020B0604030504040204" pitchFamily="50" charset="-128"/>
                <a:ea typeface="メイリオ" panose="020B0604030504040204" pitchFamily="50" charset="-128"/>
              </a:rPr>
              <a:t>P601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P617</a:t>
            </a:r>
          </a:p>
        </p:txBody>
      </p:sp>
    </p:spTree>
    <p:extLst>
      <p:ext uri="{BB962C8B-B14F-4D97-AF65-F5344CB8AC3E}">
        <p14:creationId xmlns:p14="http://schemas.microsoft.com/office/powerpoint/2010/main" val="380266987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26</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エグゼクティブサマリー</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308</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全体要旨</a:t>
            </a:r>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テキストの活用ポイント</a:t>
            </a:r>
            <a:endParaRPr lang="en-US" altLang="ja-JP"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66448541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2841-7AEB-A68B-2AAF-BDF0D079BE0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4EBED36-1BDE-E5A3-63E1-084129E3352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全体要旨</a:t>
            </a:r>
          </a:p>
        </p:txBody>
      </p:sp>
      <p:sp>
        <p:nvSpPr>
          <p:cNvPr id="91" name="スライド番号プレースホルダー 1">
            <a:extLst>
              <a:ext uri="{FF2B5EF4-FFF2-40B4-BE49-F238E27FC236}">
                <a16:creationId xmlns:a16="http://schemas.microsoft.com/office/drawing/2014/main" id="{7C1A95D1-63E7-9F30-FDDD-EECC9DBA522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309</a:t>
            </a:fld>
            <a:endParaRPr kumimoji="1" lang="ja-JP" altLang="en-US" sz="2000"/>
          </a:p>
        </p:txBody>
      </p:sp>
      <p:sp>
        <p:nvSpPr>
          <p:cNvPr id="4" name="テキスト ボックス 3">
            <a:extLst>
              <a:ext uri="{FF2B5EF4-FFF2-40B4-BE49-F238E27FC236}">
                <a16:creationId xmlns:a16="http://schemas.microsoft.com/office/drawing/2014/main" id="{9B922DDD-916F-CED1-6E9E-37E293C7CD6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26-1.】</a:t>
            </a:r>
          </a:p>
          <a:p>
            <a:pPr algn="ctr"/>
            <a:r>
              <a:rPr lang="en-US" altLang="ja-JP" sz="2400" b="1">
                <a:latin typeface="メイリオ" panose="020B0604030504040204" pitchFamily="50" charset="-128"/>
                <a:ea typeface="メイリオ" panose="020B0604030504040204" pitchFamily="50" charset="-128"/>
              </a:rPr>
              <a:t>P620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P622</a:t>
            </a:r>
          </a:p>
        </p:txBody>
      </p:sp>
      <p:sp>
        <p:nvSpPr>
          <p:cNvPr id="3" name="テキスト ボックス 2">
            <a:extLst>
              <a:ext uri="{FF2B5EF4-FFF2-40B4-BE49-F238E27FC236}">
                <a16:creationId xmlns:a16="http://schemas.microsoft.com/office/drawing/2014/main" id="{3E89FCB8-6447-A1A4-D2AD-9C2671715157}"/>
              </a:ext>
            </a:extLst>
          </p:cNvPr>
          <p:cNvSpPr txBox="1"/>
          <p:nvPr/>
        </p:nvSpPr>
        <p:spPr>
          <a:xfrm>
            <a:off x="1332852" y="2082104"/>
            <a:ext cx="15456498" cy="6924973"/>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第１編　サイバーセキュリティを取り巻く背景</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レベル共通</a:t>
            </a:r>
            <a:r>
              <a:rPr kumimoji="1" lang="en-US" altLang="ja-JP" sz="3600" b="1">
                <a:latin typeface="メイリオ" panose="020B0604030504040204" pitchFamily="50" charset="-128"/>
                <a:ea typeface="メイリオ" panose="020B0604030504040204" pitchFamily="50" charset="-128"/>
              </a:rPr>
              <a:t>】</a:t>
            </a:r>
          </a:p>
          <a:p>
            <a:r>
              <a:rPr kumimoji="1" lang="ja-JP" altLang="en-US" sz="3600">
                <a:latin typeface="メイリオ" panose="020B0604030504040204" pitchFamily="50" charset="-128"/>
                <a:ea typeface="メイリオ" panose="020B0604030504040204" pitchFamily="50" charset="-128"/>
              </a:rPr>
              <a:t>　　（第</a:t>
            </a:r>
            <a:r>
              <a:rPr kumimoji="1" lang="en-US" altLang="ja-JP" sz="3600">
                <a:latin typeface="メイリオ" panose="020B0604030504040204" pitchFamily="50" charset="-128"/>
                <a:ea typeface="メイリオ" panose="020B0604030504040204" pitchFamily="50" charset="-128"/>
              </a:rPr>
              <a:t>1</a:t>
            </a:r>
            <a:r>
              <a:rPr kumimoji="1" lang="ja-JP" altLang="en-US" sz="3600">
                <a:latin typeface="メイリオ" panose="020B0604030504040204" pitchFamily="50" charset="-128"/>
                <a:ea typeface="メイリオ" panose="020B0604030504040204" pitchFamily="50" charset="-128"/>
              </a:rPr>
              <a:t>章～第</a:t>
            </a:r>
            <a:r>
              <a:rPr kumimoji="1" lang="en-US" altLang="ja-JP" sz="3600">
                <a:latin typeface="メイリオ" panose="020B0604030504040204" pitchFamily="50" charset="-128"/>
                <a:ea typeface="メイリオ" panose="020B0604030504040204" pitchFamily="50" charset="-128"/>
              </a:rPr>
              <a:t>4</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第２編　中小企業に求められるデジタル化の推進とサイバーセキュリティ</a:t>
            </a:r>
            <a:br>
              <a:rPr kumimoji="1" lang="en-US" altLang="ja-JP" sz="3600" b="1">
                <a:latin typeface="メイリオ" panose="020B0604030504040204" pitchFamily="50" charset="-128"/>
                <a:ea typeface="メイリオ" panose="020B0604030504040204" pitchFamily="50" charset="-128"/>
              </a:rPr>
            </a:br>
            <a:r>
              <a:rPr kumimoji="1" lang="en-US" altLang="ja-JP" sz="3600" b="1">
                <a:latin typeface="メイリオ" panose="020B0604030504040204" pitchFamily="50" charset="-128"/>
                <a:ea typeface="メイリオ" panose="020B0604030504040204" pitchFamily="50" charset="-128"/>
              </a:rPr>
              <a:t>				</a:t>
            </a:r>
            <a:r>
              <a:rPr kumimoji="1" lang="ja-JP" altLang="en-US" sz="3600" b="1">
                <a:latin typeface="メイリオ" panose="020B0604030504040204" pitchFamily="50" charset="-128"/>
                <a:ea typeface="メイリオ" panose="020B0604030504040204" pitchFamily="50" charset="-128"/>
              </a:rPr>
              <a:t>対策 </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レベル共通</a:t>
            </a:r>
            <a:r>
              <a:rPr kumimoji="1" lang="en-US" altLang="ja-JP" sz="3600" b="1">
                <a:latin typeface="メイリオ" panose="020B0604030504040204" pitchFamily="50" charset="-128"/>
                <a:ea typeface="メイリオ" panose="020B0604030504040204" pitchFamily="50" charset="-128"/>
              </a:rPr>
              <a:t>】</a:t>
            </a:r>
          </a:p>
          <a:p>
            <a:r>
              <a:rPr kumimoji="1" lang="ja-JP" altLang="en-US" sz="3600">
                <a:latin typeface="メイリオ" panose="020B0604030504040204" pitchFamily="50" charset="-128"/>
                <a:ea typeface="メイリオ" panose="020B0604030504040204" pitchFamily="50" charset="-128"/>
              </a:rPr>
              <a:t>　　（第</a:t>
            </a:r>
            <a:r>
              <a:rPr kumimoji="1" lang="en-US" altLang="ja-JP" sz="3600">
                <a:latin typeface="メイリオ" panose="020B0604030504040204" pitchFamily="50" charset="-128"/>
                <a:ea typeface="メイリオ" panose="020B0604030504040204" pitchFamily="50" charset="-128"/>
              </a:rPr>
              <a:t>5</a:t>
            </a:r>
            <a:r>
              <a:rPr kumimoji="1" lang="ja-JP" altLang="en-US" sz="3600">
                <a:latin typeface="メイリオ" panose="020B0604030504040204" pitchFamily="50" charset="-128"/>
                <a:ea typeface="メイリオ" panose="020B0604030504040204" pitchFamily="50" charset="-128"/>
              </a:rPr>
              <a:t>章～第</a:t>
            </a:r>
            <a:r>
              <a:rPr kumimoji="1" lang="en-US" altLang="ja-JP" sz="3600">
                <a:latin typeface="メイリオ" panose="020B0604030504040204" pitchFamily="50" charset="-128"/>
                <a:ea typeface="メイリオ" panose="020B0604030504040204" pitchFamily="50" charset="-128"/>
              </a:rPr>
              <a:t>6</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第３編　これからの企業経営で必要な</a:t>
            </a:r>
            <a:r>
              <a:rPr kumimoji="1" lang="en-US" altLang="ja-JP" sz="3600" b="1">
                <a:latin typeface="メイリオ" panose="020B0604030504040204" pitchFamily="50" charset="-128"/>
                <a:ea typeface="メイリオ" panose="020B0604030504040204" pitchFamily="50" charset="-128"/>
              </a:rPr>
              <a:t>IT</a:t>
            </a:r>
            <a:r>
              <a:rPr kumimoji="1" lang="ja-JP" altLang="en-US" sz="3600" b="1">
                <a:latin typeface="メイリオ" panose="020B0604030504040204" pitchFamily="50" charset="-128"/>
                <a:ea typeface="メイリオ" panose="020B0604030504040204" pitchFamily="50" charset="-128"/>
              </a:rPr>
              <a:t>活用とサイバーセキュリティ対策</a:t>
            </a:r>
            <a:br>
              <a:rPr kumimoji="1" lang="en-US" altLang="ja-JP" sz="3600" b="1">
                <a:latin typeface="メイリオ" panose="020B0604030504040204" pitchFamily="50" charset="-128"/>
                <a:ea typeface="メイリオ" panose="020B0604030504040204" pitchFamily="50" charset="-128"/>
              </a:rPr>
            </a:br>
            <a:r>
              <a:rPr kumimoji="1" lang="en-US" altLang="ja-JP" sz="3600" b="1">
                <a:latin typeface="メイリオ" panose="020B0604030504040204" pitchFamily="50" charset="-128"/>
                <a:ea typeface="メイリオ" panose="020B0604030504040204" pitchFamily="50" charset="-128"/>
              </a:rPr>
              <a:t>			</a:t>
            </a:r>
            <a:r>
              <a:rPr kumimoji="1" lang="ja-JP" altLang="en-US" sz="3600" b="1">
                <a:latin typeface="メイリオ" panose="020B0604030504040204" pitchFamily="50" charset="-128"/>
                <a:ea typeface="メイリオ" panose="020B0604030504040204" pitchFamily="50" charset="-128"/>
              </a:rPr>
              <a:t> </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レベル共通</a:t>
            </a:r>
            <a:r>
              <a:rPr kumimoji="1" lang="en-US" altLang="ja-JP" sz="3600" b="1">
                <a:latin typeface="メイリオ" panose="020B0604030504040204" pitchFamily="50" charset="-128"/>
                <a:ea typeface="メイリオ" panose="020B0604030504040204" pitchFamily="50" charset="-128"/>
              </a:rPr>
              <a:t>】</a:t>
            </a:r>
            <a:br>
              <a:rPr kumimoji="1" lang="en-US" altLang="ja-JP" sz="3600" b="1">
                <a:latin typeface="メイリオ" panose="020B0604030504040204" pitchFamily="50" charset="-128"/>
                <a:ea typeface="メイリオ" panose="020B0604030504040204" pitchFamily="50" charset="-128"/>
              </a:rPr>
            </a:br>
            <a:r>
              <a:rPr kumimoji="1" lang="ja-JP" altLang="en-US" sz="3600" b="1">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7</a:t>
            </a:r>
            <a:r>
              <a:rPr kumimoji="1" lang="ja-JP" altLang="en-US" sz="3600">
                <a:latin typeface="メイリオ" panose="020B0604030504040204" pitchFamily="50" charset="-128"/>
                <a:ea typeface="メイリオ" panose="020B0604030504040204" pitchFamily="50" charset="-128"/>
              </a:rPr>
              <a:t>章～第</a:t>
            </a:r>
            <a:r>
              <a:rPr kumimoji="1" lang="en-US" altLang="ja-JP" sz="3600">
                <a:latin typeface="メイリオ" panose="020B0604030504040204" pitchFamily="50" charset="-128"/>
                <a:ea typeface="メイリオ" panose="020B0604030504040204" pitchFamily="50" charset="-128"/>
              </a:rPr>
              <a:t>8</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第４編　セキュリティ事象に対応して組織として策定すべき対策基準と</a:t>
            </a:r>
            <a:br>
              <a:rPr kumimoji="1" lang="en-US" altLang="ja-JP" sz="3600" b="1">
                <a:latin typeface="メイリオ" panose="020B0604030504040204" pitchFamily="50" charset="-128"/>
                <a:ea typeface="メイリオ" panose="020B0604030504040204" pitchFamily="50" charset="-128"/>
              </a:rPr>
            </a:br>
            <a:r>
              <a:rPr kumimoji="1" lang="en-US" altLang="ja-JP" sz="3600" b="1">
                <a:latin typeface="メイリオ" panose="020B0604030504040204" pitchFamily="50" charset="-128"/>
                <a:ea typeface="メイリオ" panose="020B0604030504040204" pitchFamily="50" charset="-128"/>
              </a:rPr>
              <a:t>				</a:t>
            </a:r>
            <a:r>
              <a:rPr kumimoji="1" lang="ja-JP" altLang="en-US" sz="3600" b="1">
                <a:latin typeface="メイリオ" panose="020B0604030504040204" pitchFamily="50" charset="-128"/>
                <a:ea typeface="メイリオ" panose="020B0604030504040204" pitchFamily="50" charset="-128"/>
              </a:rPr>
              <a:t>具体的な実施 </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レベル１</a:t>
            </a:r>
            <a:r>
              <a:rPr kumimoji="1" lang="en-US" altLang="ja-JP" sz="3600" b="1">
                <a:latin typeface="メイリオ" panose="020B0604030504040204" pitchFamily="50" charset="-128"/>
                <a:ea typeface="メイリオ" panose="020B0604030504040204" pitchFamily="50" charset="-128"/>
              </a:rPr>
              <a:t>】</a:t>
            </a:r>
          </a:p>
          <a:p>
            <a:r>
              <a:rPr kumimoji="1" lang="ja-JP" altLang="en-US" sz="3600">
                <a:latin typeface="メイリオ" panose="020B0604030504040204" pitchFamily="50" charset="-128"/>
                <a:ea typeface="メイリオ" panose="020B0604030504040204" pitchFamily="50" charset="-128"/>
              </a:rPr>
              <a:t>　　（第</a:t>
            </a:r>
            <a:r>
              <a:rPr kumimoji="1" lang="en-US" altLang="ja-JP" sz="3600">
                <a:latin typeface="メイリオ" panose="020B0604030504040204" pitchFamily="50" charset="-128"/>
                <a:ea typeface="メイリオ" panose="020B0604030504040204" pitchFamily="50" charset="-128"/>
              </a:rPr>
              <a:t>9</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1A3F91FE-B6CD-82D3-B5AA-E5843FABD93E}"/>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450A6487-F522-1679-4BB7-C2E64049CAAE}"/>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テキストの概要</a:t>
            </a:r>
            <a:endParaRPr lang="ja-JP" altLang="en-US" sz="40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88510C16-BB8E-D80B-0F5C-5BDCAB74E122}"/>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24874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3-1.】</a:t>
            </a:r>
          </a:p>
          <a:p>
            <a:pPr algn="ctr"/>
            <a:r>
              <a:rPr lang="en-US" altLang="ja-JP" sz="2400" b="1">
                <a:latin typeface="メイリオ" panose="020B0604030504040204" pitchFamily="50" charset="-128"/>
                <a:ea typeface="メイリオ" panose="020B0604030504040204" pitchFamily="50" charset="-128"/>
              </a:rPr>
              <a:t>P24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P25</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国の基本方針および実施計画の要約</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つの</a:t>
            </a:r>
            <a:r>
              <a:rPr lang="en-US" altLang="ja-JP" sz="4000">
                <a:latin typeface="メイリオ" panose="020B0604030504040204" pitchFamily="50" charset="-128"/>
                <a:ea typeface="メイリオ" panose="020B0604030504040204" pitchFamily="50" charset="-128"/>
              </a:rPr>
              <a:t>Action</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3416320"/>
          </a:xfrm>
          <a:prstGeom prst="rect">
            <a:avLst/>
          </a:prstGeom>
          <a:noFill/>
        </p:spPr>
        <p:txBody>
          <a:bodyPr wrap="square">
            <a:spAutoFit/>
          </a:bodyPr>
          <a:lstStyle/>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物価上昇を上回る賃上げの定着</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構造的価格転嫁の実現</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成長分野への戦略的な投資</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スタートアップネットワークの形成</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新技術の徹底した社会実装</a:t>
            </a:r>
          </a:p>
          <a:p>
            <a:endParaRPr lang="en-US" altLang="ja-JP" sz="3600" b="0" i="0">
              <a:effectLst/>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5D49B14E-5402-145F-D5BD-5D4D7B85B220}"/>
              </a:ext>
            </a:extLst>
          </p:cNvPr>
          <p:cNvSpPr txBox="1">
            <a:spLocks/>
          </p:cNvSpPr>
          <p:nvPr/>
        </p:nvSpPr>
        <p:spPr>
          <a:xfrm>
            <a:off x="1395099" y="5096344"/>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つの</a:t>
            </a:r>
            <a:r>
              <a:rPr lang="en-US" altLang="ja-JP" sz="4000">
                <a:latin typeface="メイリオ" panose="020B0604030504040204" pitchFamily="50" charset="-128"/>
                <a:ea typeface="メイリオ" panose="020B0604030504040204" pitchFamily="50" charset="-128"/>
              </a:rPr>
              <a:t>Vison</a:t>
            </a:r>
            <a:endParaRPr lang="ja-JP" altLang="en-US"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294F6F6-6A6E-16B0-E082-4069890F2091}"/>
              </a:ext>
            </a:extLst>
          </p:cNvPr>
          <p:cNvSpPr txBox="1"/>
          <p:nvPr/>
        </p:nvSpPr>
        <p:spPr>
          <a:xfrm>
            <a:off x="1616926" y="5656219"/>
            <a:ext cx="15456498" cy="3416320"/>
          </a:xfrm>
          <a:prstGeom prst="rect">
            <a:avLst/>
          </a:prstGeom>
          <a:noFill/>
        </p:spPr>
        <p:txBody>
          <a:bodyPr wrap="square">
            <a:spAutoFit/>
          </a:bodyPr>
          <a:lstStyle/>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社会課題解決をエンジンとした生産性向上と成長機会の拡大</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誰もが活躍できる</a:t>
            </a:r>
            <a:r>
              <a:rPr lang="en-US" altLang="ja-JP" sz="3600" b="0" i="0">
                <a:effectLst/>
                <a:latin typeface="メイリオ" panose="020B0604030504040204" pitchFamily="50" charset="-128"/>
                <a:ea typeface="メイリオ" panose="020B0604030504040204" pitchFamily="50" charset="-128"/>
              </a:rPr>
              <a:t>Well-being</a:t>
            </a:r>
            <a:r>
              <a:rPr lang="ja-JP" altLang="en-US" sz="3600" b="0" i="0">
                <a:effectLst/>
                <a:latin typeface="メイリオ" panose="020B0604030504040204" pitchFamily="50" charset="-128"/>
                <a:ea typeface="メイリオ" panose="020B0604030504040204" pitchFamily="50" charset="-128"/>
              </a:rPr>
              <a:t>が高い社会の実現</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経済・財政・社会保障の持続可能性の確保</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地域ごとの特性・成長資源を活かした持続可能な地域社会の形成</a:t>
            </a: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海外の成長市場との連結性向上とエネルギー構造転換</a:t>
            </a:r>
          </a:p>
          <a:p>
            <a:endParaRPr lang="en-US" altLang="ja-JP" sz="3600" b="0" i="0">
              <a:effectLst/>
              <a:latin typeface="メイリオ" panose="020B0604030504040204" pitchFamily="50" charset="-128"/>
              <a:ea typeface="メイリオ" panose="020B0604030504040204" pitchFamily="50" charset="-128"/>
            </a:endParaRPr>
          </a:p>
        </p:txBody>
      </p:sp>
      <p:sp>
        <p:nvSpPr>
          <p:cNvPr id="8" name="object 40">
            <a:extLst>
              <a:ext uri="{FF2B5EF4-FFF2-40B4-BE49-F238E27FC236}">
                <a16:creationId xmlns:a16="http://schemas.microsoft.com/office/drawing/2014/main" id="{C6CC85D4-05C1-1809-7D7A-CF2382F9CBD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7714391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9811-86F0-6EA1-C722-770C9DD100F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4E11D7D-320B-B98C-8E18-AB04F0CC09F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全体要旨</a:t>
            </a:r>
          </a:p>
        </p:txBody>
      </p:sp>
      <p:sp>
        <p:nvSpPr>
          <p:cNvPr id="91" name="スライド番号プレースホルダー 1">
            <a:extLst>
              <a:ext uri="{FF2B5EF4-FFF2-40B4-BE49-F238E27FC236}">
                <a16:creationId xmlns:a16="http://schemas.microsoft.com/office/drawing/2014/main" id="{9FADC7C9-0503-B22C-EDCF-640E15E89C1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310</a:t>
            </a:fld>
            <a:endParaRPr kumimoji="1" lang="ja-JP" altLang="en-US" sz="2000"/>
          </a:p>
        </p:txBody>
      </p:sp>
      <p:sp>
        <p:nvSpPr>
          <p:cNvPr id="3" name="テキスト ボックス 2">
            <a:extLst>
              <a:ext uri="{FF2B5EF4-FFF2-40B4-BE49-F238E27FC236}">
                <a16:creationId xmlns:a16="http://schemas.microsoft.com/office/drawing/2014/main" id="{99AC5F6C-EAB1-5220-F41A-CE2608BAA3B8}"/>
              </a:ext>
            </a:extLst>
          </p:cNvPr>
          <p:cNvSpPr txBox="1"/>
          <p:nvPr/>
        </p:nvSpPr>
        <p:spPr>
          <a:xfrm>
            <a:off x="1332851" y="2082104"/>
            <a:ext cx="15845439" cy="7171194"/>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第５編　各種ガイドラインを参考にした対策の実施</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レベル２</a:t>
            </a:r>
            <a:r>
              <a:rPr kumimoji="1" lang="en-US" altLang="ja-JP" sz="3600" b="1">
                <a:latin typeface="メイリオ" panose="020B0604030504040204" pitchFamily="50" charset="-128"/>
                <a:ea typeface="メイリオ" panose="020B0604030504040204" pitchFamily="50" charset="-128"/>
              </a:rPr>
              <a:t>】</a:t>
            </a:r>
          </a:p>
          <a:p>
            <a:r>
              <a:rPr kumimoji="1" lang="ja-JP" altLang="en-US" sz="3600">
                <a:latin typeface="メイリオ" panose="020B0604030504040204" pitchFamily="50" charset="-128"/>
                <a:ea typeface="メイリオ" panose="020B0604030504040204" pitchFamily="50" charset="-128"/>
              </a:rPr>
              <a:t>　　（第</a:t>
            </a:r>
            <a:r>
              <a:rPr kumimoji="1" lang="en-US" altLang="ja-JP" sz="3600">
                <a:latin typeface="メイリオ" panose="020B0604030504040204" pitchFamily="50" charset="-128"/>
                <a:ea typeface="メイリオ" panose="020B0604030504040204" pitchFamily="50" charset="-128"/>
              </a:rPr>
              <a:t>10</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第６編　</a:t>
            </a:r>
            <a:r>
              <a:rPr kumimoji="1" lang="en-US" altLang="ja-JP" sz="3600" b="1">
                <a:latin typeface="メイリオ" panose="020B0604030504040204" pitchFamily="50" charset="-128"/>
                <a:ea typeface="メイリオ" panose="020B0604030504040204" pitchFamily="50" charset="-128"/>
              </a:rPr>
              <a:t>ISMS</a:t>
            </a:r>
            <a:r>
              <a:rPr kumimoji="1" lang="ja-JP" altLang="en-US" sz="3600" b="1">
                <a:latin typeface="メイリオ" panose="020B0604030504040204" pitchFamily="50" charset="-128"/>
                <a:ea typeface="メイリオ" panose="020B0604030504040204" pitchFamily="50" charset="-128"/>
              </a:rPr>
              <a:t>などのフレームワークの種類と活用法の紹介</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レベル３</a:t>
            </a:r>
            <a:r>
              <a:rPr kumimoji="1" lang="en-US" altLang="ja-JP" sz="3600" b="1">
                <a:latin typeface="メイリオ" panose="020B0604030504040204" pitchFamily="50" charset="-128"/>
                <a:ea typeface="メイリオ" panose="020B0604030504040204" pitchFamily="50" charset="-128"/>
              </a:rPr>
              <a:t>】</a:t>
            </a:r>
          </a:p>
          <a:p>
            <a:r>
              <a:rPr kumimoji="1" lang="ja-JP" altLang="en-US" sz="3600">
                <a:latin typeface="メイリオ" panose="020B0604030504040204" pitchFamily="50" charset="-128"/>
                <a:ea typeface="メイリオ" panose="020B0604030504040204" pitchFamily="50" charset="-128"/>
              </a:rPr>
              <a:t>　　（第</a:t>
            </a:r>
            <a:r>
              <a:rPr kumimoji="1" lang="en-US" altLang="ja-JP" sz="3600">
                <a:latin typeface="メイリオ" panose="020B0604030504040204" pitchFamily="50" charset="-128"/>
                <a:ea typeface="メイリオ" panose="020B0604030504040204" pitchFamily="50" charset="-128"/>
              </a:rPr>
              <a:t>11</a:t>
            </a:r>
            <a:r>
              <a:rPr kumimoji="1" lang="ja-JP" altLang="en-US" sz="3600">
                <a:latin typeface="メイリオ" panose="020B0604030504040204" pitchFamily="50" charset="-128"/>
                <a:ea typeface="メイリオ" panose="020B0604030504040204" pitchFamily="50" charset="-128"/>
              </a:rPr>
              <a:t>章～第</a:t>
            </a:r>
            <a:r>
              <a:rPr kumimoji="1" lang="en-US" altLang="ja-JP" sz="3600">
                <a:latin typeface="メイリオ" panose="020B0604030504040204" pitchFamily="50" charset="-128"/>
                <a:ea typeface="メイリオ" panose="020B0604030504040204" pitchFamily="50" charset="-128"/>
              </a:rPr>
              <a:t>12</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第７編　</a:t>
            </a:r>
            <a:r>
              <a:rPr kumimoji="1" lang="en-US" altLang="ja-JP" sz="3600" b="1">
                <a:latin typeface="メイリオ" panose="020B0604030504040204" pitchFamily="50" charset="-128"/>
                <a:ea typeface="メイリオ" panose="020B0604030504040204" pitchFamily="50" charset="-128"/>
              </a:rPr>
              <a:t>ISMS</a:t>
            </a:r>
            <a:r>
              <a:rPr kumimoji="1" lang="ja-JP" altLang="en-US" sz="3600" b="1">
                <a:latin typeface="メイリオ" panose="020B0604030504040204" pitchFamily="50" charset="-128"/>
                <a:ea typeface="メイリオ" panose="020B0604030504040204" pitchFamily="50" charset="-128"/>
              </a:rPr>
              <a:t>の構築と対策基準の策定と実施手順</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レベル３</a:t>
            </a:r>
            <a:r>
              <a:rPr kumimoji="1" lang="en-US" altLang="ja-JP" sz="3600" b="1">
                <a:latin typeface="メイリオ" panose="020B0604030504040204" pitchFamily="50" charset="-128"/>
                <a:ea typeface="メイリオ" panose="020B0604030504040204" pitchFamily="50" charset="-128"/>
              </a:rPr>
              <a:t>】</a:t>
            </a:r>
            <a:br>
              <a:rPr kumimoji="1" lang="en-US" altLang="ja-JP" sz="3600" b="1">
                <a:latin typeface="メイリオ" panose="020B0604030504040204" pitchFamily="50" charset="-128"/>
                <a:ea typeface="メイリオ" panose="020B0604030504040204" pitchFamily="50" charset="-128"/>
              </a:rPr>
            </a:br>
            <a:r>
              <a:rPr kumimoji="1" lang="ja-JP" altLang="en-US" sz="3600" b="1">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13</a:t>
            </a:r>
            <a:r>
              <a:rPr kumimoji="1" lang="ja-JP" altLang="en-US" sz="3600">
                <a:latin typeface="メイリオ" panose="020B0604030504040204" pitchFamily="50" charset="-128"/>
                <a:ea typeface="メイリオ" panose="020B0604030504040204" pitchFamily="50" charset="-128"/>
              </a:rPr>
              <a:t>章～第</a:t>
            </a:r>
            <a:r>
              <a:rPr kumimoji="1" lang="en-US" altLang="ja-JP" sz="3600">
                <a:latin typeface="メイリオ" panose="020B0604030504040204" pitchFamily="50" charset="-128"/>
                <a:ea typeface="メイリオ" panose="020B0604030504040204" pitchFamily="50" charset="-128"/>
              </a:rPr>
              <a:t>19</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第８編　具体的な構築・運用の実践</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レベル３</a:t>
            </a:r>
            <a:r>
              <a:rPr kumimoji="1" lang="en-US" altLang="ja-JP" sz="3600" b="1">
                <a:latin typeface="メイリオ" panose="020B0604030504040204" pitchFamily="50" charset="-128"/>
                <a:ea typeface="メイリオ" panose="020B0604030504040204" pitchFamily="50" charset="-128"/>
              </a:rPr>
              <a:t>】</a:t>
            </a:r>
          </a:p>
          <a:p>
            <a:r>
              <a:rPr kumimoji="1" lang="ja-JP" altLang="en-US" sz="3600">
                <a:latin typeface="メイリオ" panose="020B0604030504040204" pitchFamily="50" charset="-128"/>
                <a:ea typeface="メイリオ" panose="020B0604030504040204" pitchFamily="50" charset="-128"/>
              </a:rPr>
              <a:t>　　（第</a:t>
            </a:r>
            <a:r>
              <a:rPr kumimoji="1" lang="en-US" altLang="ja-JP" sz="3600">
                <a:latin typeface="メイリオ" panose="020B0604030504040204" pitchFamily="50" charset="-128"/>
                <a:ea typeface="メイリオ" panose="020B0604030504040204" pitchFamily="50" charset="-128"/>
              </a:rPr>
              <a:t>20</a:t>
            </a:r>
            <a:r>
              <a:rPr kumimoji="1" lang="ja-JP" altLang="en-US" sz="3600">
                <a:latin typeface="メイリオ" panose="020B0604030504040204" pitchFamily="50" charset="-128"/>
                <a:ea typeface="メイリオ" panose="020B0604030504040204" pitchFamily="50" charset="-128"/>
              </a:rPr>
              <a:t>章～第</a:t>
            </a:r>
            <a:r>
              <a:rPr kumimoji="1" lang="en-US" altLang="ja-JP" sz="3600">
                <a:latin typeface="メイリオ" panose="020B0604030504040204" pitchFamily="50" charset="-128"/>
                <a:ea typeface="メイリオ" panose="020B0604030504040204" pitchFamily="50" charset="-128"/>
              </a:rPr>
              <a:t>21</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第９編　組織として実践するためのスキル・知識と人材育成</a:t>
            </a:r>
            <a:r>
              <a:rPr kumimoji="1" lang="en-US" altLang="ja-JP" sz="3600" b="1">
                <a:latin typeface="メイリオ" panose="020B0604030504040204" pitchFamily="50" charset="-128"/>
                <a:ea typeface="メイリオ" panose="020B0604030504040204" pitchFamily="50" charset="-128"/>
              </a:rPr>
              <a:t>【</a:t>
            </a:r>
            <a:r>
              <a:rPr kumimoji="1" lang="ja-JP" altLang="en-US" sz="3600" b="1">
                <a:latin typeface="メイリオ" panose="020B0604030504040204" pitchFamily="50" charset="-128"/>
                <a:ea typeface="メイリオ" panose="020B0604030504040204" pitchFamily="50" charset="-128"/>
              </a:rPr>
              <a:t>レベル共通</a:t>
            </a:r>
            <a:r>
              <a:rPr kumimoji="1" lang="en-US" altLang="ja-JP" sz="3600" b="1">
                <a:latin typeface="メイリオ" panose="020B0604030504040204" pitchFamily="50" charset="-128"/>
                <a:ea typeface="メイリオ" panose="020B0604030504040204" pitchFamily="50" charset="-128"/>
              </a:rPr>
              <a:t>】</a:t>
            </a:r>
          </a:p>
          <a:p>
            <a:r>
              <a:rPr kumimoji="1" lang="ja-JP" altLang="en-US" sz="3600">
                <a:latin typeface="メイリオ" panose="020B0604030504040204" pitchFamily="50" charset="-128"/>
                <a:ea typeface="メイリオ" panose="020B0604030504040204" pitchFamily="50" charset="-128"/>
              </a:rPr>
              <a:t>　　（第</a:t>
            </a:r>
            <a:r>
              <a:rPr kumimoji="1" lang="en-US" altLang="ja-JP" sz="3600">
                <a:latin typeface="メイリオ" panose="020B0604030504040204" pitchFamily="50" charset="-128"/>
                <a:ea typeface="メイリオ" panose="020B0604030504040204" pitchFamily="50" charset="-128"/>
              </a:rPr>
              <a:t>22</a:t>
            </a:r>
            <a:r>
              <a:rPr kumimoji="1" lang="ja-JP" altLang="en-US" sz="3600">
                <a:latin typeface="メイリオ" panose="020B0604030504040204" pitchFamily="50" charset="-128"/>
                <a:ea typeface="メイリオ" panose="020B0604030504040204" pitchFamily="50" charset="-128"/>
              </a:rPr>
              <a:t>章～第</a:t>
            </a:r>
            <a:r>
              <a:rPr kumimoji="1" lang="en-US" altLang="ja-JP" sz="3600">
                <a:latin typeface="メイリオ" panose="020B0604030504040204" pitchFamily="50" charset="-128"/>
                <a:ea typeface="メイリオ" panose="020B0604030504040204" pitchFamily="50" charset="-128"/>
              </a:rPr>
              <a:t>25</a:t>
            </a:r>
            <a:r>
              <a:rPr kumimoji="1" lang="ja-JP" altLang="en-US" sz="3600">
                <a:latin typeface="メイリオ" panose="020B0604030504040204" pitchFamily="50" charset="-128"/>
                <a:ea typeface="メイリオ" panose="020B0604030504040204" pitchFamily="50" charset="-128"/>
              </a:rPr>
              <a:t>章）</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AE6E7E1E-E10D-260D-92FF-FCD71AEB40A6}"/>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84E90DE9-FFAB-1DF2-FDBC-DC54E4FF01EA}"/>
              </a:ext>
            </a:extLst>
          </p:cNvPr>
          <p:cNvSpPr txBox="1">
            <a:spLocks/>
          </p:cNvSpPr>
          <p:nvPr/>
        </p:nvSpPr>
        <p:spPr>
          <a:xfrm>
            <a:off x="1332851" y="1536913"/>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メイリオ" panose="020B0604030504040204" pitchFamily="50" charset="-128"/>
                <a:ea typeface="メイリオ" panose="020B0604030504040204" pitchFamily="50" charset="-128"/>
              </a:rPr>
              <a:t>テキストの概要</a:t>
            </a:r>
            <a:endParaRPr lang="ja-JP" altLang="en-US" sz="40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DE6DD314-4EE5-AE3E-1C48-1103F2625C2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B4553810-22E3-9E20-A3FD-A0B486CC6116}"/>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26-1.】</a:t>
            </a:r>
          </a:p>
          <a:p>
            <a:pPr algn="ctr"/>
            <a:r>
              <a:rPr lang="en-US" altLang="ja-JP" sz="2400" b="1">
                <a:latin typeface="メイリオ" panose="020B0604030504040204" pitchFamily="50" charset="-128"/>
                <a:ea typeface="メイリオ" panose="020B0604030504040204" pitchFamily="50" charset="-128"/>
              </a:rPr>
              <a:t>P620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P622</a:t>
            </a:r>
          </a:p>
        </p:txBody>
      </p:sp>
    </p:spTree>
    <p:extLst>
      <p:ext uri="{BB962C8B-B14F-4D97-AF65-F5344CB8AC3E}">
        <p14:creationId xmlns:p14="http://schemas.microsoft.com/office/powerpoint/2010/main" val="318433469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161C3-564B-B4DC-9939-6FB562FED62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A948828-CA2D-6DD2-DA4D-80ABA26C25FB}"/>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テキスト活用のポイント</a:t>
            </a:r>
          </a:p>
        </p:txBody>
      </p:sp>
      <p:sp>
        <p:nvSpPr>
          <p:cNvPr id="91" name="スライド番号プレースホルダー 1">
            <a:extLst>
              <a:ext uri="{FF2B5EF4-FFF2-40B4-BE49-F238E27FC236}">
                <a16:creationId xmlns:a16="http://schemas.microsoft.com/office/drawing/2014/main" id="{CF775606-3D8A-C590-5113-044D62AE9DE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311</a:t>
            </a:fld>
            <a:endParaRPr kumimoji="1" lang="ja-JP" altLang="en-US" sz="2000"/>
          </a:p>
        </p:txBody>
      </p:sp>
      <p:sp>
        <p:nvSpPr>
          <p:cNvPr id="4" name="テキスト ボックス 3">
            <a:extLst>
              <a:ext uri="{FF2B5EF4-FFF2-40B4-BE49-F238E27FC236}">
                <a16:creationId xmlns:a16="http://schemas.microsoft.com/office/drawing/2014/main" id="{2A09C8C4-D420-1CED-CCC6-D7361F41CD9D}"/>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26-2.】</a:t>
            </a:r>
          </a:p>
          <a:p>
            <a:pPr algn="ctr"/>
            <a:r>
              <a:rPr lang="en-US" altLang="ja-JP" sz="2400" b="1">
                <a:latin typeface="メイリオ" panose="020B0604030504040204" pitchFamily="50" charset="-128"/>
                <a:ea typeface="メイリオ" panose="020B0604030504040204" pitchFamily="50" charset="-128"/>
              </a:rPr>
              <a:t>P623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P627</a:t>
            </a:r>
          </a:p>
        </p:txBody>
      </p:sp>
      <p:sp>
        <p:nvSpPr>
          <p:cNvPr id="3" name="テキスト ボックス 2">
            <a:extLst>
              <a:ext uri="{FF2B5EF4-FFF2-40B4-BE49-F238E27FC236}">
                <a16:creationId xmlns:a16="http://schemas.microsoft.com/office/drawing/2014/main" id="{1397338A-0839-26EE-DF8D-B0B6A2D72B11}"/>
              </a:ext>
            </a:extLst>
          </p:cNvPr>
          <p:cNvSpPr txBox="1"/>
          <p:nvPr/>
        </p:nvSpPr>
        <p:spPr>
          <a:xfrm>
            <a:off x="1265583" y="2082104"/>
            <a:ext cx="16260417" cy="6186309"/>
          </a:xfrm>
          <a:prstGeom prst="rect">
            <a:avLst/>
          </a:prstGeom>
          <a:noFill/>
        </p:spPr>
        <p:txBody>
          <a:bodyPr wrap="square" lIns="91440" tIns="45720" rIns="91440" bIns="45720" anchor="t">
            <a:spAutoFit/>
          </a:bodyPr>
          <a:lstStyle/>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ポイントの再認識</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推進の考え方の把握：＜テキスト</a:t>
            </a:r>
            <a:r>
              <a:rPr kumimoji="1" lang="en-US" altLang="ja-JP" sz="3600">
                <a:latin typeface="メイリオ" panose="020B0604030504040204" pitchFamily="50" charset="-128"/>
                <a:ea typeface="メイリオ" panose="020B0604030504040204" pitchFamily="50" charset="-128"/>
              </a:rPr>
              <a:t>P623</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セキュリティ対策の全容の認識：＜テキスト</a:t>
            </a:r>
            <a:r>
              <a:rPr kumimoji="1" lang="en-US" altLang="ja-JP" sz="3600">
                <a:latin typeface="メイリオ" panose="020B0604030504040204" pitchFamily="50" charset="-128"/>
                <a:ea typeface="メイリオ" panose="020B0604030504040204" pitchFamily="50" charset="-128"/>
              </a:rPr>
              <a:t>P624</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自組織でのセキュリティ対策の実施項目の認識：＜テキスト</a:t>
            </a:r>
            <a:r>
              <a:rPr kumimoji="1" lang="en-US" altLang="ja-JP" sz="3600">
                <a:latin typeface="メイリオ" panose="020B0604030504040204" pitchFamily="50" charset="-128"/>
                <a:ea typeface="メイリオ" panose="020B0604030504040204" pitchFamily="50" charset="-128"/>
              </a:rPr>
              <a:t>P625</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自組織としての実践準備：＜テキスト</a:t>
            </a:r>
            <a:r>
              <a:rPr kumimoji="1" lang="en-US" altLang="ja-JP" sz="3600">
                <a:latin typeface="メイリオ" panose="020B0604030504040204" pitchFamily="50" charset="-128"/>
                <a:ea typeface="メイリオ" panose="020B0604030504040204" pitchFamily="50" charset="-128"/>
              </a:rPr>
              <a:t>P625</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関係者との共有</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P626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社内体制の確立</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P626</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セキュリティ対策の実践</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＜テキスト</a:t>
            </a:r>
            <a:r>
              <a:rPr kumimoji="1" lang="en-US" altLang="ja-JP" sz="3600">
                <a:latin typeface="メイリオ" panose="020B0604030504040204" pitchFamily="50" charset="-128"/>
                <a:ea typeface="メイリオ" panose="020B0604030504040204" pitchFamily="50" charset="-128"/>
              </a:rPr>
              <a:t>P627</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0A1D7772-B189-BF9E-3076-64DA81F9A29E}"/>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0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DE72AE5C-24B1-B16E-4A1F-685575D2EDB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94624747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1F527-12DA-A953-B418-8B5D4B29292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DF21552-FEBC-919F-1E7E-B1E72976F68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27</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各章のポイント</a:t>
            </a:r>
          </a:p>
        </p:txBody>
      </p:sp>
      <p:sp>
        <p:nvSpPr>
          <p:cNvPr id="91" name="スライド番号プレースホルダー 1">
            <a:extLst>
              <a:ext uri="{FF2B5EF4-FFF2-40B4-BE49-F238E27FC236}">
                <a16:creationId xmlns:a16="http://schemas.microsoft.com/office/drawing/2014/main" id="{DE0F2EC3-1EBA-C62F-46BF-174236A2253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312</a:t>
            </a:fld>
            <a:endParaRPr kumimoji="1" lang="ja-JP" altLang="en-US" sz="2000"/>
          </a:p>
        </p:txBody>
      </p:sp>
      <p:sp>
        <p:nvSpPr>
          <p:cNvPr id="3" name="テキスト プレースホルダー 2">
            <a:extLst>
              <a:ext uri="{FF2B5EF4-FFF2-40B4-BE49-F238E27FC236}">
                <a16:creationId xmlns:a16="http://schemas.microsoft.com/office/drawing/2014/main" id="{DC2F4EE4-4DAC-6C2A-9640-5159B061B776}"/>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a:t>
            </a:r>
            <a:r>
              <a:rPr lang="ja-JP" altLang="en-US" sz="4000">
                <a:latin typeface="メイリオ" panose="020B0604030504040204" pitchFamily="50" charset="-128"/>
                <a:ea typeface="メイリオ" panose="020B0604030504040204" pitchFamily="50" charset="-128"/>
              </a:rPr>
              <a:t>章～第</a:t>
            </a:r>
            <a:r>
              <a:rPr lang="en-US" altLang="ja-JP" sz="4000">
                <a:latin typeface="メイリオ" panose="020B0604030504040204" pitchFamily="50" charset="-128"/>
                <a:ea typeface="メイリオ" panose="020B0604030504040204" pitchFamily="50" charset="-128"/>
              </a:rPr>
              <a:t>25</a:t>
            </a:r>
            <a:r>
              <a:rPr lang="ja-JP" altLang="en-US" sz="4000">
                <a:latin typeface="メイリオ" panose="020B0604030504040204" pitchFamily="50" charset="-128"/>
                <a:ea typeface="メイリオ" panose="020B0604030504040204" pitchFamily="50" charset="-128"/>
              </a:rPr>
              <a:t>章</a:t>
            </a:r>
            <a:endParaRPr lang="en-US" altLang="ja-JP"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E9A6F9FD-2547-2218-F8A5-826AE551CB3D}"/>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414164370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EFFE9-B84F-35D0-F3A5-3AC7D8AB78D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EDEA99D-6E13-AB2D-16A3-1B05171172F5}"/>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ja-JP" altLang="en-US" sz="3900">
                <a:latin typeface="メイリオ" panose="020B0604030504040204" pitchFamily="50" charset="-128"/>
                <a:ea typeface="メイリオ" panose="020B0604030504040204" pitchFamily="50" charset="-128"/>
              </a:rPr>
              <a:t>１章 デジタル時代の社会と</a:t>
            </a: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情勢</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1D6F2CA1-9356-155A-F53B-3715D71203D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313</a:t>
            </a:fld>
            <a:endParaRPr kumimoji="1" lang="ja-JP" altLang="en-US" sz="2000"/>
          </a:p>
        </p:txBody>
      </p:sp>
      <p:sp>
        <p:nvSpPr>
          <p:cNvPr id="4" name="テキスト ボックス 3">
            <a:extLst>
              <a:ext uri="{FF2B5EF4-FFF2-40B4-BE49-F238E27FC236}">
                <a16:creationId xmlns:a16="http://schemas.microsoft.com/office/drawing/2014/main" id="{097AE73F-11E6-F572-1B30-2264406C328C}"/>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a:t>
            </a:r>
          </a:p>
          <a:p>
            <a:pPr algn="ctr"/>
            <a:r>
              <a:rPr lang="en-US" altLang="ja-JP" sz="2400" b="1">
                <a:latin typeface="メイリオ" panose="020B0604030504040204" pitchFamily="50" charset="-128"/>
                <a:ea typeface="メイリオ" panose="020B0604030504040204" pitchFamily="50" charset="-128"/>
              </a:rPr>
              <a:t>P629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P630</a:t>
            </a:r>
          </a:p>
        </p:txBody>
      </p:sp>
      <p:sp>
        <p:nvSpPr>
          <p:cNvPr id="5" name="object 40">
            <a:extLst>
              <a:ext uri="{FF2B5EF4-FFF2-40B4-BE49-F238E27FC236}">
                <a16:creationId xmlns:a16="http://schemas.microsoft.com/office/drawing/2014/main" id="{287A205D-D4E9-ABED-8BA2-C563E4BEBD3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A6D9234A-7196-52A0-4B2E-68A3939B218C}"/>
              </a:ext>
            </a:extLst>
          </p:cNvPr>
          <p:cNvSpPr txBox="1"/>
          <p:nvPr/>
        </p:nvSpPr>
        <p:spPr>
          <a:xfrm>
            <a:off x="1332851" y="1380761"/>
            <a:ext cx="16209425" cy="3970318"/>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1-1. </a:t>
            </a:r>
            <a:r>
              <a:rPr kumimoji="1" lang="ja-JP" altLang="en-US" sz="3600">
                <a:latin typeface="メイリオ" panose="020B0604030504040204" pitchFamily="50" charset="-128"/>
                <a:ea typeface="メイリオ" panose="020B0604030504040204" pitchFamily="50" charset="-128"/>
              </a:rPr>
              <a:t>デジタル時代の社会変革と</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情勢の関係性</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社会の現状と今後の同行（</a:t>
            </a:r>
            <a:r>
              <a:rPr kumimoji="1" lang="en-US" altLang="ja-JP" sz="3600">
                <a:latin typeface="メイリオ" panose="020B0604030504040204" pitchFamily="50" charset="-128"/>
                <a:ea typeface="メイリオ" panose="020B0604030504040204" pitchFamily="50" charset="-128"/>
              </a:rPr>
              <a:t>Society5.0</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とは</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生成</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とは</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2264712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59DD6-33C3-2A4C-D5F4-6E5B8F09F7D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97DECBE-B98E-7AC7-4E5E-45F38DC5C417}"/>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ja-JP" altLang="en-US" sz="3900">
                <a:latin typeface="メイリオ" panose="020B0604030504040204" pitchFamily="50" charset="-128"/>
                <a:ea typeface="メイリオ" panose="020B0604030504040204" pitchFamily="50" charset="-128"/>
              </a:rPr>
              <a:t>１章 デジタル時代の社会と</a:t>
            </a: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情勢</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7492CDDF-D8A1-2C89-4376-6C25318EB95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314</a:t>
            </a:fld>
            <a:endParaRPr kumimoji="1" lang="ja-JP" altLang="en-US" sz="2000"/>
          </a:p>
        </p:txBody>
      </p:sp>
      <p:sp>
        <p:nvSpPr>
          <p:cNvPr id="5" name="object 40">
            <a:extLst>
              <a:ext uri="{FF2B5EF4-FFF2-40B4-BE49-F238E27FC236}">
                <a16:creationId xmlns:a16="http://schemas.microsoft.com/office/drawing/2014/main" id="{FFA03119-B6F4-2BBB-830A-87EF9F89A1C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7D4754BF-66EC-BB3C-E6EA-11F41A4F7609}"/>
              </a:ext>
            </a:extLst>
          </p:cNvPr>
          <p:cNvSpPr txBox="1"/>
          <p:nvPr/>
        </p:nvSpPr>
        <p:spPr>
          <a:xfrm>
            <a:off x="1332851" y="1380761"/>
            <a:ext cx="15845439" cy="729430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中小企業の</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推進とビジネス発展の重要性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中小企業は限られたリソースの中で</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を推進し、新たなサービスを創造することで、急速に変化するビジネス環境に対応し、ビジネスを発展させることが重要です。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デジタル技術活用とセキュリティ対策の必要性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データやデジタル技術を効果的に活用するためには最新技術の知識と専門人材が必要であり、安全に利用するために適切なセキュリティ対策を実施することが重要です。</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生成</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利用時の情報漏えいリスク管理</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生成</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は業務効率化に役立ちますが、パブリックな生成</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では情報漏えいのリスクがあるため、機密情報を入力しないように注意して活用することが重要です。</a:t>
            </a:r>
            <a:endParaRPr kumimoji="1" lang="en-US" altLang="ja-JP" sz="36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AF3F443-5E39-81F2-5409-820D3817590F}"/>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a:t>
            </a:r>
          </a:p>
          <a:p>
            <a:pPr algn="ctr"/>
            <a:r>
              <a:rPr lang="en-US" altLang="ja-JP" sz="2400" b="1">
                <a:latin typeface="メイリオ" panose="020B0604030504040204" pitchFamily="50" charset="-128"/>
                <a:ea typeface="メイリオ" panose="020B0604030504040204" pitchFamily="50" charset="-128"/>
              </a:rPr>
              <a:t>P629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P630</a:t>
            </a:r>
          </a:p>
        </p:txBody>
      </p:sp>
    </p:spTree>
    <p:extLst>
      <p:ext uri="{BB962C8B-B14F-4D97-AF65-F5344CB8AC3E}">
        <p14:creationId xmlns:p14="http://schemas.microsoft.com/office/powerpoint/2010/main" val="160764620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B5492-C2D6-3722-778F-4A5D7B4F59A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75465E5-CB20-026A-7CDF-CCC3E78FE07D}"/>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第２</a:t>
            </a:r>
            <a:r>
              <a:rPr lang="ja-JP" altLang="en-US" sz="3900">
                <a:latin typeface="メイリオ" panose="020B0604030504040204" pitchFamily="50" charset="-128"/>
                <a:ea typeface="メイリオ" panose="020B0604030504040204" pitchFamily="50" charset="-128"/>
              </a:rPr>
              <a:t>章 サイバーセキュリティの基礎知識</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AA90663D-2145-C4E6-8585-56734859644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315</a:t>
            </a:fld>
            <a:endParaRPr kumimoji="1" lang="ja-JP" altLang="en-US" sz="2000"/>
          </a:p>
        </p:txBody>
      </p:sp>
      <p:sp>
        <p:nvSpPr>
          <p:cNvPr id="3" name="テキスト ボックス 2">
            <a:extLst>
              <a:ext uri="{FF2B5EF4-FFF2-40B4-BE49-F238E27FC236}">
                <a16:creationId xmlns:a16="http://schemas.microsoft.com/office/drawing/2014/main" id="{BCC60D00-DFE9-4534-A7ED-004269BC80D0}"/>
              </a:ext>
            </a:extLst>
          </p:cNvPr>
          <p:cNvSpPr txBox="1"/>
          <p:nvPr/>
        </p:nvSpPr>
        <p:spPr>
          <a:xfrm>
            <a:off x="1332851" y="1380761"/>
            <a:ext cx="16209425"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2-1. </a:t>
            </a:r>
            <a:r>
              <a:rPr kumimoji="1" lang="ja-JP" altLang="en-US" sz="3600">
                <a:latin typeface="メイリオ" panose="020B0604030504040204" pitchFamily="50" charset="-128"/>
                <a:ea typeface="メイリオ" panose="020B0604030504040204" pitchFamily="50" charset="-128"/>
              </a:rPr>
              <a:t>導入済みと想定するセキュリティ対策機能</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UTM</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Unified Threat Management</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EDR</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Endpoint Detection and Response</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2-2. SECURITY</a:t>
            </a:r>
            <a:r>
              <a:rPr kumimoji="1" lang="ja-JP" altLang="en-US" sz="3600">
                <a:latin typeface="メイリオ" panose="020B0604030504040204" pitchFamily="50" charset="-128"/>
                <a:ea typeface="メイリオ" panose="020B0604030504040204" pitchFamily="50" charset="-128"/>
              </a:rPr>
              <a:t> </a:t>
            </a:r>
            <a:r>
              <a:rPr kumimoji="1" lang="en-US" altLang="ja-JP" sz="3600">
                <a:latin typeface="メイリオ" panose="020B0604030504040204" pitchFamily="50" charset="-128"/>
                <a:ea typeface="メイリオ" panose="020B0604030504040204" pitchFamily="50" charset="-128"/>
              </a:rPr>
              <a:t>ACTION</a:t>
            </a:r>
            <a:r>
              <a:rPr kumimoji="1" lang="ja-JP" altLang="en-US" sz="3600">
                <a:latin typeface="メイリオ" panose="020B0604030504040204" pitchFamily="50" charset="-128"/>
                <a:ea typeface="メイリオ" panose="020B0604030504040204" pitchFamily="50" charset="-128"/>
              </a:rPr>
              <a:t>（セキュリティ対策自己宣言）</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a:t>
            </a:r>
            <a:r>
              <a:rPr kumimoji="1" lang="en-US" altLang="ja-JP" sz="3600">
                <a:latin typeface="メイリオ" panose="020B0604030504040204" pitchFamily="50" charset="-128"/>
                <a:ea typeface="メイリオ" panose="020B0604030504040204" pitchFamily="50" charset="-128"/>
              </a:rPr>
              <a:t>5</a:t>
            </a:r>
            <a:r>
              <a:rPr kumimoji="1" lang="ja-JP" altLang="en-US" sz="3600">
                <a:latin typeface="メイリオ" panose="020B0604030504040204" pitchFamily="50" charset="-128"/>
                <a:ea typeface="メイリオ" panose="020B0604030504040204" pitchFamily="50" charset="-128"/>
              </a:rPr>
              <a:t>か条</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情報セキュリティ自社診断</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情報セキュリティ基本方針</a:t>
            </a:r>
            <a:r>
              <a:rPr kumimoji="1" lang="en-US" altLang="ja-JP" sz="3600">
                <a:latin typeface="メイリオ" panose="020B0604030504040204" pitchFamily="50" charset="-128"/>
                <a:ea typeface="メイリオ" panose="020B0604030504040204" pitchFamily="50" charset="-128"/>
              </a:rPr>
              <a:t>		</a:t>
            </a: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2-3. </a:t>
            </a:r>
            <a:r>
              <a:rPr kumimoji="1" lang="ja-JP" altLang="en-US" sz="3600">
                <a:latin typeface="メイリオ" panose="020B0604030504040204" pitchFamily="50" charset="-128"/>
                <a:ea typeface="メイリオ" panose="020B0604030504040204" pitchFamily="50" charset="-128"/>
              </a:rPr>
              <a:t>サイバーセキュリティアプローチ方法</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Lv1. </a:t>
            </a:r>
            <a:r>
              <a:rPr kumimoji="1" lang="ja-JP" altLang="en-US" sz="3600">
                <a:latin typeface="メイリオ" panose="020B0604030504040204" pitchFamily="50" charset="-128"/>
                <a:ea typeface="メイリオ" panose="020B0604030504040204" pitchFamily="50" charset="-128"/>
              </a:rPr>
              <a:t>クイックアプローチ</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Lv2. </a:t>
            </a:r>
            <a:r>
              <a:rPr kumimoji="1" lang="ja-JP" altLang="en-US" sz="3600">
                <a:latin typeface="メイリオ" panose="020B0604030504040204" pitchFamily="50" charset="-128"/>
                <a:ea typeface="メイリオ" panose="020B0604030504040204" pitchFamily="50" charset="-128"/>
              </a:rPr>
              <a:t>ベースラインアプローチ</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Lv3. </a:t>
            </a:r>
            <a:r>
              <a:rPr kumimoji="1" lang="ja-JP" altLang="en-US" sz="3600">
                <a:latin typeface="メイリオ" panose="020B0604030504040204" pitchFamily="50" charset="-128"/>
                <a:ea typeface="メイリオ" panose="020B0604030504040204" pitchFamily="50" charset="-128"/>
              </a:rPr>
              <a:t>網羅的アプローチ</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30269BEC-1718-AC52-4B3B-74D2DDE49E88}"/>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AB0849BF-AEE5-BFC4-7270-5C4C164C264C}"/>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a:t>
            </a:r>
          </a:p>
          <a:p>
            <a:pPr algn="ctr"/>
            <a:r>
              <a:rPr lang="en-US" altLang="ja-JP" sz="2400" b="1">
                <a:latin typeface="メイリオ" panose="020B0604030504040204" pitchFamily="50" charset="-128"/>
                <a:ea typeface="メイリオ" panose="020B0604030504040204" pitchFamily="50" charset="-128"/>
              </a:rPr>
              <a:t>P631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P633</a:t>
            </a:r>
          </a:p>
        </p:txBody>
      </p:sp>
    </p:spTree>
    <p:extLst>
      <p:ext uri="{BB962C8B-B14F-4D97-AF65-F5344CB8AC3E}">
        <p14:creationId xmlns:p14="http://schemas.microsoft.com/office/powerpoint/2010/main" val="2435391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8EF3A-A4D7-506C-2B53-3871DF60774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005077E-DAD2-A76C-DC0E-C1B537CFBC8D}"/>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第２</a:t>
            </a:r>
            <a:r>
              <a:rPr lang="ja-JP" altLang="en-US" sz="3900">
                <a:latin typeface="メイリオ" panose="020B0604030504040204" pitchFamily="50" charset="-128"/>
                <a:ea typeface="メイリオ" panose="020B0604030504040204" pitchFamily="50" charset="-128"/>
              </a:rPr>
              <a:t>章 サイバーセキュリティの基礎知識</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D39D7673-8A24-EF1E-F3E4-BAA2EFB786A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316</a:t>
            </a:fld>
            <a:endParaRPr kumimoji="1" lang="ja-JP" altLang="en-US" sz="2000"/>
          </a:p>
        </p:txBody>
      </p:sp>
      <p:sp>
        <p:nvSpPr>
          <p:cNvPr id="3" name="テキスト ボックス 2">
            <a:extLst>
              <a:ext uri="{FF2B5EF4-FFF2-40B4-BE49-F238E27FC236}">
                <a16:creationId xmlns:a16="http://schemas.microsoft.com/office/drawing/2014/main" id="{002BD6C8-8E1B-8773-78E7-89172CDDFCB4}"/>
              </a:ext>
            </a:extLst>
          </p:cNvPr>
          <p:cNvSpPr txBox="1"/>
          <p:nvPr/>
        </p:nvSpPr>
        <p:spPr>
          <a:xfrm>
            <a:off x="1332851" y="1380761"/>
            <a:ext cx="15845439" cy="452431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SECURITY ACTION</a:t>
            </a:r>
            <a:r>
              <a:rPr kumimoji="1" lang="ja-JP" altLang="en-US" sz="3600">
                <a:latin typeface="メイリオ" panose="020B0604030504040204" pitchFamily="50" charset="-128"/>
                <a:ea typeface="メイリオ" panose="020B0604030504040204" pitchFamily="50" charset="-128"/>
              </a:rPr>
              <a:t>」制度の活用</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中小企業が情報セキュリティ対策に取り組む宣言として「</a:t>
            </a:r>
            <a:r>
              <a:rPr kumimoji="1" lang="en-US" altLang="ja-JP" sz="3600">
                <a:latin typeface="メイリオ" panose="020B0604030504040204" pitchFamily="50" charset="-128"/>
                <a:ea typeface="メイリオ" panose="020B0604030504040204" pitchFamily="50" charset="-128"/>
              </a:rPr>
              <a:t>SECURITY ACTION</a:t>
            </a:r>
            <a:r>
              <a:rPr kumimoji="1" lang="ja-JP" altLang="en-US" sz="3600">
                <a:latin typeface="メイリオ" panose="020B0604030504040204" pitchFamily="50" charset="-128"/>
                <a:ea typeface="メイリオ" panose="020B0604030504040204" pitchFamily="50" charset="-128"/>
              </a:rPr>
              <a:t>」を導入し、従業員の意識向上と対外的信頼の向上に有効である。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サイバーセキュリティ脅威への</a:t>
            </a:r>
            <a:r>
              <a:rPr kumimoji="1" lang="en-US" altLang="ja-JP" sz="3600">
                <a:latin typeface="メイリオ" panose="020B0604030504040204" pitchFamily="50" charset="-128"/>
                <a:ea typeface="メイリオ" panose="020B0604030504040204" pitchFamily="50" charset="-128"/>
              </a:rPr>
              <a:t>3</a:t>
            </a:r>
            <a:r>
              <a:rPr kumimoji="1" lang="ja-JP" altLang="en-US" sz="3600">
                <a:latin typeface="メイリオ" panose="020B0604030504040204" pitchFamily="50" charset="-128"/>
                <a:ea typeface="メイリオ" panose="020B0604030504040204" pitchFamily="50" charset="-128"/>
              </a:rPr>
              <a:t>つのアプローチ</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サイバーセキュリティの脅威に対処するために、効果的な</a:t>
            </a:r>
            <a:r>
              <a:rPr kumimoji="1" lang="en-US" altLang="ja-JP" sz="3600">
                <a:latin typeface="メイリオ" panose="020B0604030504040204" pitchFamily="50" charset="-128"/>
                <a:ea typeface="メイリオ" panose="020B0604030504040204" pitchFamily="50" charset="-128"/>
              </a:rPr>
              <a:t>3</a:t>
            </a:r>
            <a:r>
              <a:rPr kumimoji="1" lang="ja-JP" altLang="en-US" sz="3600">
                <a:latin typeface="メイリオ" panose="020B0604030504040204" pitchFamily="50" charset="-128"/>
                <a:ea typeface="メイリオ" panose="020B0604030504040204" pitchFamily="50" charset="-128"/>
              </a:rPr>
              <a:t>種類のアプローチが存在する。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FA2DB537-9DB0-C1E1-34B4-8B8B604A06B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8AFD439C-B747-5948-BA43-B6AD4D100C65}"/>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a:t>
            </a:r>
          </a:p>
          <a:p>
            <a:pPr algn="ctr"/>
            <a:r>
              <a:rPr lang="en-US" altLang="ja-JP" sz="2400" b="1">
                <a:latin typeface="メイリオ" panose="020B0604030504040204" pitchFamily="50" charset="-128"/>
                <a:ea typeface="メイリオ" panose="020B0604030504040204" pitchFamily="50" charset="-128"/>
              </a:rPr>
              <a:t>P631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P633</a:t>
            </a:r>
          </a:p>
        </p:txBody>
      </p:sp>
    </p:spTree>
    <p:extLst>
      <p:ext uri="{BB962C8B-B14F-4D97-AF65-F5344CB8AC3E}">
        <p14:creationId xmlns:p14="http://schemas.microsoft.com/office/powerpoint/2010/main" val="327324124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C42E7-7344-52B1-D6C8-C4DDE566F7C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AB0EB4C-1289-16C7-9B16-15086571C5A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ja-JP" altLang="en-US" sz="3900">
                <a:latin typeface="メイリオ" panose="020B0604030504040204" pitchFamily="50" charset="-128"/>
                <a:ea typeface="メイリオ" panose="020B0604030504040204" pitchFamily="50" charset="-128"/>
              </a:rPr>
              <a:t>３章 デジタル社会の方向性と現実に向けた国の方針</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D378A894-214B-C174-69DE-23DDDDEE6CB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317</a:t>
            </a:fld>
            <a:endParaRPr kumimoji="1" lang="ja-JP" altLang="en-US" sz="2000"/>
          </a:p>
        </p:txBody>
      </p:sp>
      <p:sp>
        <p:nvSpPr>
          <p:cNvPr id="3" name="テキスト ボックス 2">
            <a:extLst>
              <a:ext uri="{FF2B5EF4-FFF2-40B4-BE49-F238E27FC236}">
                <a16:creationId xmlns:a16="http://schemas.microsoft.com/office/drawing/2014/main" id="{7E975EA2-35CB-8008-D145-CBA1947E8424}"/>
              </a:ext>
            </a:extLst>
          </p:cNvPr>
          <p:cNvSpPr txBox="1"/>
          <p:nvPr/>
        </p:nvSpPr>
        <p:spPr>
          <a:xfrm>
            <a:off x="1332852" y="1380761"/>
            <a:ext cx="15579110"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3-1. </a:t>
            </a:r>
            <a:r>
              <a:rPr kumimoji="1" lang="ja-JP" altLang="en-US" sz="3600">
                <a:latin typeface="メイリオ" panose="020B0604030504040204" pitchFamily="50" charset="-128"/>
                <a:ea typeface="メイリオ" panose="020B0604030504040204" pitchFamily="50" charset="-128"/>
              </a:rPr>
              <a:t>国の基本方針および実施計画の要約</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（さまざまな分野における）</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の推進</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デジタル・ガバメントの強化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サイバーセキュリティの強化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3-2. </a:t>
            </a:r>
            <a:r>
              <a:rPr kumimoji="1" lang="ja-JP" altLang="en-US" sz="3600">
                <a:latin typeface="メイリオ" panose="020B0604030504040204" pitchFamily="50" charset="-128"/>
                <a:ea typeface="メイリオ" panose="020B0604030504040204" pitchFamily="50" charset="-128"/>
              </a:rPr>
              <a:t>政府機関が目指す社会の方向性とサイバーセキュリティ課題</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デジタル社会を実現していくための</a:t>
            </a:r>
            <a:r>
              <a:rPr kumimoji="1" lang="en-US" altLang="ja-JP" sz="3600">
                <a:latin typeface="メイリオ" panose="020B0604030504040204" pitchFamily="50" charset="-128"/>
                <a:ea typeface="メイリオ" panose="020B0604030504040204" pitchFamily="50" charset="-128"/>
              </a:rPr>
              <a:t>7</a:t>
            </a:r>
            <a:r>
              <a:rPr kumimoji="1" lang="ja-JP" altLang="en-US" sz="3600">
                <a:latin typeface="メイリオ" panose="020B0604030504040204" pitchFamily="50" charset="-128"/>
                <a:ea typeface="メイリオ" panose="020B0604030504040204" pitchFamily="50" charset="-128"/>
              </a:rPr>
              <a:t>つの戦略的な政策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各分野における基本的な施策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Society5.0</a:t>
            </a: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の推進</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中小企業が</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推進における優位な点</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769E038F-E504-B0BB-3F1C-6F2703658B12}"/>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613E80E8-7F17-C8DE-33E5-5D4CCD0E3F1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27-3.】</a:t>
            </a:r>
          </a:p>
          <a:p>
            <a:pPr algn="ctr"/>
            <a:r>
              <a:rPr lang="en-US" altLang="ja-JP" sz="2400" b="1">
                <a:latin typeface="メイリオ" panose="020B0604030504040204" pitchFamily="50" charset="-128"/>
                <a:ea typeface="メイリオ" panose="020B0604030504040204" pitchFamily="50" charset="-128"/>
              </a:rPr>
              <a:t>P634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P636</a:t>
            </a:r>
          </a:p>
        </p:txBody>
      </p:sp>
    </p:spTree>
    <p:extLst>
      <p:ext uri="{BB962C8B-B14F-4D97-AF65-F5344CB8AC3E}">
        <p14:creationId xmlns:p14="http://schemas.microsoft.com/office/powerpoint/2010/main" val="251016402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94F40-25CF-21AF-A71B-37C969DCF0E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B708AD2-AC8C-37CC-83F1-705CC43C1DE9}"/>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ja-JP" altLang="en-US" sz="3900">
                <a:latin typeface="メイリオ" panose="020B0604030504040204" pitchFamily="50" charset="-128"/>
                <a:ea typeface="メイリオ" panose="020B0604030504040204" pitchFamily="50" charset="-128"/>
              </a:rPr>
              <a:t>３章 デジタル社会の方向性と現実に向けた国の方針</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724857B-902C-57EF-24C2-9567C96B89B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318</a:t>
            </a:fld>
            <a:endParaRPr kumimoji="1" lang="ja-JP" altLang="en-US" sz="2000"/>
          </a:p>
        </p:txBody>
      </p:sp>
      <p:sp>
        <p:nvSpPr>
          <p:cNvPr id="3" name="テキスト ボックス 2">
            <a:extLst>
              <a:ext uri="{FF2B5EF4-FFF2-40B4-BE49-F238E27FC236}">
                <a16:creationId xmlns:a16="http://schemas.microsoft.com/office/drawing/2014/main" id="{2D328444-47DF-6F84-6201-23F34FBF4004}"/>
              </a:ext>
            </a:extLst>
          </p:cNvPr>
          <p:cNvSpPr txBox="1"/>
          <p:nvPr/>
        </p:nvSpPr>
        <p:spPr>
          <a:xfrm>
            <a:off x="1332852" y="1380761"/>
            <a:ext cx="15678326" cy="452431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政府の基本方針や社会実現計画を通じた</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・デジタル・サイバーセキュリティの学習</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国の基本方針や社会実現計画を通じて、</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、デジタル、サイバーセキュリティの方向性や課題を学ぶ。</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中小企業の優位性を活かした積極的な</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の重要性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中小企業特有の強みを理解し、積極的にデジタルトランスフォーメーション（</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）に取り組むことが組織の成長に不可欠である。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91987F38-F639-BFF7-070E-B9D28AB2FE3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A2541A74-D401-0651-36D8-1BD0B91DD61A}"/>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27-3.】</a:t>
            </a:r>
          </a:p>
          <a:p>
            <a:pPr algn="ctr"/>
            <a:r>
              <a:rPr lang="en-US" altLang="ja-JP" sz="2400" b="1">
                <a:latin typeface="メイリオ" panose="020B0604030504040204" pitchFamily="50" charset="-128"/>
                <a:ea typeface="メイリオ" panose="020B0604030504040204" pitchFamily="50" charset="-128"/>
              </a:rPr>
              <a:t>P634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P636</a:t>
            </a:r>
          </a:p>
        </p:txBody>
      </p:sp>
    </p:spTree>
    <p:extLst>
      <p:ext uri="{BB962C8B-B14F-4D97-AF65-F5344CB8AC3E}">
        <p14:creationId xmlns:p14="http://schemas.microsoft.com/office/powerpoint/2010/main" val="419920961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A61B-D863-5A95-89B0-87C6980268D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40F7F29-1D9C-F87C-117B-11E0D727164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第４</a:t>
            </a:r>
            <a:r>
              <a:rPr lang="ja-JP" altLang="en-US" sz="3900">
                <a:latin typeface="メイリオ" panose="020B0604030504040204" pitchFamily="50" charset="-128"/>
                <a:ea typeface="メイリオ" panose="020B0604030504040204" pitchFamily="50" charset="-128"/>
              </a:rPr>
              <a:t>章 サイバーセキュリティ戦略および関連法令</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72C3FB9-0C54-65A1-BBA2-13EC7008B84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319</a:t>
            </a:fld>
            <a:endParaRPr kumimoji="1" lang="ja-JP" altLang="en-US" sz="2000"/>
          </a:p>
        </p:txBody>
      </p:sp>
      <p:sp>
        <p:nvSpPr>
          <p:cNvPr id="3" name="テキスト ボックス 2">
            <a:extLst>
              <a:ext uri="{FF2B5EF4-FFF2-40B4-BE49-F238E27FC236}">
                <a16:creationId xmlns:a16="http://schemas.microsoft.com/office/drawing/2014/main" id="{64DADA71-5184-B67C-6FE9-0AEC45563484}"/>
              </a:ext>
            </a:extLst>
          </p:cNvPr>
          <p:cNvSpPr txBox="1"/>
          <p:nvPr/>
        </p:nvSpPr>
        <p:spPr>
          <a:xfrm>
            <a:off x="1332852" y="1380761"/>
            <a:ext cx="15579110"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4-1. NISC</a:t>
            </a:r>
            <a:r>
              <a:rPr kumimoji="1" lang="ja-JP" altLang="en-US" sz="3600">
                <a:latin typeface="メイリオ" panose="020B0604030504040204" pitchFamily="50" charset="-128"/>
                <a:ea typeface="メイリオ" panose="020B0604030504040204" pitchFamily="50" charset="-128"/>
              </a:rPr>
              <a:t>：サイバーセキュリティ戦略</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サイバーセキュリティ戦略</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a:t>
            </a:r>
            <a:r>
              <a:rPr kumimoji="1" lang="en-US" altLang="ja-JP" sz="3600">
                <a:latin typeface="メイリオ" panose="020B0604030504040204" pitchFamily="50" charset="-128"/>
                <a:ea typeface="メイリオ" panose="020B0604030504040204" pitchFamily="50" charset="-128"/>
              </a:rPr>
              <a:t>2024</a:t>
            </a: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4-2. </a:t>
            </a:r>
            <a:r>
              <a:rPr kumimoji="1" lang="ja-JP" altLang="en-US" sz="3600">
                <a:latin typeface="メイリオ" panose="020B0604030504040204" pitchFamily="50" charset="-128"/>
                <a:ea typeface="メイリオ" panose="020B0604030504040204" pitchFamily="50" charset="-128"/>
              </a:rPr>
              <a:t>企業経営に重要な</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推進とセキュリティ確保の両立</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企業経営のためのサイバーセキュリティの考え方</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 </a:t>
            </a:r>
            <a:r>
              <a:rPr kumimoji="1" lang="en-US" altLang="ja-JP" sz="3600">
                <a:latin typeface="メイリオ" panose="020B0604030504040204" pitchFamily="50" charset="-128"/>
                <a:ea typeface="メイリオ" panose="020B0604030504040204" pitchFamily="50" charset="-128"/>
              </a:rPr>
              <a:t>with</a:t>
            </a:r>
            <a:r>
              <a:rPr kumimoji="1" lang="ja-JP" altLang="en-US" sz="3600">
                <a:latin typeface="メイリオ" panose="020B0604030504040204" pitchFamily="50" charset="-128"/>
                <a:ea typeface="メイリオ" panose="020B0604030504040204" pitchFamily="50" charset="-128"/>
              </a:rPr>
              <a:t> </a:t>
            </a:r>
            <a:r>
              <a:rPr kumimoji="1" lang="en-US" altLang="ja-JP" sz="3600">
                <a:latin typeface="メイリオ" panose="020B0604030504040204" pitchFamily="50" charset="-128"/>
                <a:ea typeface="メイリオ" panose="020B0604030504040204" pitchFamily="50" charset="-128"/>
              </a:rPr>
              <a:t>Cybersecurity</a:t>
            </a: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4-3. </a:t>
            </a:r>
            <a:r>
              <a:rPr kumimoji="1" lang="ja-JP" altLang="en-US" sz="3600">
                <a:latin typeface="メイリオ" panose="020B0604030504040204" pitchFamily="50" charset="-128"/>
                <a:ea typeface="メイリオ" panose="020B0604030504040204" pitchFamily="50" charset="-128"/>
              </a:rPr>
              <a:t>関連法令</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個人情報保護法</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GDPR</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EU</a:t>
            </a:r>
            <a:r>
              <a:rPr kumimoji="1" lang="ja-JP" altLang="en-US" sz="3600">
                <a:latin typeface="メイリオ" panose="020B0604030504040204" pitchFamily="50" charset="-128"/>
                <a:ea typeface="メイリオ" panose="020B0604030504040204" pitchFamily="50" charset="-128"/>
              </a:rPr>
              <a:t>一般データ保護規則）</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C99B5DC4-61FA-6F68-9F0C-97940F70AE9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2FCFB3B2-1E1F-F10F-D9D1-E5773B602F0D}"/>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27-4.】</a:t>
            </a:r>
          </a:p>
          <a:p>
            <a:pPr algn="ctr"/>
            <a:r>
              <a:rPr lang="en-US" altLang="ja-JP" sz="2400" b="1">
                <a:latin typeface="メイリオ" panose="020B0604030504040204" pitchFamily="50" charset="-128"/>
                <a:ea typeface="メイリオ" panose="020B0604030504040204" pitchFamily="50" charset="-128"/>
              </a:rPr>
              <a:t>P637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P639</a:t>
            </a:r>
          </a:p>
        </p:txBody>
      </p:sp>
    </p:spTree>
    <p:extLst>
      <p:ext uri="{BB962C8B-B14F-4D97-AF65-F5344CB8AC3E}">
        <p14:creationId xmlns:p14="http://schemas.microsoft.com/office/powerpoint/2010/main" val="456548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3-1.】</a:t>
            </a:r>
          </a:p>
          <a:p>
            <a:pPr algn="ctr"/>
            <a:r>
              <a:rPr lang="en-US" altLang="ja-JP" sz="2400" b="1">
                <a:latin typeface="メイリオ" panose="020B0604030504040204" pitchFamily="50" charset="-128"/>
                <a:ea typeface="メイリオ" panose="020B0604030504040204" pitchFamily="50" charset="-128"/>
              </a:rPr>
              <a:t>P24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P25</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国の基本方針および実施計画の要約</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戦略に関係する施策例</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1754326"/>
          </a:xfrm>
          <a:prstGeom prst="rect">
            <a:avLst/>
          </a:prstGeom>
          <a:noFill/>
        </p:spPr>
        <p:txBody>
          <a:bodyPr wrap="square">
            <a:spAutoFit/>
          </a:bodyPr>
          <a:lstStyle/>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デジタル技術の活用</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デジタル・ガバメントの強化</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サイバーセキュリティの強化</a:t>
            </a:r>
            <a:endParaRPr lang="en-US" altLang="ja-JP" sz="3600" b="0" i="0">
              <a:effectLst/>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E96B53C2-EDE1-9D1D-CD90-723C2967442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5681501"/>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F2B3E-385C-CC78-98BF-DAF8A204CAB5}"/>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525AE645-00C9-791C-8813-1A777700AB1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320</a:t>
            </a:fld>
            <a:endParaRPr kumimoji="1" lang="ja-JP" altLang="en-US" sz="2000"/>
          </a:p>
        </p:txBody>
      </p:sp>
      <p:sp>
        <p:nvSpPr>
          <p:cNvPr id="5" name="object 40">
            <a:extLst>
              <a:ext uri="{FF2B5EF4-FFF2-40B4-BE49-F238E27FC236}">
                <a16:creationId xmlns:a16="http://schemas.microsoft.com/office/drawing/2014/main" id="{D37FC523-0A83-2339-2A4A-BFFDBFB20EA8}"/>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FEEDCBB7-C6B9-32F6-23D3-E3E4419615D3}"/>
              </a:ext>
            </a:extLst>
          </p:cNvPr>
          <p:cNvSpPr txBox="1"/>
          <p:nvPr/>
        </p:nvSpPr>
        <p:spPr>
          <a:xfrm>
            <a:off x="1332852" y="1380761"/>
            <a:ext cx="15934216"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国家レベルのサイバーセキュリティ戦略の理解</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サイバーセキュリティ戦略によって、国家レベルでのサイバーセキュリティの確保に向けた方針や目標が設定されていることを理解する。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サイバーセキュリティ対策を経営理念と位置付ける重要性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サイバーセキュリティ対策の支出を経営に必要な投資と捉え、積極的に取り組むことが重要である。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専門知識がなくてもセキュリティ意識を持つことの重要性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推進と並行して、</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やセキュリティの専門知識がなくても、業務遂行時にセキュリティを意識し、必要な対策能力を身につけること（プラス・セキュリティ）が重要である。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個人情報の適切な取扱いに関する法令遵守</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個人情報保護法や</a:t>
            </a:r>
            <a:r>
              <a:rPr kumimoji="1" lang="en-US" altLang="ja-JP" sz="3600">
                <a:latin typeface="メイリオ" panose="020B0604030504040204" pitchFamily="50" charset="-128"/>
                <a:ea typeface="メイリオ" panose="020B0604030504040204" pitchFamily="50" charset="-128"/>
              </a:rPr>
              <a:t>GDPR</a:t>
            </a:r>
            <a:r>
              <a:rPr kumimoji="1" lang="ja-JP" altLang="en-US" sz="3600">
                <a:latin typeface="メイリオ" panose="020B0604030504040204" pitchFamily="50" charset="-128"/>
                <a:ea typeface="メイリオ" panose="020B0604030504040204" pitchFamily="50" charset="-128"/>
              </a:rPr>
              <a:t>などのサイバーセキュリティ関連法令に基づき、個人情報をセキュリティレベルの高い情報として適切に取扱うこと。</a:t>
            </a:r>
            <a:endParaRPr kumimoji="1" lang="en-US" altLang="ja-JP" sz="3600">
              <a:latin typeface="メイリオ" panose="020B0604030504040204" pitchFamily="50" charset="-128"/>
              <a:ea typeface="メイリオ" panose="020B0604030504040204" pitchFamily="50" charset="-128"/>
            </a:endParaRPr>
          </a:p>
        </p:txBody>
      </p:sp>
      <p:sp>
        <p:nvSpPr>
          <p:cNvPr id="4" name="テキスト プレースホルダー 2">
            <a:extLst>
              <a:ext uri="{FF2B5EF4-FFF2-40B4-BE49-F238E27FC236}">
                <a16:creationId xmlns:a16="http://schemas.microsoft.com/office/drawing/2014/main" id="{9513EF09-F014-FBA4-4B98-43EECA95A7B9}"/>
              </a:ext>
            </a:extLst>
          </p:cNvPr>
          <p:cNvSpPr txBox="1">
            <a:spLocks/>
          </p:cNvSpPr>
          <p:nvPr/>
        </p:nvSpPr>
        <p:spPr>
          <a:xfrm>
            <a:off x="1332852" y="697101"/>
            <a:ext cx="11958942"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3900">
                <a:latin typeface="メイリオ" panose="020B0604030504040204" pitchFamily="50" charset="-128"/>
                <a:ea typeface="メイリオ" panose="020B0604030504040204" pitchFamily="50" charset="-128"/>
              </a:rPr>
              <a:t>第４章 サイバーセキュリティ戦略および関連法令</a:t>
            </a:r>
          </a:p>
        </p:txBody>
      </p:sp>
      <p:sp>
        <p:nvSpPr>
          <p:cNvPr id="3" name="テキスト ボックス 2">
            <a:extLst>
              <a:ext uri="{FF2B5EF4-FFF2-40B4-BE49-F238E27FC236}">
                <a16:creationId xmlns:a16="http://schemas.microsoft.com/office/drawing/2014/main" id="{A33AACB7-45CD-5AB0-39D6-48461FBD43D9}"/>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27-4.】</a:t>
            </a:r>
          </a:p>
          <a:p>
            <a:pPr algn="ctr"/>
            <a:r>
              <a:rPr lang="en-US" altLang="ja-JP" sz="2400" b="1">
                <a:latin typeface="メイリオ" panose="020B0604030504040204" pitchFamily="50" charset="-128"/>
                <a:ea typeface="メイリオ" panose="020B0604030504040204" pitchFamily="50" charset="-128"/>
              </a:rPr>
              <a:t>P637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P639</a:t>
            </a:r>
          </a:p>
        </p:txBody>
      </p:sp>
    </p:spTree>
    <p:extLst>
      <p:ext uri="{BB962C8B-B14F-4D97-AF65-F5344CB8AC3E}">
        <p14:creationId xmlns:p14="http://schemas.microsoft.com/office/powerpoint/2010/main" val="59948377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1954-F279-55FC-D089-5BBDC29B60B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1DA3AB6-7848-7DC8-A23F-0503910E33F8}"/>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第５</a:t>
            </a:r>
            <a:r>
              <a:rPr lang="ja-JP" altLang="en-US" sz="3900">
                <a:latin typeface="メイリオ" panose="020B0604030504040204" pitchFamily="50" charset="-128"/>
                <a:ea typeface="メイリオ" panose="020B0604030504040204" pitchFamily="50" charset="-128"/>
              </a:rPr>
              <a:t>章 事例を知る：重大なインシデント発生から課題解決まで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2679EDC9-7246-ABE6-9C18-FB4B47411F3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321</a:t>
            </a:fld>
            <a:endParaRPr kumimoji="1" lang="ja-JP" altLang="en-US" sz="2000"/>
          </a:p>
        </p:txBody>
      </p:sp>
      <p:sp>
        <p:nvSpPr>
          <p:cNvPr id="3" name="テキスト ボックス 2">
            <a:extLst>
              <a:ext uri="{FF2B5EF4-FFF2-40B4-BE49-F238E27FC236}">
                <a16:creationId xmlns:a16="http://schemas.microsoft.com/office/drawing/2014/main" id="{3232BEBE-B540-553B-A512-F1BFD692C67F}"/>
              </a:ext>
            </a:extLst>
          </p:cNvPr>
          <p:cNvSpPr txBox="1"/>
          <p:nvPr/>
        </p:nvSpPr>
        <p:spPr>
          <a:xfrm>
            <a:off x="1332852" y="1380761"/>
            <a:ext cx="15579110" cy="8402300"/>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5-1. </a:t>
            </a:r>
            <a:r>
              <a:rPr kumimoji="1" lang="ja-JP" altLang="en-US" sz="3600">
                <a:latin typeface="メイリオ" panose="020B0604030504040204" pitchFamily="50" charset="-128"/>
                <a:ea typeface="メイリオ" panose="020B0604030504040204" pitchFamily="50" charset="-128"/>
              </a:rPr>
              <a:t>情報セキュリティの概要</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情報セキュリティ白書</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a:t>
            </a:r>
            <a:r>
              <a:rPr kumimoji="1" lang="en-US" altLang="ja-JP" sz="3600">
                <a:latin typeface="メイリオ" panose="020B0604030504040204" pitchFamily="50" charset="-128"/>
                <a:ea typeface="メイリオ" panose="020B0604030504040204" pitchFamily="50" charset="-128"/>
              </a:rPr>
              <a:t>10</a:t>
            </a:r>
            <a:r>
              <a:rPr kumimoji="1" lang="ja-JP" altLang="en-US" sz="3600">
                <a:latin typeface="メイリオ" panose="020B0604030504040204" pitchFamily="50" charset="-128"/>
                <a:ea typeface="メイリオ" panose="020B0604030504040204" pitchFamily="50" charset="-128"/>
              </a:rPr>
              <a:t>大脅威</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5-2. </a:t>
            </a:r>
            <a:r>
              <a:rPr kumimoji="1" lang="ja-JP" altLang="en-US" sz="3600">
                <a:latin typeface="メイリオ" panose="020B0604030504040204" pitchFamily="50" charset="-128"/>
                <a:ea typeface="メイリオ" panose="020B0604030504040204" pitchFamily="50" charset="-128"/>
              </a:rPr>
              <a:t>重大インシデント事例から学ぶ課題解決</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IoT</a:t>
            </a:r>
            <a:r>
              <a:rPr kumimoji="1" lang="ja-JP" altLang="en-US" sz="3600">
                <a:latin typeface="メイリオ" panose="020B0604030504040204" pitchFamily="50" charset="-128"/>
                <a:ea typeface="メイリオ" panose="020B0604030504040204" pitchFamily="50" charset="-128"/>
              </a:rPr>
              <a:t>デバイスへの攻撃</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サプライチェーンを介した標的型メール攻撃</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テレワーク環境での情報漏えい</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ランサムウェアへの感染</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5-3. </a:t>
            </a:r>
            <a:r>
              <a:rPr kumimoji="1" lang="ja-JP" altLang="en-US" sz="3600">
                <a:latin typeface="メイリオ" panose="020B0604030504040204" pitchFamily="50" charset="-128"/>
                <a:ea typeface="メイリオ" panose="020B0604030504040204" pitchFamily="50" charset="-128"/>
              </a:rPr>
              <a:t>実際の被害事例から見るケーススタディー</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インシデント事例を通じたベストプラクティスの紹介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42ADD3A0-7672-E7BA-39C7-E0DDA449D00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65F99FEF-3342-51D0-8EF2-E1C0C1A33EA4}"/>
              </a:ext>
            </a:extLst>
          </p:cNvPr>
          <p:cNvSpPr txBox="1"/>
          <p:nvPr/>
        </p:nvSpPr>
        <p:spPr>
          <a:xfrm>
            <a:off x="13106608" y="125697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27-5.】</a:t>
            </a:r>
          </a:p>
          <a:p>
            <a:pPr algn="ctr"/>
            <a:r>
              <a:rPr lang="en-US" altLang="ja-JP" sz="2400" b="1">
                <a:latin typeface="メイリオ" panose="020B0604030504040204" pitchFamily="50" charset="-128"/>
                <a:ea typeface="メイリオ" panose="020B0604030504040204" pitchFamily="50" charset="-128"/>
              </a:rPr>
              <a:t>P640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P642</a:t>
            </a:r>
          </a:p>
        </p:txBody>
      </p:sp>
    </p:spTree>
    <p:extLst>
      <p:ext uri="{BB962C8B-B14F-4D97-AF65-F5344CB8AC3E}">
        <p14:creationId xmlns:p14="http://schemas.microsoft.com/office/powerpoint/2010/main" val="139094315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EAABA-C1C7-514B-0FB6-BC31A297592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1C185B3-2FC2-52A3-2AD8-3976B306D5B6}"/>
              </a:ext>
            </a:extLst>
          </p:cNvPr>
          <p:cNvSpPr txBox="1">
            <a:spLocks noGrp="1"/>
          </p:cNvSpPr>
          <p:nvPr>
            <p:ph type="title" idx="4294967295"/>
          </p:nvPr>
        </p:nvSpPr>
        <p:spPr>
          <a:xfrm>
            <a:off x="1332852" y="697101"/>
            <a:ext cx="1455515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第５</a:t>
            </a:r>
            <a:r>
              <a:rPr lang="ja-JP" altLang="en-US" sz="3900">
                <a:latin typeface="メイリオ" panose="020B0604030504040204" pitchFamily="50" charset="-128"/>
                <a:ea typeface="メイリオ" panose="020B0604030504040204" pitchFamily="50" charset="-128"/>
              </a:rPr>
              <a:t>章 事例を知る：重大なインシデント発生から課題解決まで</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2CF51FE4-4DFC-5ACA-BAB8-8B1F639DF01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322</a:t>
            </a:fld>
            <a:endParaRPr kumimoji="1" lang="ja-JP" altLang="en-US" sz="2000"/>
          </a:p>
        </p:txBody>
      </p:sp>
      <p:sp>
        <p:nvSpPr>
          <p:cNvPr id="5" name="object 40">
            <a:extLst>
              <a:ext uri="{FF2B5EF4-FFF2-40B4-BE49-F238E27FC236}">
                <a16:creationId xmlns:a16="http://schemas.microsoft.com/office/drawing/2014/main" id="{7D100A74-3E67-85E5-00F4-766CB456659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070603B3-B0F6-1F69-FE1E-56B4B9CA5843}"/>
              </a:ext>
            </a:extLst>
          </p:cNvPr>
          <p:cNvSpPr txBox="1"/>
          <p:nvPr/>
        </p:nvSpPr>
        <p:spPr>
          <a:xfrm>
            <a:off x="1332852" y="1380761"/>
            <a:ext cx="15934216" cy="3970318"/>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情報セキュリティ白書や</a:t>
            </a:r>
            <a:r>
              <a:rPr kumimoji="1" lang="en-US" altLang="ja-JP" sz="3600">
                <a:latin typeface="メイリオ" panose="020B0604030504040204" pitchFamily="50" charset="-128"/>
                <a:ea typeface="メイリオ" panose="020B0604030504040204" pitchFamily="50" charset="-128"/>
              </a:rPr>
              <a:t>10</a:t>
            </a:r>
            <a:r>
              <a:rPr kumimoji="1" lang="ja-JP" altLang="en-US" sz="3600">
                <a:latin typeface="メイリオ" panose="020B0604030504040204" pitchFamily="50" charset="-128"/>
                <a:ea typeface="メイリオ" panose="020B0604030504040204" pitchFamily="50" charset="-128"/>
              </a:rPr>
              <a:t>大脅威の活用</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最新の脆弱性や脅威情報、攻撃の傾向・手法を把握し、適切な予防策や対策を講じることができる。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過去インシデント事例からの学び</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過去の事例をもとに脅威対応策を策定し、リスク戦略の改善やセキュリティ意識の向上を図り、将来のインシデントに適切に対応できる。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60B8185-E58A-0104-CED9-A79601DAACD4}"/>
              </a:ext>
            </a:extLst>
          </p:cNvPr>
          <p:cNvSpPr txBox="1"/>
          <p:nvPr/>
        </p:nvSpPr>
        <p:spPr>
          <a:xfrm>
            <a:off x="13106608" y="125697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27-5.】</a:t>
            </a:r>
          </a:p>
          <a:p>
            <a:pPr algn="ctr"/>
            <a:r>
              <a:rPr lang="en-US" altLang="ja-JP" sz="2400" b="1">
                <a:latin typeface="メイリオ" panose="020B0604030504040204" pitchFamily="50" charset="-128"/>
                <a:ea typeface="メイリオ" panose="020B0604030504040204" pitchFamily="50" charset="-128"/>
              </a:rPr>
              <a:t>P640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P642</a:t>
            </a:r>
          </a:p>
        </p:txBody>
      </p:sp>
    </p:spTree>
    <p:extLst>
      <p:ext uri="{BB962C8B-B14F-4D97-AF65-F5344CB8AC3E}">
        <p14:creationId xmlns:p14="http://schemas.microsoft.com/office/powerpoint/2010/main" val="212546444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E2D24-EA26-BA7F-E3B0-1C76E7B965E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B457E5C-858A-9F83-7462-8D6B725D15BF}"/>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第６</a:t>
            </a:r>
            <a:r>
              <a:rPr lang="ja-JP" altLang="en-US" sz="3200">
                <a:latin typeface="メイリオ" panose="020B0604030504040204" pitchFamily="50" charset="-128"/>
                <a:ea typeface="メイリオ" panose="020B0604030504040204" pitchFamily="50" charset="-128"/>
              </a:rPr>
              <a:t>章 企業経営で重要となる</a:t>
            </a:r>
            <a:r>
              <a:rPr lang="en-US" altLang="ja-JP" sz="3200">
                <a:latin typeface="メイリオ" panose="020B0604030504040204" pitchFamily="50" charset="-128"/>
                <a:ea typeface="メイリオ" panose="020B0604030504040204" pitchFamily="50" charset="-128"/>
              </a:rPr>
              <a:t>IT</a:t>
            </a:r>
            <a:r>
              <a:rPr lang="ja-JP" altLang="en-US" sz="3200">
                <a:latin typeface="メイリオ" panose="020B0604030504040204" pitchFamily="50" charset="-128"/>
                <a:ea typeface="メイリオ" panose="020B0604030504040204" pitchFamily="50" charset="-128"/>
              </a:rPr>
              <a:t>投資と投資としてのサイバーセキュリティ対策</a:t>
            </a:r>
            <a:endPar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B950349B-575A-6590-6670-9D5E3B89649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323</a:t>
            </a:fld>
            <a:endParaRPr kumimoji="1" lang="ja-JP" altLang="en-US" sz="2000"/>
          </a:p>
        </p:txBody>
      </p:sp>
      <p:sp>
        <p:nvSpPr>
          <p:cNvPr id="3" name="テキスト ボックス 2">
            <a:extLst>
              <a:ext uri="{FF2B5EF4-FFF2-40B4-BE49-F238E27FC236}">
                <a16:creationId xmlns:a16="http://schemas.microsoft.com/office/drawing/2014/main" id="{268ADDC0-123F-6FBC-0500-77CF82FA321B}"/>
              </a:ext>
            </a:extLst>
          </p:cNvPr>
          <p:cNvSpPr txBox="1"/>
          <p:nvPr/>
        </p:nvSpPr>
        <p:spPr>
          <a:xfrm>
            <a:off x="1332852" y="1380761"/>
            <a:ext cx="15579110" cy="729430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6-1. </a:t>
            </a:r>
            <a:r>
              <a:rPr kumimoji="1" lang="ja-JP" altLang="en-US" sz="3600">
                <a:latin typeface="メイリオ" panose="020B0604030504040204" pitchFamily="50" charset="-128"/>
                <a:ea typeface="メイリオ" panose="020B0604030504040204" pitchFamily="50" charset="-128"/>
              </a:rPr>
              <a:t>これからの企業経営で必要な観点：社会の動向</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現実社会とサイバー空間のつながり</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活用における課題</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6-2. </a:t>
            </a:r>
            <a:r>
              <a:rPr kumimoji="1" lang="ja-JP" altLang="en-US" sz="3600">
                <a:latin typeface="メイリオ" panose="020B0604030504040204" pitchFamily="50" charset="-128"/>
                <a:ea typeface="メイリオ" panose="020B0604030504040204" pitchFamily="50" charset="-128"/>
              </a:rPr>
              <a:t>守りの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投資と攻めの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投資</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守りの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投資と攻めの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投資</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次世代技術を活用したビジネス展開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6-3. </a:t>
            </a:r>
            <a:r>
              <a:rPr kumimoji="1" lang="ja-JP" altLang="en-US" sz="3600">
                <a:latin typeface="メイリオ" panose="020B0604030504040204" pitchFamily="50" charset="-128"/>
                <a:ea typeface="メイリオ" panose="020B0604030504040204" pitchFamily="50" charset="-128"/>
              </a:rPr>
              <a:t>経営投資としてのサイバーセキュリティ対策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サイバーセキュリティの確保</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8B351712-398A-8B98-B550-3AC0BB1D9A40}"/>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143EADD6-55CF-62E5-08FC-0719EE996DF7}"/>
              </a:ext>
            </a:extLst>
          </p:cNvPr>
          <p:cNvSpPr txBox="1"/>
          <p:nvPr/>
        </p:nvSpPr>
        <p:spPr>
          <a:xfrm>
            <a:off x="13106608" y="125697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27-6.】</a:t>
            </a:r>
          </a:p>
          <a:p>
            <a:pPr algn="ctr"/>
            <a:r>
              <a:rPr lang="en-US" altLang="ja-JP" sz="2400" b="1">
                <a:latin typeface="メイリオ" panose="020B0604030504040204" pitchFamily="50" charset="-128"/>
                <a:ea typeface="メイリオ" panose="020B0604030504040204" pitchFamily="50" charset="-128"/>
              </a:rPr>
              <a:t>P643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P646</a:t>
            </a:r>
          </a:p>
        </p:txBody>
      </p:sp>
    </p:spTree>
    <p:extLst>
      <p:ext uri="{BB962C8B-B14F-4D97-AF65-F5344CB8AC3E}">
        <p14:creationId xmlns:p14="http://schemas.microsoft.com/office/powerpoint/2010/main" val="276507839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98A5-AEB9-F2BC-D2B0-495F5CAC2D9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B1AEEFF-6710-BB45-C9E0-0FEB9CCF69C8}"/>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第６</a:t>
            </a:r>
            <a:r>
              <a:rPr lang="ja-JP" altLang="en-US" sz="3200">
                <a:latin typeface="メイリオ" panose="020B0604030504040204" pitchFamily="50" charset="-128"/>
                <a:ea typeface="メイリオ" panose="020B0604030504040204" pitchFamily="50" charset="-128"/>
              </a:rPr>
              <a:t>章 企業経営で重要となる</a:t>
            </a:r>
            <a:r>
              <a:rPr lang="en-US" altLang="ja-JP" sz="3200">
                <a:latin typeface="メイリオ" panose="020B0604030504040204" pitchFamily="50" charset="-128"/>
                <a:ea typeface="メイリオ" panose="020B0604030504040204" pitchFamily="50" charset="-128"/>
              </a:rPr>
              <a:t>IT</a:t>
            </a:r>
            <a:r>
              <a:rPr lang="ja-JP" altLang="en-US" sz="3200">
                <a:latin typeface="メイリオ" panose="020B0604030504040204" pitchFamily="50" charset="-128"/>
                <a:ea typeface="メイリオ" panose="020B0604030504040204" pitchFamily="50" charset="-128"/>
              </a:rPr>
              <a:t>投資と投資としてのサイバーセキュリティ対策</a:t>
            </a:r>
            <a:endPar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6D0332B3-11C0-8476-DCB3-C44DB07F308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324</a:t>
            </a:fld>
            <a:endParaRPr kumimoji="1" lang="ja-JP" altLang="en-US" sz="2000"/>
          </a:p>
        </p:txBody>
      </p:sp>
      <p:sp>
        <p:nvSpPr>
          <p:cNvPr id="5" name="object 40">
            <a:extLst>
              <a:ext uri="{FF2B5EF4-FFF2-40B4-BE49-F238E27FC236}">
                <a16:creationId xmlns:a16="http://schemas.microsoft.com/office/drawing/2014/main" id="{6BAC029B-67C7-909B-B42A-68F840C1FB6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02642735-C778-868D-9B2B-A9435C09BD2B}"/>
              </a:ext>
            </a:extLst>
          </p:cNvPr>
          <p:cNvSpPr txBox="1"/>
          <p:nvPr/>
        </p:nvSpPr>
        <p:spPr>
          <a:xfrm>
            <a:off x="1332852" y="1380761"/>
            <a:ext cx="15934216"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現実社会とサイバー空間の連携および社会動向の把握</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現実社会とサイバー空間のつながりや</a:t>
            </a:r>
            <a:r>
              <a:rPr kumimoji="1" lang="en-US" altLang="ja-JP" sz="3600">
                <a:latin typeface="メイリオ" panose="020B0604030504040204" pitchFamily="50" charset="-128"/>
                <a:ea typeface="メイリオ" panose="020B0604030504040204" pitchFamily="50" charset="-128"/>
              </a:rPr>
              <a:t>Society5.0</a:t>
            </a:r>
            <a:r>
              <a:rPr kumimoji="1" lang="ja-JP" altLang="en-US" sz="3600">
                <a:latin typeface="メイリオ" panose="020B0604030504040204" pitchFamily="50" charset="-128"/>
                <a:ea typeface="メイリオ" panose="020B0604030504040204" pitchFamily="50" charset="-128"/>
              </a:rPr>
              <a:t>などの社会動向を理解することが、今後の企業経営において重要な視点となる。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「攻め」の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投資の重要性の理解と実施</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投資には「攻め」と「守り」があり、特に「攻め」の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投資の重要性が増しているため、それを理解し積極的に取り組むことが重要である。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推進とサイバーセキュリティ対策の同時実施</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デジタルトランスフォーメーション（</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）の推進に伴いデータやデジタル技術の活用が進む中で、サイバー攻撃の被害を防ぐために同時にサイバーセキュリティ対策を行うことが重要である。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41AA6BE-6E17-EF4A-EE45-0879D85F1CA3}"/>
              </a:ext>
            </a:extLst>
          </p:cNvPr>
          <p:cNvSpPr txBox="1"/>
          <p:nvPr/>
        </p:nvSpPr>
        <p:spPr>
          <a:xfrm>
            <a:off x="13106608" y="1256976"/>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27-6.】</a:t>
            </a:r>
          </a:p>
          <a:p>
            <a:pPr algn="ctr"/>
            <a:r>
              <a:rPr lang="en-US" altLang="ja-JP" sz="2400" b="1">
                <a:latin typeface="メイリオ" panose="020B0604030504040204" pitchFamily="50" charset="-128"/>
                <a:ea typeface="メイリオ" panose="020B0604030504040204" pitchFamily="50" charset="-128"/>
              </a:rPr>
              <a:t>P643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P646</a:t>
            </a:r>
          </a:p>
        </p:txBody>
      </p:sp>
    </p:spTree>
    <p:extLst>
      <p:ext uri="{BB962C8B-B14F-4D97-AF65-F5344CB8AC3E}">
        <p14:creationId xmlns:p14="http://schemas.microsoft.com/office/powerpoint/2010/main" val="240530717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CCF71-BEBD-7CD5-4747-2A749926306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BCAED28-569E-4280-1E8F-06D2E4385FA4}"/>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第７</a:t>
            </a:r>
            <a:r>
              <a:rPr lang="ja-JP" altLang="en-US" sz="3900">
                <a:latin typeface="メイリオ" panose="020B0604030504040204" pitchFamily="50" charset="-128"/>
                <a:ea typeface="メイリオ" panose="020B0604030504040204" pitchFamily="50" charset="-128"/>
              </a:rPr>
              <a:t>章 セキュリティ対策の概要（全容）</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80CDD71A-43A6-1417-8A73-52B2E1AFEDC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325</a:t>
            </a:fld>
            <a:endParaRPr kumimoji="1" lang="ja-JP" altLang="en-US" sz="2000"/>
          </a:p>
        </p:txBody>
      </p:sp>
      <p:sp>
        <p:nvSpPr>
          <p:cNvPr id="3" name="テキスト ボックス 2">
            <a:extLst>
              <a:ext uri="{FF2B5EF4-FFF2-40B4-BE49-F238E27FC236}">
                <a16:creationId xmlns:a16="http://schemas.microsoft.com/office/drawing/2014/main" id="{F985D1EA-FF36-F8A9-D094-D76E5F5FC6AA}"/>
              </a:ext>
            </a:extLst>
          </p:cNvPr>
          <p:cNvSpPr txBox="1"/>
          <p:nvPr/>
        </p:nvSpPr>
        <p:spPr>
          <a:xfrm>
            <a:off x="1332852" y="1380761"/>
            <a:ext cx="15579110"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7-1. </a:t>
            </a:r>
            <a:r>
              <a:rPr kumimoji="1" lang="ja-JP" altLang="en-US" sz="3600">
                <a:latin typeface="メイリオ" panose="020B0604030504040204" pitchFamily="50" charset="-128"/>
                <a:ea typeface="メイリオ" panose="020B0604030504040204" pitchFamily="50" charset="-128"/>
              </a:rPr>
              <a:t>対策基準の策定</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セキュリティ対策基準の概要</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基本方針</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対策基準</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実施手順・運用規則など</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対策基準策定のアプローチ方法</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en-US" altLang="ja-JP" sz="3600">
                <a:latin typeface="メイリオ" panose="020B0604030504040204" pitchFamily="50" charset="-128"/>
                <a:ea typeface="メイリオ" panose="020B0604030504040204" pitchFamily="50" charset="-128"/>
              </a:rPr>
              <a:t>Lv.1 </a:t>
            </a:r>
            <a:r>
              <a:rPr kumimoji="1" lang="ja-JP" altLang="en-US" sz="3600">
                <a:latin typeface="メイリオ" panose="020B0604030504040204" pitchFamily="50" charset="-128"/>
                <a:ea typeface="メイリオ" panose="020B0604030504040204" pitchFamily="50" charset="-128"/>
              </a:rPr>
              <a:t>クイックアプローチ</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en-US" altLang="ja-JP" sz="3600">
                <a:latin typeface="メイリオ" panose="020B0604030504040204" pitchFamily="50" charset="-128"/>
                <a:ea typeface="メイリオ" panose="020B0604030504040204" pitchFamily="50" charset="-128"/>
              </a:rPr>
              <a:t>Lv.2 </a:t>
            </a:r>
            <a:r>
              <a:rPr kumimoji="1" lang="ja-JP" altLang="en-US" sz="3600">
                <a:latin typeface="メイリオ" panose="020B0604030504040204" pitchFamily="50" charset="-128"/>
                <a:ea typeface="メイリオ" panose="020B0604030504040204" pitchFamily="50" charset="-128"/>
              </a:rPr>
              <a:t>ベースラインアプローチ</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en-US" altLang="ja-JP" sz="3600">
                <a:latin typeface="メイリオ" panose="020B0604030504040204" pitchFamily="50" charset="-128"/>
                <a:ea typeface="メイリオ" panose="020B0604030504040204" pitchFamily="50" charset="-128"/>
              </a:rPr>
              <a:t>Lv.3 </a:t>
            </a:r>
            <a:r>
              <a:rPr kumimoji="1" lang="ja-JP" altLang="en-US" sz="3600">
                <a:latin typeface="メイリオ" panose="020B0604030504040204" pitchFamily="50" charset="-128"/>
                <a:ea typeface="メイリオ" panose="020B0604030504040204" pitchFamily="50" charset="-128"/>
              </a:rPr>
              <a:t>網羅的アプローチ</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26CCC0A8-872F-9029-6BD8-93571E5BFAB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F70B059D-B5E8-A9E1-DC3B-39F4C3D06A99}"/>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27-7.】</a:t>
            </a:r>
          </a:p>
          <a:p>
            <a:pPr algn="ctr"/>
            <a:r>
              <a:rPr lang="en-US" altLang="ja-JP" sz="2400" b="1">
                <a:latin typeface="メイリオ" panose="020B0604030504040204" pitchFamily="50" charset="-128"/>
                <a:ea typeface="メイリオ" panose="020B0604030504040204" pitchFamily="50" charset="-128"/>
              </a:rPr>
              <a:t>P647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P649</a:t>
            </a:r>
          </a:p>
        </p:txBody>
      </p:sp>
    </p:spTree>
    <p:extLst>
      <p:ext uri="{BB962C8B-B14F-4D97-AF65-F5344CB8AC3E}">
        <p14:creationId xmlns:p14="http://schemas.microsoft.com/office/powerpoint/2010/main" val="153415086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4375B-2B06-CC4E-382D-B3A24038B7F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DCDCB61-4E96-2011-EFDB-ECB29AC8D22A}"/>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第７</a:t>
            </a:r>
            <a:r>
              <a:rPr lang="ja-JP" altLang="en-US" sz="3900">
                <a:latin typeface="メイリオ" panose="020B0604030504040204" pitchFamily="50" charset="-128"/>
                <a:ea typeface="メイリオ" panose="020B0604030504040204" pitchFamily="50" charset="-128"/>
              </a:rPr>
              <a:t>章 セキュリティ対策の概要（全容）</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328F785F-8CF3-BD82-40B9-B3E05885A2E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326</a:t>
            </a:fld>
            <a:endParaRPr kumimoji="1" lang="ja-JP" altLang="en-US" sz="2000"/>
          </a:p>
        </p:txBody>
      </p:sp>
      <p:sp>
        <p:nvSpPr>
          <p:cNvPr id="5" name="object 40">
            <a:extLst>
              <a:ext uri="{FF2B5EF4-FFF2-40B4-BE49-F238E27FC236}">
                <a16:creationId xmlns:a16="http://schemas.microsoft.com/office/drawing/2014/main" id="{691FB7EA-8568-6859-FE60-B21F08E6FA4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51F8DA17-90C6-218F-CD1C-26346857ECA9}"/>
              </a:ext>
            </a:extLst>
          </p:cNvPr>
          <p:cNvSpPr txBox="1"/>
          <p:nvPr/>
        </p:nvSpPr>
        <p:spPr>
          <a:xfrm>
            <a:off x="1332852" y="1380761"/>
            <a:ext cx="15934216"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対策基準の外部公開による説明責任の果たし方</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セキュリティ対策を外部に公開することで、内外に対して対策の実施状況を示し、説明責任を果たすことができる。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対策基準に基づく実施手順の作成</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策定した対策基準に従い、具体的な実施手順を作成することが重要である。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対策基準策定時のアプローチ選択と推奨</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企業の現状や目標に応じて「</a:t>
            </a:r>
            <a:r>
              <a:rPr kumimoji="1" lang="en-US" altLang="ja-JP" sz="3600">
                <a:latin typeface="メイリオ" panose="020B0604030504040204" pitchFamily="50" charset="-128"/>
                <a:ea typeface="メイリオ" panose="020B0604030504040204" pitchFamily="50" charset="-128"/>
              </a:rPr>
              <a:t>Lv.1 </a:t>
            </a:r>
            <a:r>
              <a:rPr kumimoji="1" lang="ja-JP" altLang="en-US" sz="3600">
                <a:latin typeface="メイリオ" panose="020B0604030504040204" pitchFamily="50" charset="-128"/>
                <a:ea typeface="メイリオ" panose="020B0604030504040204" pitchFamily="50" charset="-128"/>
              </a:rPr>
              <a:t>クイックアプローチ」や「</a:t>
            </a:r>
            <a:r>
              <a:rPr kumimoji="1" lang="en-US" altLang="ja-JP" sz="3600">
                <a:latin typeface="メイリオ" panose="020B0604030504040204" pitchFamily="50" charset="-128"/>
                <a:ea typeface="メイリオ" panose="020B0604030504040204" pitchFamily="50" charset="-128"/>
              </a:rPr>
              <a:t>Lv.2 </a:t>
            </a:r>
            <a:r>
              <a:rPr kumimoji="1" lang="ja-JP" altLang="en-US" sz="3600">
                <a:latin typeface="メイリオ" panose="020B0604030504040204" pitchFamily="50" charset="-128"/>
                <a:ea typeface="メイリオ" panose="020B0604030504040204" pitchFamily="50" charset="-128"/>
              </a:rPr>
              <a:t>ベースラインアプローチ」を用いて対策基準を策定できるが、網羅的なフレームワークである</a:t>
            </a: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を参考にする「</a:t>
            </a:r>
            <a:r>
              <a:rPr kumimoji="1" lang="en-US" altLang="ja-JP" sz="3600">
                <a:latin typeface="メイリオ" panose="020B0604030504040204" pitchFamily="50" charset="-128"/>
                <a:ea typeface="メイリオ" panose="020B0604030504040204" pitchFamily="50" charset="-128"/>
              </a:rPr>
              <a:t>Lv.3 </a:t>
            </a:r>
            <a:r>
              <a:rPr kumimoji="1" lang="ja-JP" altLang="en-US" sz="3600">
                <a:latin typeface="メイリオ" panose="020B0604030504040204" pitchFamily="50" charset="-128"/>
                <a:ea typeface="メイリオ" panose="020B0604030504040204" pitchFamily="50" charset="-128"/>
              </a:rPr>
              <a:t>網羅的アプローチ」が推奨される。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70C231F1-30C7-3A1B-3CED-53ED72A7C41A}"/>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27-7.】</a:t>
            </a:r>
          </a:p>
          <a:p>
            <a:pPr algn="ctr"/>
            <a:r>
              <a:rPr lang="en-US" altLang="ja-JP" sz="2400" b="1">
                <a:latin typeface="メイリオ" panose="020B0604030504040204" pitchFamily="50" charset="-128"/>
                <a:ea typeface="メイリオ" panose="020B0604030504040204" pitchFamily="50" charset="-128"/>
              </a:rPr>
              <a:t>P647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P649</a:t>
            </a:r>
          </a:p>
        </p:txBody>
      </p:sp>
    </p:spTree>
    <p:extLst>
      <p:ext uri="{BB962C8B-B14F-4D97-AF65-F5344CB8AC3E}">
        <p14:creationId xmlns:p14="http://schemas.microsoft.com/office/powerpoint/2010/main" val="154190469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F7430-B015-DDF7-76D7-CEB0CFB0BFB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5783F98-20C5-20E1-F69F-E488CDAA128A}"/>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第８</a:t>
            </a:r>
            <a:r>
              <a:rPr lang="ja-JP" altLang="en-US" sz="3900">
                <a:latin typeface="メイリオ" panose="020B0604030504040204" pitchFamily="50" charset="-128"/>
                <a:ea typeface="メイリオ" panose="020B0604030504040204" pitchFamily="50" charset="-128"/>
              </a:rPr>
              <a:t>章 用語定義および関係性と識別方法</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25AC1A97-5790-F5BB-3AB0-4A9DC6E57A5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327</a:t>
            </a:fld>
            <a:endParaRPr kumimoji="1" lang="ja-JP" altLang="en-US" sz="2000"/>
          </a:p>
        </p:txBody>
      </p:sp>
      <p:sp>
        <p:nvSpPr>
          <p:cNvPr id="3" name="テキスト ボックス 2">
            <a:extLst>
              <a:ext uri="{FF2B5EF4-FFF2-40B4-BE49-F238E27FC236}">
                <a16:creationId xmlns:a16="http://schemas.microsoft.com/office/drawing/2014/main" id="{856748D7-C460-B913-3A53-B18555287BF5}"/>
              </a:ext>
            </a:extLst>
          </p:cNvPr>
          <p:cNvSpPr txBox="1"/>
          <p:nvPr/>
        </p:nvSpPr>
        <p:spPr>
          <a:xfrm>
            <a:off x="1332852" y="1380761"/>
            <a:ext cx="15579110"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8-1. </a:t>
            </a:r>
            <a:r>
              <a:rPr kumimoji="1" lang="ja-JP" altLang="en-US" sz="3600">
                <a:latin typeface="メイリオ" panose="020B0604030504040204" pitchFamily="50" charset="-128"/>
                <a:ea typeface="メイリオ" panose="020B0604030504040204" pitchFamily="50" charset="-128"/>
              </a:rPr>
              <a:t>用語の定義、脅威・脆弱性の識別</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用語の定義と関係性</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脅威</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脆弱性</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情報資産</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セーフガード（管理策）</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リスク</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脅威の識別</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人為的脅威</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環境的脅威</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脆弱性の識別</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41355A08-897A-139B-A603-90E0D19AFA6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A34F91BF-E0D0-563F-3E82-AB23B9AB102E}"/>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27-8.】</a:t>
            </a:r>
          </a:p>
          <a:p>
            <a:pPr algn="ctr"/>
            <a:r>
              <a:rPr lang="en-US" altLang="ja-JP" sz="2400" b="1">
                <a:latin typeface="メイリオ" panose="020B0604030504040204" pitchFamily="50" charset="-128"/>
                <a:ea typeface="メイリオ" panose="020B0604030504040204" pitchFamily="50" charset="-128"/>
              </a:rPr>
              <a:t>P650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P652</a:t>
            </a:r>
          </a:p>
        </p:txBody>
      </p:sp>
    </p:spTree>
    <p:extLst>
      <p:ext uri="{BB962C8B-B14F-4D97-AF65-F5344CB8AC3E}">
        <p14:creationId xmlns:p14="http://schemas.microsoft.com/office/powerpoint/2010/main" val="373590372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88356-97BE-BD4D-0C93-34C0640C557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D642CFD-50DA-CEEF-0B76-69629EDC76E0}"/>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第８</a:t>
            </a:r>
            <a:r>
              <a:rPr lang="ja-JP" altLang="en-US" sz="3900">
                <a:latin typeface="メイリオ" panose="020B0604030504040204" pitchFamily="50" charset="-128"/>
                <a:ea typeface="メイリオ" panose="020B0604030504040204" pitchFamily="50" charset="-128"/>
              </a:rPr>
              <a:t>章 用語定義および関係性と識別方法</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7BD720A5-AC2B-1CBE-2397-D1EB0A120F4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328</a:t>
            </a:fld>
            <a:endParaRPr kumimoji="1" lang="ja-JP" altLang="en-US" sz="2000"/>
          </a:p>
        </p:txBody>
      </p:sp>
      <p:sp>
        <p:nvSpPr>
          <p:cNvPr id="5" name="object 40">
            <a:extLst>
              <a:ext uri="{FF2B5EF4-FFF2-40B4-BE49-F238E27FC236}">
                <a16:creationId xmlns:a16="http://schemas.microsoft.com/office/drawing/2014/main" id="{BF1A8E64-FCB3-FACD-B5B5-82E00783DB6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F9F78C40-8419-EE3B-B57E-B65D7EFC0225}"/>
              </a:ext>
            </a:extLst>
          </p:cNvPr>
          <p:cNvSpPr txBox="1"/>
          <p:nvPr/>
        </p:nvSpPr>
        <p:spPr>
          <a:xfrm>
            <a:off x="1332852" y="1380761"/>
            <a:ext cx="15934216" cy="452431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リスク増大の要因</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「脅威」「脆弱性」「資産の価値」のいずれかが増加すると、リスクが増大する。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リスク減少のための対応策</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「脅威」、「脆弱性」、「資産の価値」を識別し、リスクに対する保護要求事項を明確にし、それに合致するセーフガード（管理策）を適切に実施することでリスクを減少させる。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F88C2B50-D7C6-DC17-99E1-279EF9AF09A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27-8.】</a:t>
            </a:r>
          </a:p>
          <a:p>
            <a:pPr algn="ctr"/>
            <a:r>
              <a:rPr lang="en-US" altLang="ja-JP" sz="2400" b="1">
                <a:latin typeface="メイリオ" panose="020B0604030504040204" pitchFamily="50" charset="-128"/>
                <a:ea typeface="メイリオ" panose="020B0604030504040204" pitchFamily="50" charset="-128"/>
              </a:rPr>
              <a:t>P650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P652</a:t>
            </a:r>
          </a:p>
        </p:txBody>
      </p:sp>
    </p:spTree>
    <p:extLst>
      <p:ext uri="{BB962C8B-B14F-4D97-AF65-F5344CB8AC3E}">
        <p14:creationId xmlns:p14="http://schemas.microsoft.com/office/powerpoint/2010/main" val="54875919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E113-3DF5-4DC4-2314-4E64812ADD9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10D2D17-2A53-C1C7-9729-6FB7578C3445}"/>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第９</a:t>
            </a:r>
            <a:r>
              <a:rPr lang="ja-JP" altLang="en-US" sz="3900">
                <a:latin typeface="メイリオ" panose="020B0604030504040204" pitchFamily="50" charset="-128"/>
                <a:ea typeface="メイリオ" panose="020B0604030504040204" pitchFamily="50" charset="-128"/>
              </a:rPr>
              <a:t>章 具体的な手順の作成（</a:t>
            </a:r>
            <a:r>
              <a:rPr lang="en-US" altLang="ja-JP" sz="3900">
                <a:latin typeface="メイリオ" panose="020B0604030504040204" pitchFamily="50" charset="-128"/>
                <a:ea typeface="メイリオ" panose="020B0604030504040204" pitchFamily="50" charset="-128"/>
              </a:rPr>
              <a:t>Lv.1</a:t>
            </a:r>
            <a:r>
              <a:rPr lang="ja-JP" altLang="en-US" sz="3900">
                <a:latin typeface="メイリオ" panose="020B0604030504040204" pitchFamily="50" charset="-128"/>
                <a:ea typeface="メイリオ" panose="020B0604030504040204" pitchFamily="50" charset="-128"/>
              </a:rPr>
              <a:t> クイックアプローチ）</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277F15A-17F1-E155-58C1-30300D385B7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329</a:t>
            </a:fld>
            <a:endParaRPr kumimoji="1" lang="ja-JP" altLang="en-US" sz="2000"/>
          </a:p>
        </p:txBody>
      </p:sp>
      <p:sp>
        <p:nvSpPr>
          <p:cNvPr id="3" name="テキスト ボックス 2">
            <a:extLst>
              <a:ext uri="{FF2B5EF4-FFF2-40B4-BE49-F238E27FC236}">
                <a16:creationId xmlns:a16="http://schemas.microsoft.com/office/drawing/2014/main" id="{9AA13ACF-E58C-68CB-4D0C-5632974C6242}"/>
              </a:ext>
            </a:extLst>
          </p:cNvPr>
          <p:cNvSpPr txBox="1"/>
          <p:nvPr/>
        </p:nvSpPr>
        <p:spPr>
          <a:xfrm>
            <a:off x="1332852" y="1380761"/>
            <a:ext cx="15579110" cy="5632311"/>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9-1. 【Lv.1</a:t>
            </a:r>
            <a:r>
              <a:rPr kumimoji="1" lang="ja-JP" altLang="en-US" sz="3600">
                <a:latin typeface="メイリオ" panose="020B0604030504040204" pitchFamily="50" charset="-128"/>
                <a:ea typeface="メイリオ" panose="020B0604030504040204" pitchFamily="50" charset="-128"/>
              </a:rPr>
              <a:t> クイックアプローチ</a:t>
            </a:r>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の概要</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9-2. </a:t>
            </a:r>
            <a:r>
              <a:rPr kumimoji="1" lang="ja-JP" altLang="en-US" sz="3600">
                <a:latin typeface="メイリオ" panose="020B0604030504040204" pitchFamily="50" charset="-128"/>
                <a:ea typeface="メイリオ" panose="020B0604030504040204" pitchFamily="50" charset="-128"/>
              </a:rPr>
              <a:t>セキュリティインシデント事例を参考とした実施手順</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Lv.1 </a:t>
            </a:r>
            <a:r>
              <a:rPr kumimoji="1" lang="ja-JP" altLang="en-US" sz="3600">
                <a:latin typeface="メイリオ" panose="020B0604030504040204" pitchFamily="50" charset="-128"/>
                <a:ea typeface="メイリオ" panose="020B0604030504040204" pitchFamily="50" charset="-128"/>
              </a:rPr>
              <a:t>クイックアプローチの特徴</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実際のセキュリティインシデント事例をもとに自社での発生可能性や被害規模を検討し、対策基準や実施手順を策定することで、社会的に影響の大きいまたは緊急性の高い事象への対策が容易になる。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92A2FA96-F4B6-8E67-3D3A-F554FB9F2E2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F92FDAEA-D189-7DCD-D699-F8E00B7865EF}"/>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27-9.】</a:t>
            </a:r>
          </a:p>
          <a:p>
            <a:pPr algn="ctr"/>
            <a:r>
              <a:rPr lang="en-US" altLang="ja-JP" sz="2400" b="1">
                <a:latin typeface="メイリオ" panose="020B0604030504040204" pitchFamily="50" charset="-128"/>
                <a:ea typeface="メイリオ" panose="020B0604030504040204" pitchFamily="50" charset="-128"/>
              </a:rPr>
              <a:t>P653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P654</a:t>
            </a:r>
          </a:p>
        </p:txBody>
      </p:sp>
    </p:spTree>
    <p:extLst>
      <p:ext uri="{BB962C8B-B14F-4D97-AF65-F5344CB8AC3E}">
        <p14:creationId xmlns:p14="http://schemas.microsoft.com/office/powerpoint/2010/main" val="1165904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3-2-1.】</a:t>
            </a:r>
          </a:p>
          <a:p>
            <a:pPr algn="ctr"/>
            <a:r>
              <a:rPr lang="en-US" altLang="ja-JP" sz="2400" b="1">
                <a:latin typeface="メイリオ" panose="020B0604030504040204" pitchFamily="50" charset="-128"/>
                <a:ea typeface="メイリオ" panose="020B0604030504040204" pitchFamily="50" charset="-128"/>
              </a:rPr>
              <a:t>P26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P30</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政府機関が目指す社会の方向性とサイバーセキュリティ課題</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4524315"/>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デジタル社会で目指す</a:t>
            </a:r>
            <a:r>
              <a:rPr lang="en-US" altLang="ja-JP" sz="3600" u="sng">
                <a:latin typeface="メイリオ" panose="020B0604030504040204" pitchFamily="50" charset="-128"/>
                <a:ea typeface="メイリオ" panose="020B0604030504040204" pitchFamily="50" charset="-128"/>
              </a:rPr>
              <a:t>6</a:t>
            </a:r>
            <a:r>
              <a:rPr lang="ja-JP" altLang="en-US" sz="3600" u="sng">
                <a:latin typeface="メイリオ" panose="020B0604030504040204" pitchFamily="50" charset="-128"/>
                <a:ea typeface="メイリオ" panose="020B0604030504040204" pitchFamily="50" charset="-128"/>
              </a:rPr>
              <a:t>つの姿</a:t>
            </a:r>
            <a:endParaRPr lang="en-US" altLang="ja-JP" sz="3600" b="0" i="0" u="sng">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デジタル化による成長戦略</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latin typeface="メイリオ" panose="020B0604030504040204" pitchFamily="50" charset="-128"/>
                <a:ea typeface="メイリオ" panose="020B0604030504040204" pitchFamily="50" charset="-128"/>
              </a:rPr>
              <a:t>医療・教育・防災・こどもなどの準公共分野のデジタル化</a:t>
            </a:r>
            <a:endParaRPr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デジタル化による地域の活性化</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誰一人取り残されないデジタル社会</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デジタル人材の育成・確保</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600" b="0" i="0">
                <a:effectLst/>
                <a:latin typeface="メイリオ" panose="020B0604030504040204" pitchFamily="50" charset="-128"/>
                <a:ea typeface="メイリオ" panose="020B0604030504040204" pitchFamily="50" charset="-128"/>
              </a:rPr>
              <a:t>DFFT</a:t>
            </a:r>
            <a:r>
              <a:rPr lang="ja-JP" altLang="en-US" sz="3600" b="0" i="0">
                <a:effectLst/>
                <a:latin typeface="メイリオ" panose="020B0604030504040204" pitchFamily="50" charset="-128"/>
                <a:ea typeface="メイリオ" panose="020B0604030504040204" pitchFamily="50" charset="-128"/>
              </a:rPr>
              <a:t>（</a:t>
            </a:r>
            <a:r>
              <a:rPr lang="en-US" altLang="ja-JP" sz="3600" b="0" i="0">
                <a:effectLst/>
                <a:latin typeface="メイリオ" panose="020B0604030504040204" pitchFamily="50" charset="-128"/>
                <a:ea typeface="メイリオ" panose="020B0604030504040204" pitchFamily="50" charset="-128"/>
              </a:rPr>
              <a:t>Data Free Flow with Trust</a:t>
            </a:r>
            <a:r>
              <a:rPr lang="ja-JP" altLang="en-US" sz="3600" b="0" i="0">
                <a:effectLst/>
                <a:latin typeface="メイリオ" panose="020B0604030504040204" pitchFamily="50" charset="-128"/>
                <a:ea typeface="メイリオ" panose="020B0604030504040204" pitchFamily="50" charset="-128"/>
              </a:rPr>
              <a:t>）：</a:t>
            </a:r>
            <a:br>
              <a:rPr lang="en-US" altLang="ja-JP" sz="3600" b="0" i="0">
                <a:effectLst/>
                <a:latin typeface="メイリオ" panose="020B0604030504040204" pitchFamily="50" charset="-128"/>
                <a:ea typeface="メイリオ" panose="020B0604030504040204" pitchFamily="50" charset="-128"/>
              </a:rPr>
            </a:br>
            <a:r>
              <a:rPr lang="ja-JP" altLang="en-US" sz="3600" b="0" i="0">
                <a:effectLst/>
                <a:latin typeface="メイリオ" panose="020B0604030504040204" pitchFamily="50" charset="-128"/>
                <a:ea typeface="メイリオ" panose="020B0604030504040204" pitchFamily="50" charset="-128"/>
              </a:rPr>
              <a:t>「信頼性のある自由なデータ流通」の推進を始めとする国際戦略</a:t>
            </a:r>
            <a:endParaRPr lang="en-US" altLang="ja-JP" sz="3600" b="0" i="0">
              <a:effectLst/>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0DE575F8-CA12-5B07-636D-C273BAF09CD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2332971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611A-D866-0D71-9CA9-595BCE9CECA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1730E90-6240-71AD-0151-9F5010AFB18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lang="ja-JP" altLang="en-US" sz="3900">
                <a:latin typeface="メイリオ" panose="020B0604030504040204" pitchFamily="50" charset="-128"/>
                <a:ea typeface="メイリオ" panose="020B0604030504040204" pitchFamily="50" charset="-128"/>
              </a:rPr>
              <a:t>章 具体的な手順の作成（</a:t>
            </a:r>
            <a:r>
              <a:rPr lang="en-US" altLang="ja-JP" sz="3900">
                <a:latin typeface="メイリオ" panose="020B0604030504040204" pitchFamily="50" charset="-128"/>
                <a:ea typeface="メイリオ" panose="020B0604030504040204" pitchFamily="50" charset="-128"/>
              </a:rPr>
              <a:t>Lv.2</a:t>
            </a:r>
            <a:r>
              <a:rPr lang="ja-JP" altLang="en-US" sz="3900">
                <a:latin typeface="メイリオ" panose="020B0604030504040204" pitchFamily="50" charset="-128"/>
                <a:ea typeface="メイリオ" panose="020B0604030504040204" pitchFamily="50" charset="-128"/>
              </a:rPr>
              <a:t> ベースラインアプローチ）</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FA2AB574-2108-4A0B-C478-91ACB4F9726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330</a:t>
            </a:fld>
            <a:endParaRPr kumimoji="1" lang="ja-JP" altLang="en-US" sz="2000"/>
          </a:p>
        </p:txBody>
      </p:sp>
      <p:sp>
        <p:nvSpPr>
          <p:cNvPr id="3" name="テキスト ボックス 2">
            <a:extLst>
              <a:ext uri="{FF2B5EF4-FFF2-40B4-BE49-F238E27FC236}">
                <a16:creationId xmlns:a16="http://schemas.microsoft.com/office/drawing/2014/main" id="{48CCDF06-C63E-16A9-49E4-2A4B3B2EC119}"/>
              </a:ext>
            </a:extLst>
          </p:cNvPr>
          <p:cNvSpPr txBox="1"/>
          <p:nvPr/>
        </p:nvSpPr>
        <p:spPr>
          <a:xfrm>
            <a:off x="1332852" y="1380761"/>
            <a:ext cx="15579110" cy="5632311"/>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10-1. 【Lv.2</a:t>
            </a:r>
            <a:r>
              <a:rPr kumimoji="1" lang="ja-JP" altLang="en-US" sz="3600">
                <a:latin typeface="メイリオ" panose="020B0604030504040204" pitchFamily="50" charset="-128"/>
                <a:ea typeface="メイリオ" panose="020B0604030504040204" pitchFamily="50" charset="-128"/>
              </a:rPr>
              <a:t> ベースラインアプローチ</a:t>
            </a:r>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の概要</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10-2. </a:t>
            </a:r>
            <a:r>
              <a:rPr kumimoji="1" lang="ja-JP" altLang="en-US" sz="3600">
                <a:latin typeface="メイリオ" panose="020B0604030504040204" pitchFamily="50" charset="-128"/>
                <a:ea typeface="メイリオ" panose="020B0604030504040204" pitchFamily="50" charset="-128"/>
              </a:rPr>
              <a:t>ガイドラインを参考とした実施手順</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Lv.2 </a:t>
            </a:r>
            <a:r>
              <a:rPr kumimoji="1" lang="ja-JP" altLang="en-US" sz="3600">
                <a:latin typeface="メイリオ" panose="020B0604030504040204" pitchFamily="50" charset="-128"/>
                <a:ea typeface="メイリオ" panose="020B0604030504040204" pitchFamily="50" charset="-128"/>
              </a:rPr>
              <a:t>ベースラインアプローチの特徴</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ガイドラインやひな型などの既存手法を参考に対策基準や実施手順を策定するため、自社に適した参考元があれば、それをもとに簡易な手順で策定しやすい。</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D27ADD44-2599-4F95-EABE-DAAA2014FDA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34595E7F-DEDF-1F1A-7447-7B7F34AA1985}"/>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27-10.】</a:t>
            </a:r>
          </a:p>
          <a:p>
            <a:pPr algn="ctr"/>
            <a:r>
              <a:rPr lang="en-US" altLang="ja-JP" sz="2400" b="1">
                <a:latin typeface="メイリオ" panose="020B0604030504040204" pitchFamily="50" charset="-128"/>
                <a:ea typeface="メイリオ" panose="020B0604030504040204" pitchFamily="50" charset="-128"/>
              </a:rPr>
              <a:t>P655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P656</a:t>
            </a:r>
          </a:p>
        </p:txBody>
      </p:sp>
    </p:spTree>
    <p:extLst>
      <p:ext uri="{BB962C8B-B14F-4D97-AF65-F5344CB8AC3E}">
        <p14:creationId xmlns:p14="http://schemas.microsoft.com/office/powerpoint/2010/main" val="226865136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51305-E2AE-DAFD-63EE-13F5B31E079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889AC45-9BB8-0794-9518-B261B48D619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11</a:t>
            </a:r>
            <a:r>
              <a:rPr lang="ja-JP" altLang="en-US" sz="3900">
                <a:latin typeface="メイリオ" panose="020B0604030504040204" pitchFamily="50" charset="-128"/>
                <a:ea typeface="メイリオ" panose="020B0604030504040204" pitchFamily="50" charset="-128"/>
              </a:rPr>
              <a:t>章 セキュリティフレームワーク</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AAD05E91-42D3-F9E0-5E73-D748526B1EB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331</a:t>
            </a:fld>
            <a:endParaRPr kumimoji="1" lang="ja-JP" altLang="en-US" sz="2000"/>
          </a:p>
        </p:txBody>
      </p:sp>
      <p:sp>
        <p:nvSpPr>
          <p:cNvPr id="3" name="テキスト ボックス 2">
            <a:extLst>
              <a:ext uri="{FF2B5EF4-FFF2-40B4-BE49-F238E27FC236}">
                <a16:creationId xmlns:a16="http://schemas.microsoft.com/office/drawing/2014/main" id="{614B8BFE-D1A2-DC3E-9CCE-587FEA086DAC}"/>
              </a:ext>
            </a:extLst>
          </p:cNvPr>
          <p:cNvSpPr txBox="1"/>
          <p:nvPr/>
        </p:nvSpPr>
        <p:spPr>
          <a:xfrm>
            <a:off x="1332852" y="1380761"/>
            <a:ext cx="15579110" cy="5632311"/>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11-1. </a:t>
            </a:r>
            <a:r>
              <a:rPr kumimoji="1" lang="ja-JP" altLang="en-US" sz="3600">
                <a:latin typeface="メイリオ" panose="020B0604030504040204" pitchFamily="50" charset="-128"/>
                <a:ea typeface="メイリオ" panose="020B0604030504040204" pitchFamily="50" charset="-128"/>
              </a:rPr>
              <a:t>セキュリティフレームワークの概要</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11-2. </a:t>
            </a:r>
            <a:r>
              <a:rPr kumimoji="1" lang="ja-JP" altLang="en-US" sz="3600">
                <a:latin typeface="メイリオ" panose="020B0604030504040204" pitchFamily="50" charset="-128"/>
                <a:ea typeface="メイリオ" panose="020B0604030504040204" pitchFamily="50" charset="-128"/>
              </a:rPr>
              <a:t>情報セキュリティマネジメントシステム（</a:t>
            </a: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11-3. NIST</a:t>
            </a:r>
            <a:r>
              <a:rPr kumimoji="1" lang="ja-JP" altLang="en-US" sz="3600">
                <a:latin typeface="メイリオ" panose="020B0604030504040204" pitchFamily="50" charset="-128"/>
                <a:ea typeface="メイリオ" panose="020B0604030504040204" pitchFamily="50" charset="-128"/>
              </a:rPr>
              <a:t>サイバーセキュリティフレームワーク（</a:t>
            </a:r>
            <a:r>
              <a:rPr kumimoji="1" lang="en-US" altLang="ja-JP" sz="3600">
                <a:latin typeface="メイリオ" panose="020B0604030504040204" pitchFamily="50" charset="-128"/>
                <a:ea typeface="メイリオ" panose="020B0604030504040204" pitchFamily="50" charset="-128"/>
              </a:rPr>
              <a:t>CSF</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11-4. </a:t>
            </a:r>
            <a:r>
              <a:rPr kumimoji="1" lang="ja-JP" altLang="en-US" sz="3600">
                <a:latin typeface="メイリオ" panose="020B0604030504040204" pitchFamily="50" charset="-128"/>
                <a:ea typeface="メイリオ" panose="020B0604030504040204" pitchFamily="50" charset="-128"/>
              </a:rPr>
              <a:t>サイバー・フィジカル・セキュリティ対策フレームワーク（</a:t>
            </a:r>
            <a:r>
              <a:rPr kumimoji="1" lang="en-US" altLang="ja-JP" sz="3600">
                <a:latin typeface="メイリオ" panose="020B0604030504040204" pitchFamily="50" charset="-128"/>
                <a:ea typeface="メイリオ" panose="020B0604030504040204" pitchFamily="50" charset="-128"/>
              </a:rPr>
              <a:t>CPSF</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11-5. </a:t>
            </a:r>
            <a:r>
              <a:rPr kumimoji="1" lang="ja-JP" altLang="en-US" sz="3600">
                <a:latin typeface="メイリオ" panose="020B0604030504040204" pitchFamily="50" charset="-128"/>
                <a:ea typeface="メイリオ" panose="020B0604030504040204" pitchFamily="50" charset="-128"/>
              </a:rPr>
              <a:t>サイバーセキュリティ経営ガイドライン</a:t>
            </a:r>
          </a:p>
        </p:txBody>
      </p:sp>
      <p:sp>
        <p:nvSpPr>
          <p:cNvPr id="5" name="object 40">
            <a:extLst>
              <a:ext uri="{FF2B5EF4-FFF2-40B4-BE49-F238E27FC236}">
                <a16:creationId xmlns:a16="http://schemas.microsoft.com/office/drawing/2014/main" id="{C8F7DC7A-5DE1-2C9A-22D5-7BE983D899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C63AEC59-7BAF-CF3E-98A3-6F66817FC6CE}"/>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27-11.】</a:t>
            </a:r>
          </a:p>
          <a:p>
            <a:pPr algn="ctr"/>
            <a:r>
              <a:rPr lang="en-US" altLang="ja-JP" sz="2400" b="1">
                <a:latin typeface="メイリオ" panose="020B0604030504040204" pitchFamily="50" charset="-128"/>
                <a:ea typeface="メイリオ" panose="020B0604030504040204" pitchFamily="50" charset="-128"/>
              </a:rPr>
              <a:t>P657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P659</a:t>
            </a:r>
          </a:p>
        </p:txBody>
      </p:sp>
    </p:spTree>
    <p:extLst>
      <p:ext uri="{BB962C8B-B14F-4D97-AF65-F5344CB8AC3E}">
        <p14:creationId xmlns:p14="http://schemas.microsoft.com/office/powerpoint/2010/main" val="225686513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F0B4C-457B-F624-D32A-FFDE709657A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4484E77-F5CF-9899-C18E-B204D848808A}"/>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11</a:t>
            </a:r>
            <a:r>
              <a:rPr lang="ja-JP" altLang="en-US" sz="3900">
                <a:latin typeface="メイリオ" panose="020B0604030504040204" pitchFamily="50" charset="-128"/>
                <a:ea typeface="メイリオ" panose="020B0604030504040204" pitchFamily="50" charset="-128"/>
              </a:rPr>
              <a:t>章 セキュリティフレームワーク</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3B51E507-7846-A686-2A2F-1F996DC47F3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332</a:t>
            </a:fld>
            <a:endParaRPr kumimoji="1" lang="ja-JP" altLang="en-US" sz="2000"/>
          </a:p>
        </p:txBody>
      </p:sp>
      <p:sp>
        <p:nvSpPr>
          <p:cNvPr id="3" name="テキスト ボックス 2">
            <a:extLst>
              <a:ext uri="{FF2B5EF4-FFF2-40B4-BE49-F238E27FC236}">
                <a16:creationId xmlns:a16="http://schemas.microsoft.com/office/drawing/2014/main" id="{3C96B751-5CC3-3883-EA54-7A090C662136}"/>
              </a:ext>
            </a:extLst>
          </p:cNvPr>
          <p:cNvSpPr txBox="1"/>
          <p:nvPr/>
        </p:nvSpPr>
        <p:spPr>
          <a:xfrm>
            <a:off x="1332852" y="1380761"/>
            <a:ext cx="15579110" cy="5078313"/>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フレームワークに沿ったセキュリティ対策の有効性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効果的なセキュリティ対策の実施や取引先・顧客からの信頼向上のために、フレームワークに基づいて対策を進めることが有効である。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を基盤としたフレームワークの選択と補完</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セキュリティ対策用フレームワークは複数存在するが、まずは業種業態を問わずセキュリティ対策の全体枠組みと網羅的な対策項目を提供する</a:t>
            </a: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を基盤とし、必要に応じて業種や重点領域に特化した各種フレームワークで補完することが有効である。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A6A07BDF-FA5D-39EF-5E9C-AA871766245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73B4451E-E8AA-C428-C886-52192287BC60}"/>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27-11.】</a:t>
            </a:r>
          </a:p>
          <a:p>
            <a:pPr algn="ctr"/>
            <a:r>
              <a:rPr lang="en-US" altLang="ja-JP" sz="2400" b="1">
                <a:latin typeface="メイリオ" panose="020B0604030504040204" pitchFamily="50" charset="-128"/>
                <a:ea typeface="メイリオ" panose="020B0604030504040204" pitchFamily="50" charset="-128"/>
              </a:rPr>
              <a:t>P657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P659</a:t>
            </a:r>
          </a:p>
        </p:txBody>
      </p:sp>
    </p:spTree>
    <p:extLst>
      <p:ext uri="{BB962C8B-B14F-4D97-AF65-F5344CB8AC3E}">
        <p14:creationId xmlns:p14="http://schemas.microsoft.com/office/powerpoint/2010/main" val="35842726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63DE1-AB80-432E-37D0-DD5970C08AE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250CDD4-5163-4260-437B-A36A163419FC}"/>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12</a:t>
            </a:r>
            <a:r>
              <a:rPr lang="ja-JP" altLang="en-US" sz="3900">
                <a:latin typeface="メイリオ" panose="020B0604030504040204" pitchFamily="50" charset="-128"/>
                <a:ea typeface="メイリオ" panose="020B0604030504040204" pitchFamily="50" charset="-128"/>
              </a:rPr>
              <a:t>章 リスクマネジメント</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B6464B98-1D48-0536-E8E1-A90ACDA4D95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333</a:t>
            </a:fld>
            <a:endParaRPr kumimoji="1" lang="ja-JP" altLang="en-US" sz="2000"/>
          </a:p>
        </p:txBody>
      </p:sp>
      <p:sp>
        <p:nvSpPr>
          <p:cNvPr id="3" name="テキスト ボックス 2">
            <a:extLst>
              <a:ext uri="{FF2B5EF4-FFF2-40B4-BE49-F238E27FC236}">
                <a16:creationId xmlns:a16="http://schemas.microsoft.com/office/drawing/2014/main" id="{B192959B-13B4-CB2B-3D00-8C95D1DF085E}"/>
              </a:ext>
            </a:extLst>
          </p:cNvPr>
          <p:cNvSpPr txBox="1"/>
          <p:nvPr/>
        </p:nvSpPr>
        <p:spPr>
          <a:xfrm>
            <a:off x="1332852" y="1380761"/>
            <a:ext cx="15579110" cy="5632311"/>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12-1. </a:t>
            </a:r>
            <a:r>
              <a:rPr kumimoji="1" lang="ja-JP" altLang="en-US" sz="3600">
                <a:latin typeface="メイリオ" panose="020B0604030504040204" pitchFamily="50" charset="-128"/>
                <a:ea typeface="メイリオ" panose="020B0604030504040204" pitchFamily="50" charset="-128"/>
              </a:rPr>
              <a:t>リスクマネジメント：概要</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リスクマネジメントプロセス（</a:t>
            </a:r>
            <a:r>
              <a:rPr kumimoji="1" lang="en-US" altLang="ja-JP" sz="3600">
                <a:latin typeface="メイリオ" panose="020B0604030504040204" pitchFamily="50" charset="-128"/>
                <a:ea typeface="メイリオ" panose="020B0604030504040204" pitchFamily="50" charset="-128"/>
              </a:rPr>
              <a:t>ISO</a:t>
            </a:r>
            <a:r>
              <a:rPr kumimoji="1" lang="ja-JP" altLang="en-US" sz="3600">
                <a:latin typeface="メイリオ" panose="020B0604030504040204" pitchFamily="50" charset="-128"/>
                <a:ea typeface="メイリオ" panose="020B0604030504040204" pitchFamily="50" charset="-128"/>
              </a:rPr>
              <a:t> </a:t>
            </a:r>
            <a:r>
              <a:rPr kumimoji="1" lang="en-US" altLang="ja-JP" sz="3600">
                <a:latin typeface="メイリオ" panose="020B0604030504040204" pitchFamily="50" charset="-128"/>
                <a:ea typeface="メイリオ" panose="020B0604030504040204" pitchFamily="50" charset="-128"/>
              </a:rPr>
              <a:t>31000</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情報セキュリティリスクマネジメント（</a:t>
            </a:r>
            <a:r>
              <a:rPr kumimoji="1" lang="en-US" altLang="ja-JP" sz="3600">
                <a:latin typeface="メイリオ" panose="020B0604030504040204" pitchFamily="50" charset="-128"/>
                <a:ea typeface="メイリオ" panose="020B0604030504040204" pitchFamily="50" charset="-128"/>
              </a:rPr>
              <a:t>ISO/IEC 27005</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ISO/IEC 27001</a:t>
            </a:r>
            <a:r>
              <a:rPr kumimoji="1" lang="ja-JP" altLang="en-US" sz="3600">
                <a:latin typeface="メイリオ" panose="020B0604030504040204" pitchFamily="50" charset="-128"/>
                <a:ea typeface="メイリオ" panose="020B0604030504040204" pitchFamily="50" charset="-128"/>
              </a:rPr>
              <a:t>におけるリスクマネジメント手順</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12-2. </a:t>
            </a:r>
            <a:r>
              <a:rPr kumimoji="1" lang="ja-JP" altLang="en-US" sz="3600">
                <a:latin typeface="メイリオ" panose="020B0604030504040204" pitchFamily="50" charset="-128"/>
                <a:ea typeface="メイリオ" panose="020B0604030504040204" pitchFamily="50" charset="-128"/>
              </a:rPr>
              <a:t>リスクマネジメント：リスクアセスメント</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12-3. </a:t>
            </a:r>
            <a:r>
              <a:rPr kumimoji="1" lang="ja-JP" altLang="en-US" sz="3600">
                <a:latin typeface="メイリオ" panose="020B0604030504040204" pitchFamily="50" charset="-128"/>
                <a:ea typeface="メイリオ" panose="020B0604030504040204" pitchFamily="50" charset="-128"/>
              </a:rPr>
              <a:t>リスクマネジメント：リスク対応</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3D9F9E55-317F-B8A9-5ADD-7DA5B0051B8B}"/>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FBDF8587-0B15-0711-C778-AB70E914AEAF}"/>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27-12.】</a:t>
            </a:r>
          </a:p>
          <a:p>
            <a:pPr algn="ctr"/>
            <a:r>
              <a:rPr lang="en-US" altLang="ja-JP" sz="2400" b="1">
                <a:latin typeface="メイリオ" panose="020B0604030504040204" pitchFamily="50" charset="-128"/>
                <a:ea typeface="メイリオ" panose="020B0604030504040204" pitchFamily="50" charset="-128"/>
              </a:rPr>
              <a:t>P660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P662</a:t>
            </a:r>
          </a:p>
        </p:txBody>
      </p:sp>
    </p:spTree>
    <p:extLst>
      <p:ext uri="{BB962C8B-B14F-4D97-AF65-F5344CB8AC3E}">
        <p14:creationId xmlns:p14="http://schemas.microsoft.com/office/powerpoint/2010/main" val="41709269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68AA7-1D23-D622-C0C0-DB2C883D861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1778839-392D-7397-91D7-901FDC51F5E7}"/>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12</a:t>
            </a:r>
            <a:r>
              <a:rPr lang="ja-JP" altLang="en-US" sz="3900">
                <a:latin typeface="メイリオ" panose="020B0604030504040204" pitchFamily="50" charset="-128"/>
                <a:ea typeface="メイリオ" panose="020B0604030504040204" pitchFamily="50" charset="-128"/>
              </a:rPr>
              <a:t>章 リスクマネジメント</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12759A00-7EE8-04F9-F9D5-88F51DFE99E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334</a:t>
            </a:fld>
            <a:endParaRPr kumimoji="1" lang="ja-JP" altLang="en-US" sz="2000"/>
          </a:p>
        </p:txBody>
      </p:sp>
      <p:sp>
        <p:nvSpPr>
          <p:cNvPr id="5" name="object 40">
            <a:extLst>
              <a:ext uri="{FF2B5EF4-FFF2-40B4-BE49-F238E27FC236}">
                <a16:creationId xmlns:a16="http://schemas.microsoft.com/office/drawing/2014/main" id="{1AE323CF-6D06-9FF3-BCD8-B73BA44030D5}"/>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1D21FC63-C2BA-E6B9-A390-DEAAA6E4E703}"/>
              </a:ext>
            </a:extLst>
          </p:cNvPr>
          <p:cNvSpPr txBox="1"/>
          <p:nvPr/>
        </p:nvSpPr>
        <p:spPr>
          <a:xfrm>
            <a:off x="1332852" y="1380761"/>
            <a:ext cx="15579110" cy="6186309"/>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リスクマネジメントプロセスにおけるリスクアセスメントの必須性</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リスク対応を行うためには、リスクマネジメントプロセスの中でリスクアセスメントを実施することが不可欠である。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リスクアセスメントの実施項目</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リスクアセスメントでは、「リスク特定」、「リスク分析」、「リスク評価」を順に実施する。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リスク対応の選択肢</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リスクアセスメントの結果に基づき、「リスク回避」、「リスク低減」、「リスク移転」、「リスク受容」の中から適切な対応策を選択する。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B247A95-110D-B593-C420-0DDC1C1AB29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27-12.】</a:t>
            </a:r>
          </a:p>
          <a:p>
            <a:pPr algn="ctr"/>
            <a:r>
              <a:rPr lang="en-US" altLang="ja-JP" sz="2400" b="1">
                <a:latin typeface="メイリオ" panose="020B0604030504040204" pitchFamily="50" charset="-128"/>
                <a:ea typeface="メイリオ" panose="020B0604030504040204" pitchFamily="50" charset="-128"/>
              </a:rPr>
              <a:t>P660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P662</a:t>
            </a:r>
          </a:p>
        </p:txBody>
      </p:sp>
    </p:spTree>
    <p:extLst>
      <p:ext uri="{BB962C8B-B14F-4D97-AF65-F5344CB8AC3E}">
        <p14:creationId xmlns:p14="http://schemas.microsoft.com/office/powerpoint/2010/main" val="349553554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35233-E14B-A3F6-F47F-1AC67652B17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1A69155-5689-52C7-8937-C1235E5F3B29}"/>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13</a:t>
            </a:r>
            <a:r>
              <a:rPr lang="ja-JP" altLang="en-US" sz="3900">
                <a:latin typeface="メイリオ" panose="020B0604030504040204" pitchFamily="50" charset="-128"/>
                <a:ea typeface="メイリオ" panose="020B0604030504040204" pitchFamily="50" charset="-128"/>
              </a:rPr>
              <a:t>章 </a:t>
            </a:r>
            <a:r>
              <a:rPr lang="en-US" altLang="ja-JP" sz="3900">
                <a:latin typeface="メイリオ" panose="020B0604030504040204" pitchFamily="50" charset="-128"/>
                <a:ea typeface="メイリオ" panose="020B0604030504040204" pitchFamily="50" charset="-128"/>
              </a:rPr>
              <a:t>ISMS</a:t>
            </a:r>
            <a:r>
              <a:rPr lang="ja-JP" altLang="en-US" sz="3900">
                <a:latin typeface="メイリオ" panose="020B0604030504040204" pitchFamily="50" charset="-128"/>
                <a:ea typeface="メイリオ" panose="020B0604030504040204" pitchFamily="50" charset="-128"/>
              </a:rPr>
              <a:t>の要求事項と構築（</a:t>
            </a:r>
            <a:r>
              <a:rPr lang="en-US" altLang="ja-JP" sz="3900">
                <a:latin typeface="メイリオ" panose="020B0604030504040204" pitchFamily="50" charset="-128"/>
                <a:ea typeface="メイリオ" panose="020B0604030504040204" pitchFamily="50" charset="-128"/>
              </a:rPr>
              <a:t>LV.3</a:t>
            </a:r>
            <a:r>
              <a:rPr lang="ja-JP" altLang="en-US" sz="3900">
                <a:latin typeface="メイリオ" panose="020B0604030504040204" pitchFamily="50" charset="-128"/>
                <a:ea typeface="メイリオ" panose="020B0604030504040204" pitchFamily="50" charset="-128"/>
              </a:rPr>
              <a:t> 網羅的アプローチ）</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38C9A1E-B3B8-87EF-88C9-B52D629DA9E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335</a:t>
            </a:fld>
            <a:endParaRPr kumimoji="1" lang="ja-JP" altLang="en-US" sz="2000"/>
          </a:p>
        </p:txBody>
      </p:sp>
      <p:sp>
        <p:nvSpPr>
          <p:cNvPr id="3" name="テキスト ボックス 2">
            <a:extLst>
              <a:ext uri="{FF2B5EF4-FFF2-40B4-BE49-F238E27FC236}">
                <a16:creationId xmlns:a16="http://schemas.microsoft.com/office/drawing/2014/main" id="{C908A2C1-B7A5-8F74-7182-E4B62006E17F}"/>
              </a:ext>
            </a:extLst>
          </p:cNvPr>
          <p:cNvSpPr txBox="1"/>
          <p:nvPr/>
        </p:nvSpPr>
        <p:spPr>
          <a:xfrm>
            <a:off x="1332852" y="1380761"/>
            <a:ext cx="15579110" cy="8402300"/>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13-1. 【Lv.3</a:t>
            </a:r>
            <a:r>
              <a:rPr kumimoji="1" lang="ja-JP" altLang="en-US" sz="3600">
                <a:latin typeface="メイリオ" panose="020B0604030504040204" pitchFamily="50" charset="-128"/>
                <a:ea typeface="メイリオ" panose="020B0604030504040204" pitchFamily="50" charset="-128"/>
              </a:rPr>
              <a:t> 網羅的アプローチ</a:t>
            </a:r>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の概要</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Lv.3</a:t>
            </a:r>
            <a:r>
              <a:rPr kumimoji="1" lang="ja-JP" altLang="en-US" sz="3600">
                <a:latin typeface="メイリオ" panose="020B0604030504040204" pitchFamily="50" charset="-128"/>
                <a:ea typeface="メイリオ" panose="020B0604030504040204" pitchFamily="50" charset="-128"/>
              </a:rPr>
              <a:t> 網羅的アプローチ</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13-2. </a:t>
            </a:r>
            <a:r>
              <a:rPr kumimoji="1" lang="ja-JP" altLang="en-US" sz="3600">
                <a:latin typeface="メイリオ" panose="020B0604030504040204" pitchFamily="50" charset="-128"/>
                <a:ea typeface="メイリオ" panose="020B0604030504040204" pitchFamily="50" charset="-128"/>
              </a:rPr>
              <a:t>フレームワークを参考とした実施手順</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13-3. ISMS</a:t>
            </a:r>
            <a:r>
              <a:rPr kumimoji="1" lang="ja-JP" altLang="en-US" sz="3600">
                <a:latin typeface="メイリオ" panose="020B0604030504040204" pitchFamily="50" charset="-128"/>
                <a:ea typeface="メイリオ" panose="020B0604030504040204" pitchFamily="50" charset="-128"/>
              </a:rPr>
              <a:t>文書体系（</a:t>
            </a: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構築・導入に必要な文書と記録）</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文書体系のポイント</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13-4. ISO/IEC27001</a:t>
            </a:r>
            <a:r>
              <a:rPr kumimoji="1" lang="ja-JP" altLang="en-US" sz="3600">
                <a:latin typeface="メイリオ" panose="020B0604030504040204" pitchFamily="50" charset="-128"/>
                <a:ea typeface="メイリオ" panose="020B0604030504040204" pitchFamily="50" charset="-128"/>
              </a:rPr>
              <a:t>の審査準備と審査内容</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認証機関の選定と申し込み</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審査事前準備</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第一段階・第二段階審査</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維持審査・再認証審査</a:t>
            </a:r>
            <a:endParaRPr kumimoji="1" lang="en-US" altLang="ja-JP" sz="3600">
              <a:latin typeface="メイリオ" panose="020B0604030504040204" pitchFamily="50" charset="-128"/>
              <a:ea typeface="メイリオ" panose="020B0604030504040204" pitchFamily="50" charset="-128"/>
            </a:endParaRPr>
          </a:p>
          <a:p>
            <a:pPr lvl="1"/>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EDA29799-237D-8B99-7868-C0AB8B7406B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A1E39960-8DA3-1573-4485-7FFAC72D6777}"/>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27-13.】</a:t>
            </a:r>
          </a:p>
          <a:p>
            <a:pPr algn="ctr"/>
            <a:r>
              <a:rPr lang="en-US" altLang="ja-JP" sz="2400" b="1">
                <a:latin typeface="メイリオ" panose="020B0604030504040204" pitchFamily="50" charset="-128"/>
                <a:ea typeface="メイリオ" panose="020B0604030504040204" pitchFamily="50" charset="-128"/>
              </a:rPr>
              <a:t>P663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P666</a:t>
            </a:r>
          </a:p>
        </p:txBody>
      </p:sp>
    </p:spTree>
    <p:extLst>
      <p:ext uri="{BB962C8B-B14F-4D97-AF65-F5344CB8AC3E}">
        <p14:creationId xmlns:p14="http://schemas.microsoft.com/office/powerpoint/2010/main" val="260532753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BC00D-09CF-54CF-B692-28D46F906F0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52797E0-234B-DD6D-0117-F2B7894CCA9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13</a:t>
            </a:r>
            <a:r>
              <a:rPr lang="ja-JP" altLang="en-US" sz="3900">
                <a:latin typeface="メイリオ" panose="020B0604030504040204" pitchFamily="50" charset="-128"/>
                <a:ea typeface="メイリオ" panose="020B0604030504040204" pitchFamily="50" charset="-128"/>
              </a:rPr>
              <a:t>章 </a:t>
            </a:r>
            <a:r>
              <a:rPr lang="en-US" altLang="ja-JP" sz="3900">
                <a:latin typeface="メイリオ" panose="020B0604030504040204" pitchFamily="50" charset="-128"/>
                <a:ea typeface="メイリオ" panose="020B0604030504040204" pitchFamily="50" charset="-128"/>
              </a:rPr>
              <a:t>ISMS</a:t>
            </a:r>
            <a:r>
              <a:rPr lang="ja-JP" altLang="en-US" sz="3900">
                <a:latin typeface="メイリオ" panose="020B0604030504040204" pitchFamily="50" charset="-128"/>
                <a:ea typeface="メイリオ" panose="020B0604030504040204" pitchFamily="50" charset="-128"/>
              </a:rPr>
              <a:t>の要求事項と構築（</a:t>
            </a:r>
            <a:r>
              <a:rPr lang="en-US" altLang="ja-JP" sz="3900">
                <a:latin typeface="メイリオ" panose="020B0604030504040204" pitchFamily="50" charset="-128"/>
                <a:ea typeface="メイリオ" panose="020B0604030504040204" pitchFamily="50" charset="-128"/>
              </a:rPr>
              <a:t>LV.3</a:t>
            </a:r>
            <a:r>
              <a:rPr lang="ja-JP" altLang="en-US" sz="3900">
                <a:latin typeface="メイリオ" panose="020B0604030504040204" pitchFamily="50" charset="-128"/>
                <a:ea typeface="メイリオ" panose="020B0604030504040204" pitchFamily="50" charset="-128"/>
              </a:rPr>
              <a:t> 網羅的アプローチ）</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C624503B-051C-7CE7-D6E0-DFD7D14F6B5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336</a:t>
            </a:fld>
            <a:endParaRPr kumimoji="1" lang="ja-JP" altLang="en-US" sz="2000"/>
          </a:p>
        </p:txBody>
      </p:sp>
      <p:sp>
        <p:nvSpPr>
          <p:cNvPr id="5" name="object 40">
            <a:extLst>
              <a:ext uri="{FF2B5EF4-FFF2-40B4-BE49-F238E27FC236}">
                <a16:creationId xmlns:a16="http://schemas.microsoft.com/office/drawing/2014/main" id="{83214B83-906F-31AA-B334-EAD7081AB86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35E549AC-3C04-45A5-92A0-1CF50B7542E1}"/>
              </a:ext>
            </a:extLst>
          </p:cNvPr>
          <p:cNvSpPr txBox="1"/>
          <p:nvPr/>
        </p:nvSpPr>
        <p:spPr>
          <a:xfrm>
            <a:off x="1332852" y="1380761"/>
            <a:ext cx="15579110" cy="3970318"/>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必要なドキュメント作成手順の理解</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4.</a:t>
            </a:r>
            <a:r>
              <a:rPr kumimoji="1" lang="ja-JP" altLang="en-US" sz="3600">
                <a:latin typeface="メイリオ" panose="020B0604030504040204" pitchFamily="50" charset="-128"/>
                <a:ea typeface="メイリオ" panose="020B0604030504040204" pitchFamily="50" charset="-128"/>
              </a:rPr>
              <a:t>組織の状況」から「</a:t>
            </a:r>
            <a:r>
              <a:rPr kumimoji="1" lang="en-US" altLang="ja-JP" sz="3600">
                <a:latin typeface="メイリオ" panose="020B0604030504040204" pitchFamily="50" charset="-128"/>
                <a:ea typeface="メイリオ" panose="020B0604030504040204" pitchFamily="50" charset="-128"/>
              </a:rPr>
              <a:t>10.</a:t>
            </a:r>
            <a:r>
              <a:rPr kumimoji="1" lang="ja-JP" altLang="en-US" sz="3600">
                <a:latin typeface="メイリオ" panose="020B0604030504040204" pitchFamily="50" charset="-128"/>
                <a:ea typeface="メイリオ" panose="020B0604030504040204" pitchFamily="50" charset="-128"/>
              </a:rPr>
              <a:t>改善」までの</a:t>
            </a:r>
            <a:r>
              <a:rPr kumimoji="1" lang="en-US" altLang="ja-JP" sz="3600">
                <a:latin typeface="メイリオ" panose="020B0604030504040204" pitchFamily="50" charset="-128"/>
                <a:ea typeface="メイリオ" panose="020B0604030504040204" pitchFamily="50" charset="-128"/>
              </a:rPr>
              <a:t>7</a:t>
            </a:r>
            <a:r>
              <a:rPr kumimoji="1" lang="ja-JP" altLang="en-US" sz="3600">
                <a:latin typeface="メイリオ" panose="020B0604030504040204" pitchFamily="50" charset="-128"/>
                <a:ea typeface="メイリオ" panose="020B0604030504040204" pitchFamily="50" charset="-128"/>
              </a:rPr>
              <a:t>項目に基づき、必要なドキュメントの作成手順を理解する。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マネジメントプロセスの導入と</a:t>
            </a:r>
            <a:r>
              <a:rPr kumimoji="1" lang="en-US" altLang="ja-JP" sz="3600">
                <a:latin typeface="メイリオ" panose="020B0604030504040204" pitchFamily="50" charset="-128"/>
                <a:ea typeface="メイリオ" panose="020B0604030504040204" pitchFamily="50" charset="-128"/>
              </a:rPr>
              <a:t>PDCA</a:t>
            </a:r>
            <a:r>
              <a:rPr kumimoji="1" lang="ja-JP" altLang="en-US" sz="3600">
                <a:latin typeface="メイリオ" panose="020B0604030504040204" pitchFamily="50" charset="-128"/>
                <a:ea typeface="メイリオ" panose="020B0604030504040204" pitchFamily="50" charset="-128"/>
              </a:rPr>
              <a:t>サイクルの実施</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マネジメントプロセスを取り入れ、計画（</a:t>
            </a:r>
            <a:r>
              <a:rPr kumimoji="1" lang="en-US" altLang="ja-JP" sz="3600">
                <a:latin typeface="メイリオ" panose="020B0604030504040204" pitchFamily="50" charset="-128"/>
                <a:ea typeface="メイリオ" panose="020B0604030504040204" pitchFamily="50" charset="-128"/>
              </a:rPr>
              <a:t>Plan</a:t>
            </a:r>
            <a:r>
              <a:rPr kumimoji="1" lang="ja-JP" altLang="en-US" sz="3600">
                <a:latin typeface="メイリオ" panose="020B0604030504040204" pitchFamily="50" charset="-128"/>
                <a:ea typeface="メイリオ" panose="020B0604030504040204" pitchFamily="50" charset="-128"/>
              </a:rPr>
              <a:t>）、実行（</a:t>
            </a:r>
            <a:r>
              <a:rPr kumimoji="1" lang="en-US" altLang="ja-JP" sz="3600">
                <a:latin typeface="メイリオ" panose="020B0604030504040204" pitchFamily="50" charset="-128"/>
                <a:ea typeface="メイリオ" panose="020B0604030504040204" pitchFamily="50" charset="-128"/>
              </a:rPr>
              <a:t>Do</a:t>
            </a:r>
            <a:r>
              <a:rPr kumimoji="1" lang="ja-JP" altLang="en-US" sz="3600">
                <a:latin typeface="メイリオ" panose="020B0604030504040204" pitchFamily="50" charset="-128"/>
                <a:ea typeface="メイリオ" panose="020B0604030504040204" pitchFamily="50" charset="-128"/>
              </a:rPr>
              <a:t>）、評価（</a:t>
            </a:r>
            <a:r>
              <a:rPr kumimoji="1" lang="en-US" altLang="ja-JP" sz="3600">
                <a:latin typeface="メイリオ" panose="020B0604030504040204" pitchFamily="50" charset="-128"/>
                <a:ea typeface="メイリオ" panose="020B0604030504040204" pitchFamily="50" charset="-128"/>
              </a:rPr>
              <a:t>Check</a:t>
            </a:r>
            <a:r>
              <a:rPr kumimoji="1" lang="ja-JP" altLang="en-US" sz="3600">
                <a:latin typeface="メイリオ" panose="020B0604030504040204" pitchFamily="50" charset="-128"/>
                <a:ea typeface="メイリオ" panose="020B0604030504040204" pitchFamily="50" charset="-128"/>
              </a:rPr>
              <a:t>）、改善（</a:t>
            </a:r>
            <a:r>
              <a:rPr kumimoji="1" lang="en-US" altLang="ja-JP" sz="3600">
                <a:latin typeface="メイリオ" panose="020B0604030504040204" pitchFamily="50" charset="-128"/>
                <a:ea typeface="メイリオ" panose="020B0604030504040204" pitchFamily="50" charset="-128"/>
              </a:rPr>
              <a:t>Act</a:t>
            </a:r>
            <a:r>
              <a:rPr kumimoji="1" lang="ja-JP" altLang="en-US" sz="3600">
                <a:latin typeface="メイリオ" panose="020B0604030504040204" pitchFamily="50" charset="-128"/>
                <a:ea typeface="メイリオ" panose="020B0604030504040204" pitchFamily="50" charset="-128"/>
              </a:rPr>
              <a:t>）の</a:t>
            </a:r>
            <a:r>
              <a:rPr kumimoji="1" lang="en-US" altLang="ja-JP" sz="3600">
                <a:latin typeface="メイリオ" panose="020B0604030504040204" pitchFamily="50" charset="-128"/>
                <a:ea typeface="メイリオ" panose="020B0604030504040204" pitchFamily="50" charset="-128"/>
              </a:rPr>
              <a:t>PDCA</a:t>
            </a:r>
            <a:r>
              <a:rPr kumimoji="1" lang="ja-JP" altLang="en-US" sz="3600">
                <a:latin typeface="メイリオ" panose="020B0604030504040204" pitchFamily="50" charset="-128"/>
                <a:ea typeface="メイリオ" panose="020B0604030504040204" pitchFamily="50" charset="-128"/>
              </a:rPr>
              <a:t>サイクルを回す。</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95BCEFA-AEC7-13C8-6D94-F24C4814CBCE}"/>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27-13.】</a:t>
            </a:r>
          </a:p>
          <a:p>
            <a:pPr algn="ctr"/>
            <a:r>
              <a:rPr lang="en-US" altLang="ja-JP" sz="2400" b="1">
                <a:latin typeface="メイリオ" panose="020B0604030504040204" pitchFamily="50" charset="-128"/>
                <a:ea typeface="メイリオ" panose="020B0604030504040204" pitchFamily="50" charset="-128"/>
              </a:rPr>
              <a:t>P663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P666</a:t>
            </a:r>
          </a:p>
        </p:txBody>
      </p:sp>
    </p:spTree>
    <p:extLst>
      <p:ext uri="{BB962C8B-B14F-4D97-AF65-F5344CB8AC3E}">
        <p14:creationId xmlns:p14="http://schemas.microsoft.com/office/powerpoint/2010/main" val="135952861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D5916-1B05-04BA-F35C-67A9877E43E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06DEB4E-CE14-1BC4-6C45-8DDF0C91732E}"/>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14</a:t>
            </a:r>
            <a:r>
              <a:rPr lang="ja-JP" altLang="en-US" sz="3900">
                <a:latin typeface="メイリオ" panose="020B0604030504040204" pitchFamily="50" charset="-128"/>
                <a:ea typeface="メイリオ" panose="020B0604030504040204" pitchFamily="50" charset="-128"/>
              </a:rPr>
              <a:t>章 </a:t>
            </a:r>
            <a:r>
              <a:rPr lang="en-US" altLang="ja-JP" sz="3900">
                <a:latin typeface="メイリオ" panose="020B0604030504040204" pitchFamily="50" charset="-128"/>
                <a:ea typeface="メイリオ" panose="020B0604030504040204" pitchFamily="50" charset="-128"/>
              </a:rPr>
              <a:t>ISMS</a:t>
            </a:r>
            <a:r>
              <a:rPr lang="ja-JP" altLang="en-US" sz="3900">
                <a:latin typeface="メイリオ" panose="020B0604030504040204" pitchFamily="50" charset="-128"/>
                <a:ea typeface="メイリオ" panose="020B0604030504040204" pitchFamily="50" charset="-128"/>
              </a:rPr>
              <a:t>の管理策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099F3192-1FE1-F70E-E684-D479AD4391E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337</a:t>
            </a:fld>
            <a:endParaRPr kumimoji="1" lang="ja-JP" altLang="en-US" sz="2000"/>
          </a:p>
        </p:txBody>
      </p:sp>
      <p:sp>
        <p:nvSpPr>
          <p:cNvPr id="3" name="テキスト ボックス 2">
            <a:extLst>
              <a:ext uri="{FF2B5EF4-FFF2-40B4-BE49-F238E27FC236}">
                <a16:creationId xmlns:a16="http://schemas.microsoft.com/office/drawing/2014/main" id="{3BA8118A-8726-F163-8CE5-6517923AC1CF}"/>
              </a:ext>
            </a:extLst>
          </p:cNvPr>
          <p:cNvSpPr txBox="1"/>
          <p:nvPr/>
        </p:nvSpPr>
        <p:spPr>
          <a:xfrm>
            <a:off x="1332852" y="1380761"/>
            <a:ext cx="15579110" cy="5632311"/>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14-1. </a:t>
            </a:r>
            <a:r>
              <a:rPr kumimoji="1" lang="ja-JP" altLang="en-US" sz="3600">
                <a:latin typeface="メイリオ" panose="020B0604030504040204" pitchFamily="50" charset="-128"/>
                <a:ea typeface="メイリオ" panose="020B0604030504040204" pitchFamily="50" charset="-128"/>
              </a:rPr>
              <a:t>管理策の分類と構成</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管理策：</a:t>
            </a:r>
            <a:r>
              <a:rPr kumimoji="1" lang="en-US" altLang="ja-JP" sz="3600">
                <a:latin typeface="メイリオ" panose="020B0604030504040204" pitchFamily="50" charset="-128"/>
                <a:ea typeface="メイリオ" panose="020B0604030504040204" pitchFamily="50" charset="-128"/>
              </a:rPr>
              <a:t>ISO/IEC 27002</a:t>
            </a: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管理策のテーマと属性</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策定手順</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管理策の決定</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管理策の検証</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適用宣言書の作成</a:t>
            </a:r>
            <a:endParaRPr kumimoji="1" lang="en-US" altLang="ja-JP" sz="3600">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kumimoji="1" lang="ja-JP" altLang="en-US" sz="3600">
                <a:latin typeface="メイリオ" panose="020B0604030504040204" pitchFamily="50" charset="-128"/>
                <a:ea typeface="メイリオ" panose="020B0604030504040204" pitchFamily="50" charset="-128"/>
              </a:rPr>
              <a:t>実施手順の作成</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2E68C464-FAF4-31B2-CA1B-F1EF76334A5D}"/>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A26B26D4-37E5-5FEC-6F90-73314019D958}"/>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27-14.】</a:t>
            </a:r>
          </a:p>
          <a:p>
            <a:pPr algn="ctr"/>
            <a:r>
              <a:rPr lang="en-US" altLang="ja-JP" sz="2400" b="1">
                <a:latin typeface="メイリオ" panose="020B0604030504040204" pitchFamily="50" charset="-128"/>
                <a:ea typeface="メイリオ" panose="020B0604030504040204" pitchFamily="50" charset="-128"/>
              </a:rPr>
              <a:t>P667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P669</a:t>
            </a:r>
          </a:p>
        </p:txBody>
      </p:sp>
    </p:spTree>
    <p:extLst>
      <p:ext uri="{BB962C8B-B14F-4D97-AF65-F5344CB8AC3E}">
        <p14:creationId xmlns:p14="http://schemas.microsoft.com/office/powerpoint/2010/main" val="354177897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EEE3E-E6B1-07DC-E492-4F54B1069C9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1342BA2-4568-CD6D-3986-61FD699D6668}"/>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14</a:t>
            </a:r>
            <a:r>
              <a:rPr lang="ja-JP" altLang="en-US" sz="3900">
                <a:latin typeface="メイリオ" panose="020B0604030504040204" pitchFamily="50" charset="-128"/>
                <a:ea typeface="メイリオ" panose="020B0604030504040204" pitchFamily="50" charset="-128"/>
              </a:rPr>
              <a:t>章 </a:t>
            </a:r>
            <a:r>
              <a:rPr lang="en-US" altLang="ja-JP" sz="3900">
                <a:latin typeface="メイリオ" panose="020B0604030504040204" pitchFamily="50" charset="-128"/>
                <a:ea typeface="メイリオ" panose="020B0604030504040204" pitchFamily="50" charset="-128"/>
              </a:rPr>
              <a:t>ISMS</a:t>
            </a:r>
            <a:r>
              <a:rPr lang="ja-JP" altLang="en-US" sz="3900">
                <a:latin typeface="メイリオ" panose="020B0604030504040204" pitchFamily="50" charset="-128"/>
                <a:ea typeface="メイリオ" panose="020B0604030504040204" pitchFamily="50" charset="-128"/>
              </a:rPr>
              <a:t>の管理策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DE290A53-2BE2-B49A-7F81-C1AE0BF3388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338</a:t>
            </a:fld>
            <a:endParaRPr kumimoji="1" lang="ja-JP" altLang="en-US" sz="2000"/>
          </a:p>
        </p:txBody>
      </p:sp>
      <p:sp>
        <p:nvSpPr>
          <p:cNvPr id="5" name="object 40">
            <a:extLst>
              <a:ext uri="{FF2B5EF4-FFF2-40B4-BE49-F238E27FC236}">
                <a16:creationId xmlns:a16="http://schemas.microsoft.com/office/drawing/2014/main" id="{42DBF5BE-2A15-56C2-6EC3-5B550234663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55CC060F-0A86-DE48-57F1-BFF77B57B88A}"/>
              </a:ext>
            </a:extLst>
          </p:cNvPr>
          <p:cNvSpPr txBox="1"/>
          <p:nvPr/>
        </p:nvSpPr>
        <p:spPr>
          <a:xfrm>
            <a:off x="1332852" y="1380761"/>
            <a:ext cx="15579110" cy="452431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管理策としての対策と</a:t>
            </a:r>
            <a:r>
              <a:rPr kumimoji="1" lang="en-US" altLang="ja-JP" sz="3600">
                <a:latin typeface="メイリオ" panose="020B0604030504040204" pitchFamily="50" charset="-128"/>
                <a:ea typeface="メイリオ" panose="020B0604030504040204" pitchFamily="50" charset="-128"/>
              </a:rPr>
              <a:t>ISO/IEC 27002:2022</a:t>
            </a:r>
            <a:r>
              <a:rPr kumimoji="1" lang="ja-JP" altLang="en-US" sz="3600">
                <a:latin typeface="メイリオ" panose="020B0604030504040204" pitchFamily="50" charset="-128"/>
                <a:ea typeface="メイリオ" panose="020B0604030504040204" pitchFamily="50" charset="-128"/>
              </a:rPr>
              <a:t>の項目数</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におけるリスク対応のための対策として管理策が存在し、</a:t>
            </a:r>
            <a:r>
              <a:rPr kumimoji="1" lang="en-US" altLang="ja-JP" sz="3600">
                <a:latin typeface="メイリオ" panose="020B0604030504040204" pitchFamily="50" charset="-128"/>
                <a:ea typeface="メイリオ" panose="020B0604030504040204" pitchFamily="50" charset="-128"/>
              </a:rPr>
              <a:t>ISO/IEC 27002:2022</a:t>
            </a:r>
            <a:r>
              <a:rPr kumimoji="1" lang="ja-JP" altLang="en-US" sz="3600">
                <a:latin typeface="メイリオ" panose="020B0604030504040204" pitchFamily="50" charset="-128"/>
                <a:ea typeface="メイリオ" panose="020B0604030504040204" pitchFamily="50" charset="-128"/>
              </a:rPr>
              <a:t>では合計</a:t>
            </a:r>
            <a:r>
              <a:rPr kumimoji="1" lang="en-US" altLang="ja-JP" sz="3600">
                <a:latin typeface="メイリオ" panose="020B0604030504040204" pitchFamily="50" charset="-128"/>
                <a:ea typeface="メイリオ" panose="020B0604030504040204" pitchFamily="50" charset="-128"/>
              </a:rPr>
              <a:t>93</a:t>
            </a:r>
            <a:r>
              <a:rPr kumimoji="1" lang="ja-JP" altLang="en-US" sz="3600">
                <a:latin typeface="メイリオ" panose="020B0604030504040204" pitchFamily="50" charset="-128"/>
                <a:ea typeface="メイリオ" panose="020B0604030504040204" pitchFamily="50" charset="-128"/>
              </a:rPr>
              <a:t>項目が示されている。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ISO/IEC 27002:2022</a:t>
            </a:r>
            <a:r>
              <a:rPr kumimoji="1" lang="ja-JP" altLang="en-US" sz="3600">
                <a:latin typeface="メイリオ" panose="020B0604030504040204" pitchFamily="50" charset="-128"/>
                <a:ea typeface="メイリオ" panose="020B0604030504040204" pitchFamily="50" charset="-128"/>
              </a:rPr>
              <a:t>の管理策のテーマと属性の活用</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ISO/IEC 27002:2022</a:t>
            </a:r>
            <a:r>
              <a:rPr kumimoji="1" lang="ja-JP" altLang="en-US" sz="3600">
                <a:latin typeface="メイリオ" panose="020B0604030504040204" pitchFamily="50" charset="-128"/>
                <a:ea typeface="メイリオ" panose="020B0604030504040204" pitchFamily="50" charset="-128"/>
              </a:rPr>
              <a:t>で示される管理策は</a:t>
            </a:r>
            <a:r>
              <a:rPr kumimoji="1" lang="en-US" altLang="ja-JP" sz="3600">
                <a:latin typeface="メイリオ" panose="020B0604030504040204" pitchFamily="50" charset="-128"/>
                <a:ea typeface="メイリオ" panose="020B0604030504040204" pitchFamily="50" charset="-128"/>
              </a:rPr>
              <a:t>4</a:t>
            </a:r>
            <a:r>
              <a:rPr kumimoji="1" lang="ja-JP" altLang="en-US" sz="3600">
                <a:latin typeface="メイリオ" panose="020B0604030504040204" pitchFamily="50" charset="-128"/>
                <a:ea typeface="メイリオ" panose="020B0604030504040204" pitchFamily="50" charset="-128"/>
              </a:rPr>
              <a:t>つのテーマと</a:t>
            </a:r>
            <a:r>
              <a:rPr kumimoji="1" lang="en-US" altLang="ja-JP" sz="3600">
                <a:latin typeface="メイリオ" panose="020B0604030504040204" pitchFamily="50" charset="-128"/>
                <a:ea typeface="メイリオ" panose="020B0604030504040204" pitchFamily="50" charset="-128"/>
              </a:rPr>
              <a:t>5</a:t>
            </a:r>
            <a:r>
              <a:rPr kumimoji="1" lang="ja-JP" altLang="en-US" sz="3600">
                <a:latin typeface="メイリオ" panose="020B0604030504040204" pitchFamily="50" charset="-128"/>
                <a:ea typeface="メイリオ" panose="020B0604030504040204" pitchFamily="50" charset="-128"/>
              </a:rPr>
              <a:t>つの属性に分類されており、これらを参考にして組織に適したセキュリティ対策を選択することが重要である。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11E1F6A-A988-F722-DDB3-6A6DE2E2BB00}"/>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27-14.】</a:t>
            </a:r>
          </a:p>
          <a:p>
            <a:pPr algn="ctr"/>
            <a:r>
              <a:rPr lang="en-US" altLang="ja-JP" sz="2400" b="1">
                <a:latin typeface="メイリオ" panose="020B0604030504040204" pitchFamily="50" charset="-128"/>
                <a:ea typeface="メイリオ" panose="020B0604030504040204" pitchFamily="50" charset="-128"/>
              </a:rPr>
              <a:t>P667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P669</a:t>
            </a:r>
          </a:p>
        </p:txBody>
      </p:sp>
    </p:spTree>
    <p:extLst>
      <p:ext uri="{BB962C8B-B14F-4D97-AF65-F5344CB8AC3E}">
        <p14:creationId xmlns:p14="http://schemas.microsoft.com/office/powerpoint/2010/main" val="108956170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93CE-E5DE-162B-2871-1A04667A0CB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AE5B303-6AC7-E855-2134-E4F8DA59C90E}"/>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15</a:t>
            </a:r>
            <a:r>
              <a:rPr lang="ja-JP" altLang="en-US" sz="3900">
                <a:latin typeface="メイリオ" panose="020B0604030504040204" pitchFamily="50" charset="-128"/>
                <a:ea typeface="メイリオ" panose="020B0604030504040204" pitchFamily="50" charset="-128"/>
              </a:rPr>
              <a:t>章 組織的対策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2370C4A1-B7A1-BA63-28EF-D460B029BFD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339</a:t>
            </a:fld>
            <a:endParaRPr kumimoji="1" lang="ja-JP" altLang="en-US" sz="2000"/>
          </a:p>
        </p:txBody>
      </p:sp>
      <p:sp>
        <p:nvSpPr>
          <p:cNvPr id="3" name="テキスト ボックス 2">
            <a:extLst>
              <a:ext uri="{FF2B5EF4-FFF2-40B4-BE49-F238E27FC236}">
                <a16:creationId xmlns:a16="http://schemas.microsoft.com/office/drawing/2014/main" id="{AD90B3F7-B3B8-2414-FD38-647AD57D3E3E}"/>
              </a:ext>
            </a:extLst>
          </p:cNvPr>
          <p:cNvSpPr txBox="1"/>
          <p:nvPr/>
        </p:nvSpPr>
        <p:spPr>
          <a:xfrm>
            <a:off x="1332852" y="1380761"/>
            <a:ext cx="15579110" cy="286232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15-1. </a:t>
            </a:r>
            <a:r>
              <a:rPr kumimoji="1" lang="ja-JP" altLang="en-US" sz="3600">
                <a:latin typeface="メイリオ" panose="020B0604030504040204" pitchFamily="50" charset="-128"/>
                <a:ea typeface="メイリオ" panose="020B0604030504040204" pitchFamily="50" charset="-128"/>
              </a:rPr>
              <a:t>作成する候補となる実施手順書類について</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15-2. </a:t>
            </a:r>
            <a:r>
              <a:rPr kumimoji="1" lang="ja-JP" altLang="en-US" sz="3600">
                <a:latin typeface="メイリオ" panose="020B0604030504040204" pitchFamily="50" charset="-128"/>
                <a:ea typeface="メイリオ" panose="020B0604030504040204" pitchFamily="50" charset="-128"/>
              </a:rPr>
              <a:t>組織的対策として重要となる実施項目</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37</a:t>
            </a:r>
            <a:r>
              <a:rPr kumimoji="1" lang="ja-JP" altLang="en-US" sz="3600">
                <a:latin typeface="メイリオ" panose="020B0604030504040204" pitchFamily="50" charset="-128"/>
                <a:ea typeface="メイリオ" panose="020B0604030504040204" pitchFamily="50" charset="-128"/>
              </a:rPr>
              <a:t>項目の管理策</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9D344C92-D429-457A-7251-C86ADE3427B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C9DBE1E9-82A3-D64A-4E75-FF5805DD2A42}"/>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27-15.】</a:t>
            </a:r>
          </a:p>
          <a:p>
            <a:pPr algn="ctr"/>
            <a:r>
              <a:rPr lang="en-US" altLang="ja-JP" sz="2400" b="1">
                <a:latin typeface="メイリオ" panose="020B0604030504040204" pitchFamily="50" charset="-128"/>
                <a:ea typeface="メイリオ" panose="020B0604030504040204" pitchFamily="50" charset="-128"/>
              </a:rPr>
              <a:t>P670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P672</a:t>
            </a:r>
          </a:p>
        </p:txBody>
      </p:sp>
    </p:spTree>
    <p:extLst>
      <p:ext uri="{BB962C8B-B14F-4D97-AF65-F5344CB8AC3E}">
        <p14:creationId xmlns:p14="http://schemas.microsoft.com/office/powerpoint/2010/main" val="1052360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3-2-1.】</a:t>
            </a:r>
          </a:p>
          <a:p>
            <a:pPr algn="ctr"/>
            <a:r>
              <a:rPr lang="en-US" altLang="ja-JP" sz="2400" b="1">
                <a:latin typeface="メイリオ" panose="020B0604030504040204" pitchFamily="50" charset="-128"/>
                <a:ea typeface="メイリオ" panose="020B0604030504040204" pitchFamily="50" charset="-128"/>
              </a:rPr>
              <a:t>P26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P30</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政府機関が目指す社会の方向性とサイバーセキュリティ課題</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デジタル社会の実現に向けた戦略・施策</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4708981"/>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目指す姿を実現する上で有効な戦略的取組（基本戦略）</a:t>
            </a:r>
            <a:endParaRPr lang="en-US" altLang="ja-JP" sz="3600" b="0" i="0" u="sng">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b="0" i="0">
                <a:effectLst/>
                <a:latin typeface="メイリオ" panose="020B0604030504040204" pitchFamily="50" charset="-128"/>
                <a:ea typeface="メイリオ" panose="020B0604030504040204" pitchFamily="50" charset="-128"/>
              </a:rPr>
              <a:t>デジタル社会の実現に向けた構造改革</a:t>
            </a:r>
          </a:p>
          <a:p>
            <a:pPr marL="742950" indent="-742950">
              <a:buFont typeface="+mj-lt"/>
              <a:buAutoNum type="arabicPeriod"/>
            </a:pPr>
            <a:r>
              <a:rPr lang="ja-JP" altLang="en-US" sz="3200" b="0" i="0">
                <a:effectLst/>
                <a:latin typeface="メイリオ" panose="020B0604030504040204" pitchFamily="50" charset="-128"/>
                <a:ea typeface="メイリオ" panose="020B0604030504040204" pitchFamily="50" charset="-128"/>
              </a:rPr>
              <a:t>デジタル田園都市国家構想の実現</a:t>
            </a:r>
          </a:p>
          <a:p>
            <a:pPr marL="742950" indent="-742950">
              <a:buFont typeface="+mj-lt"/>
              <a:buAutoNum type="arabicPeriod"/>
            </a:pPr>
            <a:r>
              <a:rPr lang="ja-JP" altLang="en-US" sz="3200" b="0" i="0">
                <a:effectLst/>
                <a:latin typeface="メイリオ" panose="020B0604030504040204" pitchFamily="50" charset="-128"/>
                <a:ea typeface="メイリオ" panose="020B0604030504040204" pitchFamily="50" charset="-128"/>
              </a:rPr>
              <a:t>国際戦略の推進</a:t>
            </a:r>
          </a:p>
          <a:p>
            <a:pPr marL="742950" indent="-742950">
              <a:buFont typeface="+mj-lt"/>
              <a:buAutoNum type="arabicPeriod"/>
            </a:pPr>
            <a:r>
              <a:rPr lang="ja-JP" altLang="en-US" sz="3600" b="1" i="0">
                <a:effectLst/>
                <a:latin typeface="メイリオ" panose="020B0604030504040204" pitchFamily="50" charset="-128"/>
                <a:ea typeface="メイリオ" panose="020B0604030504040204" pitchFamily="50" charset="-128"/>
              </a:rPr>
              <a:t>サイバーセキュリティなどの安全・安心の確保</a:t>
            </a:r>
          </a:p>
          <a:p>
            <a:pPr marL="742950" indent="-742950">
              <a:buFont typeface="+mj-lt"/>
              <a:buAutoNum type="arabicPeriod"/>
            </a:pPr>
            <a:r>
              <a:rPr lang="ja-JP" altLang="en-US" sz="3200" b="0" i="0">
                <a:effectLst/>
                <a:latin typeface="メイリオ" panose="020B0604030504040204" pitchFamily="50" charset="-128"/>
                <a:ea typeface="メイリオ" panose="020B0604030504040204" pitchFamily="50" charset="-128"/>
              </a:rPr>
              <a:t>急速な</a:t>
            </a:r>
            <a:r>
              <a:rPr lang="en-US" altLang="ja-JP" sz="3200" b="0" i="0">
                <a:effectLst/>
                <a:latin typeface="メイリオ" panose="020B0604030504040204" pitchFamily="50" charset="-128"/>
                <a:ea typeface="メイリオ" panose="020B0604030504040204" pitchFamily="50" charset="-128"/>
              </a:rPr>
              <a:t>AI</a:t>
            </a:r>
            <a:r>
              <a:rPr lang="ja-JP" altLang="en-US" sz="3200" b="0" i="0">
                <a:effectLst/>
                <a:latin typeface="メイリオ" panose="020B0604030504040204" pitchFamily="50" charset="-128"/>
                <a:ea typeface="メイリオ" panose="020B0604030504040204" pitchFamily="50" charset="-128"/>
              </a:rPr>
              <a:t>の進歩・普及を踏まえた対応</a:t>
            </a:r>
          </a:p>
          <a:p>
            <a:pPr marL="742950" indent="-742950">
              <a:buFont typeface="+mj-lt"/>
              <a:buAutoNum type="arabicPeriod"/>
            </a:pPr>
            <a:r>
              <a:rPr lang="ja-JP" altLang="en-US" sz="3200" b="0" i="0">
                <a:effectLst/>
                <a:latin typeface="メイリオ" panose="020B0604030504040204" pitchFamily="50" charset="-128"/>
                <a:ea typeface="メイリオ" panose="020B0604030504040204" pitchFamily="50" charset="-128"/>
              </a:rPr>
              <a:t>包括的データ戦略の推進と今後の取組</a:t>
            </a:r>
          </a:p>
          <a:p>
            <a:pPr marL="742950" indent="-742950">
              <a:buFont typeface="+mj-lt"/>
              <a:buAutoNum type="arabicPeriod"/>
            </a:pPr>
            <a:r>
              <a:rPr lang="en-US" altLang="ja-JP" sz="3200" b="0" i="0">
                <a:effectLst/>
                <a:latin typeface="メイリオ" panose="020B0604030504040204" pitchFamily="50" charset="-128"/>
                <a:ea typeface="メイリオ" panose="020B0604030504040204" pitchFamily="50" charset="-128"/>
              </a:rPr>
              <a:t>Web3.0</a:t>
            </a:r>
            <a:r>
              <a:rPr lang="ja-JP" altLang="en-US" sz="3200" b="0" i="0">
                <a:effectLst/>
                <a:latin typeface="メイリオ" panose="020B0604030504040204" pitchFamily="50" charset="-128"/>
                <a:ea typeface="メイリオ" panose="020B0604030504040204" pitchFamily="50" charset="-128"/>
              </a:rPr>
              <a:t>の推進</a:t>
            </a:r>
          </a:p>
          <a:p>
            <a:pPr marL="742950" indent="-742950">
              <a:buFont typeface="+mj-lt"/>
              <a:buAutoNum type="arabicPeriod"/>
            </a:pPr>
            <a:endParaRPr lang="en-US" altLang="ja-JP" sz="3600" b="0" i="0">
              <a:effectLst/>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89CBD50B-2AB0-BDE5-C703-C05D60B04097}"/>
              </a:ext>
            </a:extLst>
          </p:cNvPr>
          <p:cNvGrpSpPr/>
          <p:nvPr/>
        </p:nvGrpSpPr>
        <p:grpSpPr>
          <a:xfrm>
            <a:off x="3881126" y="6184145"/>
            <a:ext cx="12396159" cy="3014271"/>
            <a:chOff x="1173192" y="6262777"/>
            <a:chExt cx="12396159" cy="3014271"/>
          </a:xfrm>
        </p:grpSpPr>
        <p:sp>
          <p:nvSpPr>
            <p:cNvPr id="8" name="吹き出し: 四角形 7">
              <a:extLst>
                <a:ext uri="{FF2B5EF4-FFF2-40B4-BE49-F238E27FC236}">
                  <a16:creationId xmlns:a16="http://schemas.microsoft.com/office/drawing/2014/main" id="{93542136-694B-466D-2394-CA84AAD31F2D}"/>
                </a:ext>
              </a:extLst>
            </p:cNvPr>
            <p:cNvSpPr/>
            <p:nvPr/>
          </p:nvSpPr>
          <p:spPr>
            <a:xfrm>
              <a:off x="1173192" y="6262777"/>
              <a:ext cx="12396159" cy="3014271"/>
            </a:xfrm>
            <a:prstGeom prst="wedgeRectCallout">
              <a:avLst>
                <a:gd name="adj1" fmla="val 13456"/>
                <a:gd name="adj2" fmla="val -991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5" name="テキスト プレースホルダー 2">
              <a:extLst>
                <a:ext uri="{FF2B5EF4-FFF2-40B4-BE49-F238E27FC236}">
                  <a16:creationId xmlns:a16="http://schemas.microsoft.com/office/drawing/2014/main" id="{C22F2E52-6EEC-A614-32FC-0B6F6191B89C}"/>
                </a:ext>
              </a:extLst>
            </p:cNvPr>
            <p:cNvSpPr txBox="1">
              <a:spLocks/>
            </p:cNvSpPr>
            <p:nvPr/>
          </p:nvSpPr>
          <p:spPr>
            <a:xfrm>
              <a:off x="1332853" y="6408849"/>
              <a:ext cx="11977706"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サイバーセキュリティなどの安全・安心の確保</a:t>
              </a:r>
            </a:p>
          </p:txBody>
        </p:sp>
        <p:sp>
          <p:nvSpPr>
            <p:cNvPr id="6" name="テキスト ボックス 5">
              <a:extLst>
                <a:ext uri="{FF2B5EF4-FFF2-40B4-BE49-F238E27FC236}">
                  <a16:creationId xmlns:a16="http://schemas.microsoft.com/office/drawing/2014/main" id="{814D75A1-562E-501F-16E3-52454E9BFD77}"/>
                </a:ext>
              </a:extLst>
            </p:cNvPr>
            <p:cNvSpPr txBox="1"/>
            <p:nvPr/>
          </p:nvSpPr>
          <p:spPr>
            <a:xfrm>
              <a:off x="1554679" y="6968724"/>
              <a:ext cx="11652363" cy="2308324"/>
            </a:xfrm>
            <a:prstGeom prst="rect">
              <a:avLst/>
            </a:prstGeom>
            <a:noFill/>
          </p:spPr>
          <p:txBody>
            <a:bodyPr wrap="square">
              <a:spAutoFit/>
            </a:bodyPr>
            <a:lstStyle/>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サイバーセキュリティの確保</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個人情報などの適正な取扱いの確保</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情報通信技術を用いた犯罪の防止</a:t>
              </a:r>
              <a:endParaRPr lang="en-US" altLang="ja-JP" sz="3600" b="0" i="0">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高度情報通信ネットワークの災害対策</a:t>
              </a:r>
              <a:endParaRPr lang="en-US" altLang="ja-JP" sz="3600" b="0" i="0">
                <a:effectLst/>
                <a:latin typeface="メイリオ" panose="020B0604030504040204" pitchFamily="50" charset="-128"/>
                <a:ea typeface="メイリオ" panose="020B0604030504040204" pitchFamily="50" charset="-128"/>
              </a:endParaRPr>
            </a:p>
          </p:txBody>
        </p:sp>
      </p:grpSp>
      <p:sp>
        <p:nvSpPr>
          <p:cNvPr id="11" name="object 40">
            <a:extLst>
              <a:ext uri="{FF2B5EF4-FFF2-40B4-BE49-F238E27FC236}">
                <a16:creationId xmlns:a16="http://schemas.microsoft.com/office/drawing/2014/main" id="{CDDB15BA-C93A-B20E-DDF6-446890EBFAB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966634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9494-5066-6181-4C6C-CF5EE2C7EAA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D067E7E-5E76-8FE5-1607-D697F5D6C140}"/>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15</a:t>
            </a:r>
            <a:r>
              <a:rPr lang="ja-JP" altLang="en-US" sz="3900">
                <a:latin typeface="メイリオ" panose="020B0604030504040204" pitchFamily="50" charset="-128"/>
                <a:ea typeface="メイリオ" panose="020B0604030504040204" pitchFamily="50" charset="-128"/>
              </a:rPr>
              <a:t>章 組織的対策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0FB27F5F-B442-422B-6EDE-65D56318FDA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340</a:t>
            </a:fld>
            <a:endParaRPr kumimoji="1" lang="ja-JP" altLang="en-US" sz="2000"/>
          </a:p>
        </p:txBody>
      </p:sp>
      <p:sp>
        <p:nvSpPr>
          <p:cNvPr id="5" name="object 40">
            <a:extLst>
              <a:ext uri="{FF2B5EF4-FFF2-40B4-BE49-F238E27FC236}">
                <a16:creationId xmlns:a16="http://schemas.microsoft.com/office/drawing/2014/main" id="{6773C929-387F-E196-CB48-247B8C66FD6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984BEFBF-D853-4EBB-E8B7-C122ED7E2656}"/>
              </a:ext>
            </a:extLst>
          </p:cNvPr>
          <p:cNvSpPr txBox="1"/>
          <p:nvPr/>
        </p:nvSpPr>
        <p:spPr>
          <a:xfrm>
            <a:off x="1332852" y="1380761"/>
            <a:ext cx="15579110" cy="6186309"/>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組織的管理策の選択と対策基準の策定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リスクアセスメントの結果に基づき、必要な組織的管理策を選択し、対策基準を策定する。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公開可能な対策基準の策定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対策基準を基本方針とともに公開可能なものとして策定する。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対策基準実行のための実施手順の策定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決定した対策基準を実行に移すための実施手順を策定する。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わかりやすい実施手順の作成</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実施手順を組織の内部文書として、従業員に対してわかりやすく策定するよう心掛ける。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A6C0B329-EFA1-E730-4E3C-E721FDA40683}"/>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27-15.】</a:t>
            </a:r>
          </a:p>
          <a:p>
            <a:pPr algn="ctr"/>
            <a:r>
              <a:rPr lang="en-US" altLang="ja-JP" sz="2400" b="1">
                <a:latin typeface="メイリオ" panose="020B0604030504040204" pitchFamily="50" charset="-128"/>
                <a:ea typeface="メイリオ" panose="020B0604030504040204" pitchFamily="50" charset="-128"/>
              </a:rPr>
              <a:t>P670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P672</a:t>
            </a:r>
          </a:p>
        </p:txBody>
      </p:sp>
    </p:spTree>
    <p:extLst>
      <p:ext uri="{BB962C8B-B14F-4D97-AF65-F5344CB8AC3E}">
        <p14:creationId xmlns:p14="http://schemas.microsoft.com/office/powerpoint/2010/main" val="380886936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BBC57-7FD0-2D38-5F9D-53E1A2EA60E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FE03E51-7FE3-CC03-3E0F-7DDF8FDD210C}"/>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16</a:t>
            </a:r>
            <a:r>
              <a:rPr lang="ja-JP" altLang="en-US" sz="3900">
                <a:latin typeface="メイリオ" panose="020B0604030504040204" pitchFamily="50" charset="-128"/>
                <a:ea typeface="メイリオ" panose="020B0604030504040204" pitchFamily="50" charset="-128"/>
              </a:rPr>
              <a:t>章 人的対策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5140C874-FCF8-D71B-6FC0-1310AB4E0D6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341</a:t>
            </a:fld>
            <a:endParaRPr kumimoji="1" lang="ja-JP" altLang="en-US" sz="2000"/>
          </a:p>
        </p:txBody>
      </p:sp>
      <p:sp>
        <p:nvSpPr>
          <p:cNvPr id="3" name="テキスト ボックス 2">
            <a:extLst>
              <a:ext uri="{FF2B5EF4-FFF2-40B4-BE49-F238E27FC236}">
                <a16:creationId xmlns:a16="http://schemas.microsoft.com/office/drawing/2014/main" id="{85C0651A-87E3-BB2B-165A-17B3E93C8D31}"/>
              </a:ext>
            </a:extLst>
          </p:cNvPr>
          <p:cNvSpPr txBox="1"/>
          <p:nvPr/>
        </p:nvSpPr>
        <p:spPr>
          <a:xfrm>
            <a:off x="1332852" y="1380761"/>
            <a:ext cx="15579110" cy="286232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16-1. </a:t>
            </a:r>
            <a:r>
              <a:rPr kumimoji="1" lang="ja-JP" altLang="en-US" sz="3600">
                <a:latin typeface="メイリオ" panose="020B0604030504040204" pitchFamily="50" charset="-128"/>
                <a:ea typeface="メイリオ" panose="020B0604030504040204" pitchFamily="50" charset="-128"/>
              </a:rPr>
              <a:t>作成する候補となる実施手順書類について</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16-2. </a:t>
            </a:r>
            <a:r>
              <a:rPr kumimoji="1" lang="ja-JP" altLang="en-US" sz="3600">
                <a:latin typeface="メイリオ" panose="020B0604030504040204" pitchFamily="50" charset="-128"/>
                <a:ea typeface="メイリオ" panose="020B0604030504040204" pitchFamily="50" charset="-128"/>
              </a:rPr>
              <a:t>人的対策として重要となる実施項目</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8</a:t>
            </a:r>
            <a:r>
              <a:rPr kumimoji="1" lang="ja-JP" altLang="en-US" sz="3600">
                <a:latin typeface="メイリオ" panose="020B0604030504040204" pitchFamily="50" charset="-128"/>
                <a:ea typeface="メイリオ" panose="020B0604030504040204" pitchFamily="50" charset="-128"/>
              </a:rPr>
              <a:t>項目の管理策</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FBBB08A7-F5C6-9EE3-66D6-1AF757942275}"/>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85D67682-4636-932C-B107-F69AC176926F}"/>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27-16.】</a:t>
            </a:r>
          </a:p>
          <a:p>
            <a:pPr algn="ctr"/>
            <a:r>
              <a:rPr lang="en-US" altLang="ja-JP" sz="2400" b="1">
                <a:latin typeface="メイリオ" panose="020B0604030504040204" pitchFamily="50" charset="-128"/>
                <a:ea typeface="メイリオ" panose="020B0604030504040204" pitchFamily="50" charset="-128"/>
              </a:rPr>
              <a:t>P673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P674</a:t>
            </a:r>
          </a:p>
        </p:txBody>
      </p:sp>
    </p:spTree>
    <p:extLst>
      <p:ext uri="{BB962C8B-B14F-4D97-AF65-F5344CB8AC3E}">
        <p14:creationId xmlns:p14="http://schemas.microsoft.com/office/powerpoint/2010/main" val="172409979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5C98-3025-EC49-D45B-BB0F0617C31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E06C22B-785F-19D8-11CE-4429E2C8AFB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16</a:t>
            </a:r>
            <a:r>
              <a:rPr lang="ja-JP" altLang="en-US" sz="3900">
                <a:latin typeface="メイリオ" panose="020B0604030504040204" pitchFamily="50" charset="-128"/>
                <a:ea typeface="メイリオ" panose="020B0604030504040204" pitchFamily="50" charset="-128"/>
              </a:rPr>
              <a:t>章 人的対策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B668FD45-E05F-7D44-9E6A-A0C6C21BDE1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342</a:t>
            </a:fld>
            <a:endParaRPr kumimoji="1" lang="ja-JP" altLang="en-US" sz="2000"/>
          </a:p>
        </p:txBody>
      </p:sp>
      <p:sp>
        <p:nvSpPr>
          <p:cNvPr id="5" name="object 40">
            <a:extLst>
              <a:ext uri="{FF2B5EF4-FFF2-40B4-BE49-F238E27FC236}">
                <a16:creationId xmlns:a16="http://schemas.microsoft.com/office/drawing/2014/main" id="{D59C5492-943E-D976-9880-0D05D8467A4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A94319A2-E74B-6371-8ECC-7E3F4E06E0A7}"/>
              </a:ext>
            </a:extLst>
          </p:cNvPr>
          <p:cNvSpPr txBox="1"/>
          <p:nvPr/>
        </p:nvSpPr>
        <p:spPr>
          <a:xfrm>
            <a:off x="1332852" y="1380761"/>
            <a:ext cx="15579110" cy="6186309"/>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人的管理策の選択と対策基準の策定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リスクアセスメントの結果に基づき、必要な人的管理策を選択し、対策基準を策定する。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公開可能な対策基準の策定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対策基準を基本方針とともに公開可能なものとして策定する。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対策基準実行のための実施手順の策定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決定した対策基準を実行に移すための実施手順を策定する。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わかりやすい実施手順の作成</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実施手順を組織の内部文書として、従業員に対してわかりやすく策定するよう心掛ける。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485F322-E477-B5AC-140A-A5ADEE0F8C2E}"/>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27-16.】</a:t>
            </a:r>
          </a:p>
          <a:p>
            <a:pPr algn="ctr"/>
            <a:r>
              <a:rPr lang="en-US" altLang="ja-JP" sz="2400" b="1">
                <a:latin typeface="メイリオ" panose="020B0604030504040204" pitchFamily="50" charset="-128"/>
                <a:ea typeface="メイリオ" panose="020B0604030504040204" pitchFamily="50" charset="-128"/>
              </a:rPr>
              <a:t>P673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P674</a:t>
            </a:r>
          </a:p>
        </p:txBody>
      </p:sp>
    </p:spTree>
    <p:extLst>
      <p:ext uri="{BB962C8B-B14F-4D97-AF65-F5344CB8AC3E}">
        <p14:creationId xmlns:p14="http://schemas.microsoft.com/office/powerpoint/2010/main" val="192178795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75FD4-1295-2BE5-ED8D-226826FC856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334D030-E46B-DC17-C804-B3820A3722D6}"/>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17</a:t>
            </a:r>
            <a:r>
              <a:rPr lang="ja-JP" altLang="en-US" sz="3900">
                <a:latin typeface="メイリオ" panose="020B0604030504040204" pitchFamily="50" charset="-128"/>
                <a:ea typeface="メイリオ" panose="020B0604030504040204" pitchFamily="50" charset="-128"/>
              </a:rPr>
              <a:t>章 物理的対策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89FB3BE4-1E2E-E47D-4E0A-22978ECE8A2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343</a:t>
            </a:fld>
            <a:endParaRPr kumimoji="1" lang="ja-JP" altLang="en-US" sz="2000"/>
          </a:p>
        </p:txBody>
      </p:sp>
      <p:sp>
        <p:nvSpPr>
          <p:cNvPr id="3" name="テキスト ボックス 2">
            <a:extLst>
              <a:ext uri="{FF2B5EF4-FFF2-40B4-BE49-F238E27FC236}">
                <a16:creationId xmlns:a16="http://schemas.microsoft.com/office/drawing/2014/main" id="{683D1F1B-22A5-F481-B0DC-08435ABF8E66}"/>
              </a:ext>
            </a:extLst>
          </p:cNvPr>
          <p:cNvSpPr txBox="1"/>
          <p:nvPr/>
        </p:nvSpPr>
        <p:spPr>
          <a:xfrm>
            <a:off x="1332852" y="1380761"/>
            <a:ext cx="15579110" cy="5078313"/>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17-1. </a:t>
            </a:r>
            <a:r>
              <a:rPr kumimoji="1" lang="ja-JP" altLang="en-US" sz="3600">
                <a:latin typeface="メイリオ" panose="020B0604030504040204" pitchFamily="50" charset="-128"/>
                <a:ea typeface="メイリオ" panose="020B0604030504040204" pitchFamily="50" charset="-128"/>
              </a:rPr>
              <a:t>作成する候補となる実施手順書類について</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17-2. </a:t>
            </a:r>
            <a:r>
              <a:rPr kumimoji="1" lang="ja-JP" altLang="en-US" sz="3600">
                <a:latin typeface="メイリオ" panose="020B0604030504040204" pitchFamily="50" charset="-128"/>
                <a:ea typeface="メイリオ" panose="020B0604030504040204" pitchFamily="50" charset="-128"/>
              </a:rPr>
              <a:t>物理的対策として重要となる実施項目</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14</a:t>
            </a:r>
            <a:r>
              <a:rPr kumimoji="1" lang="ja-JP" altLang="en-US" sz="3600">
                <a:latin typeface="メイリオ" panose="020B0604030504040204" pitchFamily="50" charset="-128"/>
                <a:ea typeface="メイリオ" panose="020B0604030504040204" pitchFamily="50" charset="-128"/>
              </a:rPr>
              <a:t>項目の管理策</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17-3. BYOD</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MDM</a:t>
            </a: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BYOD</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Bring Your Own Device</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MDM</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Mobile Device Management</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F0290C25-4A56-012F-B1BA-3C5C096C7E25}"/>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B6FED5C8-1BB7-C1DD-054F-4395C9885342}"/>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27-17.】</a:t>
            </a:r>
          </a:p>
          <a:p>
            <a:pPr algn="ctr"/>
            <a:r>
              <a:rPr lang="en-US" altLang="ja-JP" sz="2400" b="1">
                <a:latin typeface="メイリオ" panose="020B0604030504040204" pitchFamily="50" charset="-128"/>
                <a:ea typeface="メイリオ" panose="020B0604030504040204" pitchFamily="50" charset="-128"/>
              </a:rPr>
              <a:t>P675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P677</a:t>
            </a:r>
          </a:p>
        </p:txBody>
      </p:sp>
    </p:spTree>
    <p:extLst>
      <p:ext uri="{BB962C8B-B14F-4D97-AF65-F5344CB8AC3E}">
        <p14:creationId xmlns:p14="http://schemas.microsoft.com/office/powerpoint/2010/main" val="334471477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6DD8A-4D76-1F35-7DEA-5BBB72223B5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8E535D7-ACA2-B033-7B9D-B9B4DD3A70A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17</a:t>
            </a:r>
            <a:r>
              <a:rPr lang="ja-JP" altLang="en-US" sz="3900">
                <a:latin typeface="メイリオ" panose="020B0604030504040204" pitchFamily="50" charset="-128"/>
                <a:ea typeface="メイリオ" panose="020B0604030504040204" pitchFamily="50" charset="-128"/>
              </a:rPr>
              <a:t>章 物理的対策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42F45A56-E2C8-B04E-39C2-88A017CB79C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344</a:t>
            </a:fld>
            <a:endParaRPr kumimoji="1" lang="ja-JP" altLang="en-US" sz="2000"/>
          </a:p>
        </p:txBody>
      </p:sp>
      <p:sp>
        <p:nvSpPr>
          <p:cNvPr id="5" name="object 40">
            <a:extLst>
              <a:ext uri="{FF2B5EF4-FFF2-40B4-BE49-F238E27FC236}">
                <a16:creationId xmlns:a16="http://schemas.microsoft.com/office/drawing/2014/main" id="{D4357EAE-519A-54F9-8141-DE00D5978AB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2D6D4ED2-FA75-9DF1-2FBD-79B7920C97BC}"/>
              </a:ext>
            </a:extLst>
          </p:cNvPr>
          <p:cNvSpPr txBox="1"/>
          <p:nvPr/>
        </p:nvSpPr>
        <p:spPr>
          <a:xfrm>
            <a:off x="1332852" y="1380761"/>
            <a:ext cx="15579110"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物理的管理策の選択と対策基準の策定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リスクアセスメントの結果に基づき、必要な物理的管理策を選択し、対策基準を策定する。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公開可能な対策基準の策定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対策基準を基本方針とともに公開可能なものとして策定する。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対策基準実行のための実施手順の策定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決定した対策基準を実行に移すための実施手順を策定する。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わかりやすい実施手順の作成</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実施手順を組織の内部文書として、従業員に対してわかりやすく策定するよう心掛ける。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BYOD</a:t>
            </a:r>
            <a:r>
              <a:rPr kumimoji="1" lang="ja-JP" altLang="en-US" sz="3600">
                <a:latin typeface="メイリオ" panose="020B0604030504040204" pitchFamily="50" charset="-128"/>
                <a:ea typeface="メイリオ" panose="020B0604030504040204" pitchFamily="50" charset="-128"/>
              </a:rPr>
              <a:t>および</a:t>
            </a:r>
            <a:r>
              <a:rPr kumimoji="1" lang="en-US" altLang="ja-JP" sz="3600">
                <a:latin typeface="メイリオ" panose="020B0604030504040204" pitchFamily="50" charset="-128"/>
                <a:ea typeface="メイリオ" panose="020B0604030504040204" pitchFamily="50" charset="-128"/>
              </a:rPr>
              <a:t>MDM</a:t>
            </a:r>
            <a:r>
              <a:rPr kumimoji="1" lang="ja-JP" altLang="en-US" sz="3600">
                <a:latin typeface="メイリオ" panose="020B0604030504040204" pitchFamily="50" charset="-128"/>
                <a:ea typeface="メイリオ" panose="020B0604030504040204" pitchFamily="50" charset="-128"/>
              </a:rPr>
              <a:t>の概要と運用手順の理解</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BYOD</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Bring Your Own Device</a:t>
            </a:r>
            <a:r>
              <a:rPr kumimoji="1" lang="ja-JP" altLang="en-US" sz="3600">
                <a:latin typeface="メイリオ" panose="020B0604030504040204" pitchFamily="50" charset="-128"/>
                <a:ea typeface="メイリオ" panose="020B0604030504040204" pitchFamily="50" charset="-128"/>
              </a:rPr>
              <a:t>）および</a:t>
            </a:r>
            <a:r>
              <a:rPr kumimoji="1" lang="en-US" altLang="ja-JP" sz="3600">
                <a:latin typeface="メイリオ" panose="020B0604030504040204" pitchFamily="50" charset="-128"/>
                <a:ea typeface="メイリオ" panose="020B0604030504040204" pitchFamily="50" charset="-128"/>
              </a:rPr>
              <a:t>MDM</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Mobile Device Management</a:t>
            </a:r>
            <a:r>
              <a:rPr kumimoji="1" lang="ja-JP" altLang="en-US" sz="3600">
                <a:latin typeface="メイリオ" panose="020B0604030504040204" pitchFamily="50" charset="-128"/>
                <a:ea typeface="メイリオ" panose="020B0604030504040204" pitchFamily="50" charset="-128"/>
              </a:rPr>
              <a:t>）の概要とその運用手順を理解する。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D60759B7-D782-8585-B7D2-7E29C7FEC62B}"/>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27-17.】</a:t>
            </a:r>
          </a:p>
          <a:p>
            <a:pPr algn="ctr"/>
            <a:r>
              <a:rPr lang="en-US" altLang="ja-JP" sz="2400" b="1">
                <a:latin typeface="メイリオ" panose="020B0604030504040204" pitchFamily="50" charset="-128"/>
                <a:ea typeface="メイリオ" panose="020B0604030504040204" pitchFamily="50" charset="-128"/>
              </a:rPr>
              <a:t>P675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P677</a:t>
            </a:r>
          </a:p>
        </p:txBody>
      </p:sp>
    </p:spTree>
    <p:extLst>
      <p:ext uri="{BB962C8B-B14F-4D97-AF65-F5344CB8AC3E}">
        <p14:creationId xmlns:p14="http://schemas.microsoft.com/office/powerpoint/2010/main" val="413826870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7125-E5D6-1BA8-81E5-496741E4419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1FE5025-0C4C-2E7C-DACA-E24AE6D0AEB8}"/>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18</a:t>
            </a:r>
            <a:r>
              <a:rPr lang="ja-JP" altLang="en-US" sz="3900">
                <a:latin typeface="メイリオ" panose="020B0604030504040204" pitchFamily="50" charset="-128"/>
                <a:ea typeface="メイリオ" panose="020B0604030504040204" pitchFamily="50" charset="-128"/>
              </a:rPr>
              <a:t>章 技術的対策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82F3FA1C-371C-8C50-4E04-1AEB77867CB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345</a:t>
            </a:fld>
            <a:endParaRPr kumimoji="1" lang="ja-JP" altLang="en-US" sz="2000"/>
          </a:p>
        </p:txBody>
      </p:sp>
      <p:sp>
        <p:nvSpPr>
          <p:cNvPr id="3" name="テキスト ボックス 2">
            <a:extLst>
              <a:ext uri="{FF2B5EF4-FFF2-40B4-BE49-F238E27FC236}">
                <a16:creationId xmlns:a16="http://schemas.microsoft.com/office/drawing/2014/main" id="{AF6F31FB-3B5A-2034-F66F-4BB891F092FE}"/>
              </a:ext>
            </a:extLst>
          </p:cNvPr>
          <p:cNvSpPr txBox="1"/>
          <p:nvPr/>
        </p:nvSpPr>
        <p:spPr>
          <a:xfrm>
            <a:off x="1332852" y="1380761"/>
            <a:ext cx="15579110"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18-1. </a:t>
            </a:r>
            <a:r>
              <a:rPr kumimoji="1" lang="ja-JP" altLang="en-US" sz="3600">
                <a:latin typeface="メイリオ" panose="020B0604030504040204" pitchFamily="50" charset="-128"/>
                <a:ea typeface="メイリオ" panose="020B0604030504040204" pitchFamily="50" charset="-128"/>
              </a:rPr>
              <a:t>作成する候補となる実施手順書類について</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18-2. </a:t>
            </a:r>
            <a:r>
              <a:rPr kumimoji="1" lang="ja-JP" altLang="en-US" sz="3600">
                <a:latin typeface="メイリオ" panose="020B0604030504040204" pitchFamily="50" charset="-128"/>
                <a:ea typeface="メイリオ" panose="020B0604030504040204" pitchFamily="50" charset="-128"/>
              </a:rPr>
              <a:t>技術的対策として重要となる実施項目</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34</a:t>
            </a:r>
            <a:r>
              <a:rPr kumimoji="1" lang="ja-JP" altLang="en-US" sz="3600">
                <a:latin typeface="メイリオ" panose="020B0604030504040204" pitchFamily="50" charset="-128"/>
                <a:ea typeface="メイリオ" panose="020B0604030504040204" pitchFamily="50" charset="-128"/>
              </a:rPr>
              <a:t>項目の管理策</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18-3. </a:t>
            </a:r>
            <a:r>
              <a:rPr kumimoji="1" lang="ja-JP" altLang="en-US" sz="3600">
                <a:latin typeface="メイリオ" panose="020B0604030504040204" pitchFamily="50" charset="-128"/>
                <a:ea typeface="メイリオ" panose="020B0604030504040204" pitchFamily="50" charset="-128"/>
              </a:rPr>
              <a:t>実施手順を適用するセキュリティ概念</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Security by Design</a:t>
            </a: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ゼロトラストモデル</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SASE</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Secure Access Service </a:t>
            </a:r>
            <a:r>
              <a:rPr kumimoji="1" lang="en-US" altLang="ja-JP" sz="3600" err="1">
                <a:latin typeface="メイリオ" panose="020B0604030504040204" pitchFamily="50" charset="-128"/>
                <a:ea typeface="メイリオ" panose="020B0604030504040204" pitchFamily="50" charset="-128"/>
              </a:rPr>
              <a:t>Eddge</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ネットワーク制御（</a:t>
            </a:r>
            <a:r>
              <a:rPr kumimoji="1" lang="en-US" altLang="ja-JP" sz="3600">
                <a:latin typeface="メイリオ" panose="020B0604030504040204" pitchFamily="50" charset="-128"/>
                <a:ea typeface="メイリオ" panose="020B0604030504040204" pitchFamily="50" charset="-128"/>
              </a:rPr>
              <a:t>Network as a Service</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セキュリティ統制（</a:t>
            </a:r>
            <a:r>
              <a:rPr kumimoji="1" lang="en-US" altLang="ja-JP" sz="3600">
                <a:latin typeface="メイリオ" panose="020B0604030504040204" pitchFamily="50" charset="-128"/>
                <a:ea typeface="メイリオ" panose="020B0604030504040204" pitchFamily="50" charset="-128"/>
              </a:rPr>
              <a:t>Security as a Service</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lvl="1"/>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18-4. </a:t>
            </a:r>
            <a:r>
              <a:rPr kumimoji="1" lang="ja-JP" altLang="en-US" sz="3600">
                <a:latin typeface="メイリオ" panose="020B0604030504040204" pitchFamily="50" charset="-128"/>
                <a:ea typeface="メイリオ" panose="020B0604030504040204" pitchFamily="50" charset="-128"/>
              </a:rPr>
              <a:t>インシデント対応</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D3EE7C0E-822B-2E60-44AD-B1CE073E9AB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8F6972E7-4EEC-0A01-B8D9-DEDB92781F4F}"/>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27-18.】</a:t>
            </a:r>
          </a:p>
          <a:p>
            <a:pPr algn="ctr"/>
            <a:r>
              <a:rPr lang="en-US" altLang="ja-JP" sz="2400" b="1">
                <a:latin typeface="メイリオ" panose="020B0604030504040204" pitchFamily="50" charset="-128"/>
                <a:ea typeface="メイリオ" panose="020B0604030504040204" pitchFamily="50" charset="-128"/>
              </a:rPr>
              <a:t>P678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P681</a:t>
            </a:r>
          </a:p>
        </p:txBody>
      </p:sp>
    </p:spTree>
    <p:extLst>
      <p:ext uri="{BB962C8B-B14F-4D97-AF65-F5344CB8AC3E}">
        <p14:creationId xmlns:p14="http://schemas.microsoft.com/office/powerpoint/2010/main" val="376882535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45EC3-B63A-7DAA-97A4-AD0193F532C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AFC40CF-1754-1670-0AC8-20D722CB1771}"/>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18</a:t>
            </a:r>
            <a:r>
              <a:rPr lang="ja-JP" altLang="en-US" sz="3900">
                <a:latin typeface="メイリオ" panose="020B0604030504040204" pitchFamily="50" charset="-128"/>
                <a:ea typeface="メイリオ" panose="020B0604030504040204" pitchFamily="50" charset="-128"/>
              </a:rPr>
              <a:t>章 技術的対策</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042D3F28-5E48-6A79-AE35-48DDBF6FB9F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346</a:t>
            </a:fld>
            <a:endParaRPr kumimoji="1" lang="ja-JP" altLang="en-US" sz="2000"/>
          </a:p>
        </p:txBody>
      </p:sp>
      <p:sp>
        <p:nvSpPr>
          <p:cNvPr id="5" name="object 40">
            <a:extLst>
              <a:ext uri="{FF2B5EF4-FFF2-40B4-BE49-F238E27FC236}">
                <a16:creationId xmlns:a16="http://schemas.microsoft.com/office/drawing/2014/main" id="{7BB511F8-1DE7-ADB0-F41B-7E304EB2D30B}"/>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A93EF478-65FB-7533-223C-11AC4D96DF69}"/>
              </a:ext>
            </a:extLst>
          </p:cNvPr>
          <p:cNvSpPr txBox="1"/>
          <p:nvPr/>
        </p:nvSpPr>
        <p:spPr>
          <a:xfrm>
            <a:off x="1332852" y="1380761"/>
            <a:ext cx="15579110" cy="729430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技術的管理策の選択と対策基準の策定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リスクアセスメントの結果に基づき、必要な技術的管理策を選択し、対策基準を策定する。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公開可能な対策基準の策定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対策基準を基本方針とともに公開可能なものとして策定する。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対策基準実行のための実施手順の策定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決定した対策基準を実行に移すための実施手順を策定する。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わかりやすい実施手順の作成</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実施手順を組織の内部文書として、従業員に対してわかりやすく策定するよう心掛ける。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各種テーマごとの概要理解と実施手順の策定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各種テーマごとの概要を理解し、自社に適した実施手順を策定する。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1880CE1-BFEA-044A-F292-DFDC7D385582}"/>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27-18.】</a:t>
            </a:r>
          </a:p>
          <a:p>
            <a:pPr algn="ctr"/>
            <a:r>
              <a:rPr lang="en-US" altLang="ja-JP" sz="2400" b="1">
                <a:latin typeface="メイリオ" panose="020B0604030504040204" pitchFamily="50" charset="-128"/>
                <a:ea typeface="メイリオ" panose="020B0604030504040204" pitchFamily="50" charset="-128"/>
              </a:rPr>
              <a:t>P678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P681</a:t>
            </a:r>
          </a:p>
        </p:txBody>
      </p:sp>
    </p:spTree>
    <p:extLst>
      <p:ext uri="{BB962C8B-B14F-4D97-AF65-F5344CB8AC3E}">
        <p14:creationId xmlns:p14="http://schemas.microsoft.com/office/powerpoint/2010/main" val="286578575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AB927-44E9-A442-267D-8DAA73AD55F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E2EE90A-6829-293E-BB64-8C770D70CFD1}"/>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19</a:t>
            </a:r>
            <a:r>
              <a:rPr lang="ja-JP" altLang="en-US" sz="3900">
                <a:latin typeface="メイリオ" panose="020B0604030504040204" pitchFamily="50" charset="-128"/>
                <a:ea typeface="メイリオ" panose="020B0604030504040204" pitchFamily="50" charset="-128"/>
              </a:rPr>
              <a:t>章 セキュリティ対策状況の有効性評価</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40458E3C-BB0A-8FE0-3FF6-9C926C9D583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347</a:t>
            </a:fld>
            <a:endParaRPr kumimoji="1" lang="ja-JP" altLang="en-US" sz="2000"/>
          </a:p>
        </p:txBody>
      </p:sp>
      <p:sp>
        <p:nvSpPr>
          <p:cNvPr id="3" name="テキスト ボックス 2">
            <a:extLst>
              <a:ext uri="{FF2B5EF4-FFF2-40B4-BE49-F238E27FC236}">
                <a16:creationId xmlns:a16="http://schemas.microsoft.com/office/drawing/2014/main" id="{38ECA2EC-612C-95D4-B1F8-23A983732CE2}"/>
              </a:ext>
            </a:extLst>
          </p:cNvPr>
          <p:cNvSpPr txBox="1"/>
          <p:nvPr/>
        </p:nvSpPr>
        <p:spPr>
          <a:xfrm>
            <a:off x="1332852" y="1380761"/>
            <a:ext cx="15579110"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19-1. </a:t>
            </a:r>
            <a:r>
              <a:rPr kumimoji="1" lang="ja-JP" altLang="en-US" sz="3600">
                <a:latin typeface="メイリオ" panose="020B0604030504040204" pitchFamily="50" charset="-128"/>
                <a:ea typeface="メイリオ" panose="020B0604030504040204" pitchFamily="50" charset="-128"/>
              </a:rPr>
              <a:t>内部監査</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19-2. </a:t>
            </a:r>
            <a:r>
              <a:rPr kumimoji="1" lang="ja-JP" altLang="en-US" sz="3600">
                <a:latin typeface="メイリオ" panose="020B0604030504040204" pitchFamily="50" charset="-128"/>
                <a:ea typeface="メイリオ" panose="020B0604030504040204" pitchFamily="50" charset="-128"/>
              </a:rPr>
              <a:t>外部監査</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外部監査の実施とその効果</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外部監査を行うことで、第三者の視点から企業が保有する情報資産を守るための体制や環境が整っているかをチェックできる。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内部監査の実施とその効果</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内部監査を行うことで、セキュリティのルールや文書の内容が適切で有効かどうかをチェックできる。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D0041976-4AB2-F6A0-7852-2C235D78FB43}"/>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1C67039B-2E16-705B-65F9-64FF9B933DD6}"/>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27-19.】</a:t>
            </a:r>
          </a:p>
          <a:p>
            <a:pPr algn="ctr"/>
            <a:r>
              <a:rPr lang="en-US" altLang="ja-JP" sz="2400" b="1">
                <a:latin typeface="メイリオ" panose="020B0604030504040204" pitchFamily="50" charset="-128"/>
                <a:ea typeface="メイリオ" panose="020B0604030504040204" pitchFamily="50" charset="-128"/>
              </a:rPr>
              <a:t>P682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P683</a:t>
            </a:r>
          </a:p>
        </p:txBody>
      </p:sp>
    </p:spTree>
    <p:extLst>
      <p:ext uri="{BB962C8B-B14F-4D97-AF65-F5344CB8AC3E}">
        <p14:creationId xmlns:p14="http://schemas.microsoft.com/office/powerpoint/2010/main" val="119669877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FE146-7391-4EA0-C96B-42656139A09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42B2DB7-AC7D-5692-5A78-CA69EEBCE8AF}"/>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20</a:t>
            </a:r>
            <a:r>
              <a:rPr lang="ja-JP" altLang="en-US" sz="3900">
                <a:latin typeface="メイリオ" panose="020B0604030504040204" pitchFamily="50" charset="-128"/>
                <a:ea typeface="メイリオ" panose="020B0604030504040204" pitchFamily="50" charset="-128"/>
              </a:rPr>
              <a:t>章 セキュリティ機能の実装と運用（</a:t>
            </a:r>
            <a:r>
              <a:rPr lang="en-US" altLang="ja-JP" sz="3900">
                <a:latin typeface="メイリオ" panose="020B0604030504040204" pitchFamily="50" charset="-128"/>
                <a:ea typeface="メイリオ" panose="020B0604030504040204" pitchFamily="50" charset="-128"/>
              </a:rPr>
              <a:t>IT</a:t>
            </a:r>
            <a:r>
              <a:rPr lang="ja-JP" altLang="en-US" sz="3900">
                <a:latin typeface="メイリオ" panose="020B0604030504040204" pitchFamily="50" charset="-128"/>
                <a:ea typeface="メイリオ" panose="020B0604030504040204" pitchFamily="50" charset="-128"/>
              </a:rPr>
              <a:t>環境構築・運用実施手順）</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5FB58B16-DDE5-D3DA-E923-84EA286F13B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348</a:t>
            </a:fld>
            <a:endParaRPr kumimoji="1" lang="ja-JP" altLang="en-US" sz="2000"/>
          </a:p>
        </p:txBody>
      </p:sp>
      <p:sp>
        <p:nvSpPr>
          <p:cNvPr id="3" name="テキスト ボックス 2">
            <a:extLst>
              <a:ext uri="{FF2B5EF4-FFF2-40B4-BE49-F238E27FC236}">
                <a16:creationId xmlns:a16="http://schemas.microsoft.com/office/drawing/2014/main" id="{CB7D74CD-310A-B096-C338-D2E96F065D99}"/>
              </a:ext>
            </a:extLst>
          </p:cNvPr>
          <p:cNvSpPr txBox="1"/>
          <p:nvPr/>
        </p:nvSpPr>
        <p:spPr>
          <a:xfrm>
            <a:off x="1332852" y="1380761"/>
            <a:ext cx="16277286"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20-1. </a:t>
            </a:r>
            <a:r>
              <a:rPr kumimoji="1" lang="ja-JP" altLang="en-US" sz="3600">
                <a:latin typeface="メイリオ" panose="020B0604030504040204" pitchFamily="50" charset="-128"/>
                <a:ea typeface="メイリオ" panose="020B0604030504040204" pitchFamily="50" charset="-128"/>
              </a:rPr>
              <a:t>セキュリティ機能の実装と運用</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Fit</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Gap</a:t>
            </a:r>
            <a:r>
              <a:rPr kumimoji="1" lang="ja-JP" altLang="en-US" sz="3600">
                <a:latin typeface="メイリオ" panose="020B0604030504040204" pitchFamily="50" charset="-128"/>
                <a:ea typeface="メイリオ" panose="020B0604030504040204" pitchFamily="50" charset="-128"/>
              </a:rPr>
              <a:t>分析</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20-2. </a:t>
            </a:r>
            <a:r>
              <a:rPr kumimoji="1" lang="ja-JP" altLang="en-US" sz="3600">
                <a:latin typeface="メイリオ" panose="020B0604030504040204" pitchFamily="50" charset="-128"/>
                <a:ea typeface="メイリオ" panose="020B0604030504040204" pitchFamily="50" charset="-128"/>
              </a:rPr>
              <a:t>アジャイル開発</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「デジタル・ガバメント推進標準ガイドライン」を参考にしたシステム導入と留意点の理解</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中小企業にも適用可能なシステム導入工程や実践時の留意点を理解する。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情報システム構築と運用工程でのセキュリティ機能の実装</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各工程においてセキュリティ機能を実装する。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アジャイル開発の重要性の理解</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アジャイル開発の重要性を理解する。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A47B015C-3650-2D6C-FC4D-B05D6D06D56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24C2C54B-D538-110F-83BE-AB1AA97E6E29}"/>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27-20.】</a:t>
            </a:r>
          </a:p>
          <a:p>
            <a:pPr algn="ctr"/>
            <a:r>
              <a:rPr lang="en-US" altLang="ja-JP" sz="2400" b="1">
                <a:latin typeface="メイリオ" panose="020B0604030504040204" pitchFamily="50" charset="-128"/>
                <a:ea typeface="メイリオ" panose="020B0604030504040204" pitchFamily="50" charset="-128"/>
              </a:rPr>
              <a:t>P684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P685</a:t>
            </a:r>
          </a:p>
        </p:txBody>
      </p:sp>
    </p:spTree>
    <p:extLst>
      <p:ext uri="{BB962C8B-B14F-4D97-AF65-F5344CB8AC3E}">
        <p14:creationId xmlns:p14="http://schemas.microsoft.com/office/powerpoint/2010/main" val="343132829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9F6DA-4E09-D78F-6646-01D47353F18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83F72DA-EF3F-F14F-28BB-8E4019A3E167}"/>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21</a:t>
            </a:r>
            <a:r>
              <a:rPr lang="ja-JP" altLang="en-US" sz="3900">
                <a:latin typeface="メイリオ" panose="020B0604030504040204" pitchFamily="50" charset="-128"/>
                <a:ea typeface="メイリオ" panose="020B0604030504040204" pitchFamily="50" charset="-128"/>
              </a:rPr>
              <a:t>章 人的、組織的、技術的、物理的対策の実施手順に基づいた実施</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6BB3D0D0-1F86-22FA-F531-2B2D82824A6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349</a:t>
            </a:fld>
            <a:endParaRPr kumimoji="1" lang="ja-JP" altLang="en-US" sz="2000"/>
          </a:p>
        </p:txBody>
      </p:sp>
      <p:sp>
        <p:nvSpPr>
          <p:cNvPr id="3" name="テキスト ボックス 2">
            <a:extLst>
              <a:ext uri="{FF2B5EF4-FFF2-40B4-BE49-F238E27FC236}">
                <a16:creationId xmlns:a16="http://schemas.microsoft.com/office/drawing/2014/main" id="{F141ABE8-43C4-B808-9074-5DDC9A0C790B}"/>
              </a:ext>
            </a:extLst>
          </p:cNvPr>
          <p:cNvSpPr txBox="1"/>
          <p:nvPr/>
        </p:nvSpPr>
        <p:spPr>
          <a:xfrm>
            <a:off x="1332852" y="1380761"/>
            <a:ext cx="15678325"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21-1. EC</a:t>
            </a:r>
            <a:r>
              <a:rPr kumimoji="1" lang="ja-JP" altLang="en-US" sz="3600">
                <a:latin typeface="メイリオ" panose="020B0604030504040204" pitchFamily="50" charset="-128"/>
                <a:ea typeface="メイリオ" panose="020B0604030504040204" pitchFamily="50" charset="-128"/>
              </a:rPr>
              <a:t>サイトの構築とセキュリティ機能の実装と運用</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「デジタル・ガバメント推進標準ガイドライン」に準拠した手順</a:t>
            </a:r>
            <a:r>
              <a:rPr kumimoji="1" lang="en-US" altLang="ja-JP" sz="3600">
                <a:latin typeface="メイリオ" panose="020B0604030504040204" pitchFamily="50" charset="-128"/>
                <a:ea typeface="メイリオ" panose="020B0604030504040204" pitchFamily="50" charset="-128"/>
              </a:rPr>
              <a:t>	</a:t>
            </a: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「デジタル・ガバメント推進標準ガイドライン」を参考にしたセキュリティ機能の実装</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情報システムを導入する際に「デジタル・ガバメント推進標準ガイドライン」を参考にし、セキュリティ機能を実装する。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要件定義におけるセキュリティ要件の決定</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要件定義では、適用宣言書をもとに情報資産のリスクを考慮し、適切なセキュリティ要件を決定する。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02D74E22-9E70-9CF4-B6AC-3B041CC3DD7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1D67F122-103F-57C6-02D0-92DBF686839A}"/>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27-21.】</a:t>
            </a:r>
          </a:p>
          <a:p>
            <a:pPr algn="ctr"/>
            <a:r>
              <a:rPr lang="en-US" altLang="ja-JP" sz="2400" b="1">
                <a:latin typeface="メイリオ" panose="020B0604030504040204" pitchFamily="50" charset="-128"/>
                <a:ea typeface="メイリオ" panose="020B0604030504040204" pitchFamily="50" charset="-128"/>
              </a:rPr>
              <a:t>P686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P687</a:t>
            </a:r>
          </a:p>
        </p:txBody>
      </p:sp>
    </p:spTree>
    <p:extLst>
      <p:ext uri="{BB962C8B-B14F-4D97-AF65-F5344CB8AC3E}">
        <p14:creationId xmlns:p14="http://schemas.microsoft.com/office/powerpoint/2010/main" val="3831814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3-2-2.】</a:t>
            </a:r>
          </a:p>
          <a:p>
            <a:pPr algn="ctr"/>
            <a:r>
              <a:rPr lang="en-US" altLang="ja-JP" sz="2400" b="1">
                <a:latin typeface="メイリオ" panose="020B0604030504040204" pitchFamily="50" charset="-128"/>
                <a:ea typeface="メイリオ" panose="020B0604030504040204" pitchFamily="50" charset="-128"/>
              </a:rPr>
              <a:t>P30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政府機関が目指す社会の方向性とサイバーセキュリティ課題</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Society 5.0</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646331"/>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Society 4.0</a:t>
            </a:r>
            <a:r>
              <a:rPr lang="ja-JP" altLang="en-US" sz="3600" u="sng">
                <a:latin typeface="メイリオ" panose="020B0604030504040204" pitchFamily="50" charset="-128"/>
                <a:ea typeface="メイリオ" panose="020B0604030504040204" pitchFamily="50" charset="-128"/>
              </a:rPr>
              <a:t>と</a:t>
            </a:r>
            <a:r>
              <a:rPr lang="en-US" altLang="ja-JP" sz="3600" u="sng">
                <a:latin typeface="メイリオ" panose="020B0604030504040204" pitchFamily="50" charset="-128"/>
                <a:ea typeface="メイリオ" panose="020B0604030504040204" pitchFamily="50" charset="-128"/>
              </a:rPr>
              <a:t>5.0</a:t>
            </a:r>
            <a:r>
              <a:rPr lang="ja-JP" altLang="en-US" sz="3600" u="sng">
                <a:latin typeface="メイリオ" panose="020B0604030504040204" pitchFamily="50" charset="-128"/>
                <a:ea typeface="メイリオ" panose="020B0604030504040204" pitchFamily="50" charset="-128"/>
              </a:rPr>
              <a:t>の比較</a:t>
            </a:r>
            <a:endParaRPr lang="en-US" altLang="ja-JP" sz="3600" b="0" i="0" u="sng">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0D45BCD7-1F23-9AFE-F5E4-6BEF0278878D}"/>
              </a:ext>
            </a:extLst>
          </p:cNvPr>
          <p:cNvPicPr>
            <a:picLocks noChangeAspect="1"/>
          </p:cNvPicPr>
          <p:nvPr/>
        </p:nvPicPr>
        <p:blipFill>
          <a:blip r:embed="rId3"/>
          <a:stretch>
            <a:fillRect/>
          </a:stretch>
        </p:blipFill>
        <p:spPr>
          <a:xfrm>
            <a:off x="3128902" y="2593224"/>
            <a:ext cx="11780783" cy="6672402"/>
          </a:xfrm>
          <a:prstGeom prst="rect">
            <a:avLst/>
          </a:prstGeom>
        </p:spPr>
      </p:pic>
      <p:sp>
        <p:nvSpPr>
          <p:cNvPr id="5" name="object 40">
            <a:extLst>
              <a:ext uri="{FF2B5EF4-FFF2-40B4-BE49-F238E27FC236}">
                <a16:creationId xmlns:a16="http://schemas.microsoft.com/office/drawing/2014/main" id="{720B5FFF-FF62-3986-A28E-FEF671A5B1F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987251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46E4A-5C12-3C75-2294-51D7C6CA6F9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78423B5-D825-1886-D2E3-3BB6F286DF90}"/>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22</a:t>
            </a:r>
            <a:r>
              <a:rPr lang="ja-JP" altLang="en-US" sz="3900">
                <a:latin typeface="メイリオ" panose="020B0604030504040204" pitchFamily="50" charset="-128"/>
                <a:ea typeface="メイリオ" panose="020B0604030504040204" pitchFamily="50" charset="-128"/>
              </a:rPr>
              <a:t>章 サイバーセキュリティ対策を実践するための知識とスキル</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1C0B6696-3BD5-8E30-53FF-1DB2BC0FA5E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350</a:t>
            </a:fld>
            <a:endParaRPr kumimoji="1" lang="ja-JP" altLang="en-US" sz="2000"/>
          </a:p>
        </p:txBody>
      </p:sp>
      <p:sp>
        <p:nvSpPr>
          <p:cNvPr id="3" name="テキスト ボックス 2">
            <a:extLst>
              <a:ext uri="{FF2B5EF4-FFF2-40B4-BE49-F238E27FC236}">
                <a16:creationId xmlns:a16="http://schemas.microsoft.com/office/drawing/2014/main" id="{516ABE6E-CD05-60DF-A83E-1B3CCE36CDF6}"/>
              </a:ext>
            </a:extLst>
          </p:cNvPr>
          <p:cNvSpPr txBox="1"/>
          <p:nvPr/>
        </p:nvSpPr>
        <p:spPr>
          <a:xfrm>
            <a:off x="1332852" y="1380761"/>
            <a:ext cx="16098200" cy="6740307"/>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22-1. </a:t>
            </a:r>
            <a:r>
              <a:rPr kumimoji="1" lang="ja-JP" altLang="en-US" sz="3600">
                <a:latin typeface="メイリオ" panose="020B0604030504040204" pitchFamily="50" charset="-128"/>
                <a:ea typeface="メイリオ" panose="020B0604030504040204" pitchFamily="50" charset="-128"/>
              </a:rPr>
              <a:t>デジタルスキル標準（</a:t>
            </a:r>
            <a:r>
              <a:rPr kumimoji="1" lang="en-US" altLang="ja-JP" sz="3600">
                <a:latin typeface="メイリオ" panose="020B0604030504040204" pitchFamily="50" charset="-128"/>
                <a:ea typeface="メイリオ" panose="020B0604030504040204" pitchFamily="50" charset="-128"/>
              </a:rPr>
              <a:t>DSS</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リテラシー標準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推進スキル標準</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22-2. IT</a:t>
            </a:r>
            <a:r>
              <a:rPr kumimoji="1" lang="ja-JP" altLang="en-US" sz="3600">
                <a:latin typeface="メイリオ" panose="020B0604030504040204" pitchFamily="50" charset="-128"/>
                <a:ea typeface="メイリオ" panose="020B0604030504040204" pitchFamily="50" charset="-128"/>
              </a:rPr>
              <a:t>スキル標準（</a:t>
            </a:r>
            <a:r>
              <a:rPr kumimoji="1" lang="en-US" altLang="ja-JP" sz="3600">
                <a:latin typeface="メイリオ" panose="020B0604030504040204" pitchFamily="50" charset="-128"/>
                <a:ea typeface="メイリオ" panose="020B0604030504040204" pitchFamily="50" charset="-128"/>
              </a:rPr>
              <a:t>ITSS</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22-3. ITSS</a:t>
            </a:r>
            <a:r>
              <a:rPr kumimoji="1" lang="ja-JP" altLang="en-US" sz="3600">
                <a:latin typeface="メイリオ" panose="020B0604030504040204" pitchFamily="50" charset="-128"/>
                <a:ea typeface="メイリオ" panose="020B0604030504040204" pitchFamily="50" charset="-128"/>
              </a:rPr>
              <a:t>＋（プラス）</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データサイエンス領域</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アジャイル領域</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IoT</a:t>
            </a:r>
            <a:r>
              <a:rPr kumimoji="1" lang="ja-JP" altLang="en-US" sz="3600">
                <a:latin typeface="メイリオ" panose="020B0604030504040204" pitchFamily="50" charset="-128"/>
                <a:ea typeface="メイリオ" panose="020B0604030504040204" pitchFamily="50" charset="-128"/>
              </a:rPr>
              <a:t>ソリューション領域</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セキュリティ領域</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E63940AF-4A57-B81C-86F9-0C14900A4ADF}"/>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10" name="テキスト ボックス 9">
            <a:extLst>
              <a:ext uri="{FF2B5EF4-FFF2-40B4-BE49-F238E27FC236}">
                <a16:creationId xmlns:a16="http://schemas.microsoft.com/office/drawing/2014/main" id="{3BEDC2C6-AC5E-BB65-B960-290E7DAB7248}"/>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27-22.】</a:t>
            </a:r>
          </a:p>
          <a:p>
            <a:pPr algn="ctr"/>
            <a:r>
              <a:rPr lang="en-US" altLang="ja-JP" sz="2400" b="1">
                <a:latin typeface="メイリオ" panose="020B0604030504040204" pitchFamily="50" charset="-128"/>
                <a:ea typeface="メイリオ" panose="020B0604030504040204" pitchFamily="50" charset="-128"/>
              </a:rPr>
              <a:t>P688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P690</a:t>
            </a:r>
          </a:p>
        </p:txBody>
      </p:sp>
    </p:spTree>
    <p:extLst>
      <p:ext uri="{BB962C8B-B14F-4D97-AF65-F5344CB8AC3E}">
        <p14:creationId xmlns:p14="http://schemas.microsoft.com/office/powerpoint/2010/main" val="162637023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12F78-7C83-B267-BAA7-A39979B80D9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270BE76-3438-6181-09E1-A743E53F9D09}"/>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22</a:t>
            </a:r>
            <a:r>
              <a:rPr lang="ja-JP" altLang="en-US" sz="3900">
                <a:latin typeface="メイリオ" panose="020B0604030504040204" pitchFamily="50" charset="-128"/>
                <a:ea typeface="メイリオ" panose="020B0604030504040204" pitchFamily="50" charset="-128"/>
              </a:rPr>
              <a:t>章 サイバーセキュリティ対策を実践するための知識とスキル</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A3DB5C5D-376C-8C63-A502-153DE92AD24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351</a:t>
            </a:fld>
            <a:endParaRPr kumimoji="1" lang="ja-JP" altLang="en-US" sz="2000"/>
          </a:p>
        </p:txBody>
      </p:sp>
      <p:sp>
        <p:nvSpPr>
          <p:cNvPr id="3" name="テキスト ボックス 2">
            <a:extLst>
              <a:ext uri="{FF2B5EF4-FFF2-40B4-BE49-F238E27FC236}">
                <a16:creationId xmlns:a16="http://schemas.microsoft.com/office/drawing/2014/main" id="{8D27FA8F-1F8B-EF17-9C97-B0449EFEFE66}"/>
              </a:ext>
            </a:extLst>
          </p:cNvPr>
          <p:cNvSpPr txBox="1"/>
          <p:nvPr/>
        </p:nvSpPr>
        <p:spPr>
          <a:xfrm>
            <a:off x="1332852" y="1380761"/>
            <a:ext cx="15678325" cy="7848302"/>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22-4. </a:t>
            </a:r>
            <a:r>
              <a:rPr kumimoji="1" lang="ja-JP" altLang="en-US" sz="3600">
                <a:latin typeface="メイリオ" panose="020B0604030504040204" pitchFamily="50" charset="-128"/>
                <a:ea typeface="メイリオ" panose="020B0604030504040204" pitchFamily="50" charset="-128"/>
              </a:rPr>
              <a:t>ｉコンピテンシディクショナリ（</a:t>
            </a:r>
            <a:r>
              <a:rPr kumimoji="1" lang="en-US" altLang="ja-JP" sz="3600" err="1">
                <a:latin typeface="メイリオ" panose="020B0604030504040204" pitchFamily="50" charset="-128"/>
                <a:ea typeface="メイリオ" panose="020B0604030504040204" pitchFamily="50" charset="-128"/>
              </a:rPr>
              <a:t>iCD</a:t>
            </a:r>
            <a:r>
              <a:rPr kumimoji="1" lang="ja-JP" altLang="en-US" sz="3600">
                <a:latin typeface="メイリオ" panose="020B0604030504040204" pitchFamily="50" charset="-128"/>
                <a:ea typeface="メイリオ" panose="020B0604030504040204" pitchFamily="50" charset="-128"/>
              </a:rPr>
              <a:t>）</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タスクディクショナリ</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スキルディクショナリ</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サイバーセキュリティ対策に必要なスキル・知識の体系的理解</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デジタルスキル標準や</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スキル標準など各種フレームワークをもとに、サイバーセキュリティ対策を実践するために必要なスキルや知識を体系的に理解する。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知識・スキルを持つ人材の育成と確保</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各種スキル標準のフレームワークを活用し、効果的なセキュリティ対策を実践するために必要な</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全般の知識やスキルを持つ人材を育成・確保する。</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9A0037C4-5496-97AE-E5C8-48A1E99AB3B2}"/>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AEFCD178-A03A-19FD-10E3-1C661FE09A92}"/>
              </a:ext>
            </a:extLst>
          </p:cNvPr>
          <p:cNvSpPr txBox="1"/>
          <p:nvPr/>
        </p:nvSpPr>
        <p:spPr>
          <a:xfrm>
            <a:off x="13106608" y="1380761"/>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27-22.】</a:t>
            </a:r>
          </a:p>
          <a:p>
            <a:pPr algn="ctr"/>
            <a:r>
              <a:rPr lang="en-US" altLang="ja-JP" sz="2400" b="1">
                <a:latin typeface="メイリオ" panose="020B0604030504040204" pitchFamily="50" charset="-128"/>
                <a:ea typeface="メイリオ" panose="020B0604030504040204" pitchFamily="50" charset="-128"/>
              </a:rPr>
              <a:t>P688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P690</a:t>
            </a:r>
          </a:p>
        </p:txBody>
      </p:sp>
    </p:spTree>
    <p:extLst>
      <p:ext uri="{BB962C8B-B14F-4D97-AF65-F5344CB8AC3E}">
        <p14:creationId xmlns:p14="http://schemas.microsoft.com/office/powerpoint/2010/main" val="245509848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94993-A279-F598-8283-BA50B6D6A7D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151DAD9-510C-71A2-6EE2-7512326683E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23</a:t>
            </a:r>
            <a:r>
              <a:rPr lang="ja-JP" altLang="en-US" sz="3900">
                <a:latin typeface="メイリオ" panose="020B0604030504040204" pitchFamily="50" charset="-128"/>
                <a:ea typeface="メイリオ" panose="020B0604030504040204" pitchFamily="50" charset="-128"/>
              </a:rPr>
              <a:t>章 人材の知識とスキルの認定制度</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3A44AAB-377D-7899-8137-32C075020AA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352</a:t>
            </a:fld>
            <a:endParaRPr kumimoji="1" lang="ja-JP" altLang="en-US" sz="2000"/>
          </a:p>
        </p:txBody>
      </p:sp>
      <p:sp>
        <p:nvSpPr>
          <p:cNvPr id="3" name="テキスト ボックス 2">
            <a:extLst>
              <a:ext uri="{FF2B5EF4-FFF2-40B4-BE49-F238E27FC236}">
                <a16:creationId xmlns:a16="http://schemas.microsoft.com/office/drawing/2014/main" id="{F95AFAEE-3F43-36D7-FEEE-A63150C3B414}"/>
              </a:ext>
            </a:extLst>
          </p:cNvPr>
          <p:cNvSpPr txBox="1"/>
          <p:nvPr/>
        </p:nvSpPr>
        <p:spPr>
          <a:xfrm>
            <a:off x="1332852" y="1437834"/>
            <a:ext cx="16098200" cy="5078313"/>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23-1. Di-Lite</a:t>
            </a: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・ソフトウェア領域</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数理・データサイエンス領域</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人工知能（</a:t>
            </a:r>
            <a:r>
              <a:rPr kumimoji="1" lang="en-US" altLang="ja-JP" sz="3600">
                <a:latin typeface="メイリオ" panose="020B0604030504040204" pitchFamily="50" charset="-128"/>
                <a:ea typeface="メイリオ" panose="020B0604030504040204" pitchFamily="50" charset="-128"/>
              </a:rPr>
              <a:t>AI</a:t>
            </a:r>
            <a:r>
              <a:rPr kumimoji="1" lang="ja-JP" altLang="en-US" sz="3600">
                <a:latin typeface="メイリオ" panose="020B0604030504040204" pitchFamily="50" charset="-128"/>
                <a:ea typeface="メイリオ" panose="020B0604030504040204" pitchFamily="50" charset="-128"/>
              </a:rPr>
              <a:t>）・ディープラーニング領域</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23-2. </a:t>
            </a:r>
            <a:r>
              <a:rPr kumimoji="1" lang="ja-JP" altLang="en-US" sz="3600">
                <a:latin typeface="メイリオ" panose="020B0604030504040204" pitchFamily="50" charset="-128"/>
                <a:ea typeface="メイリオ" panose="020B0604030504040204" pitchFamily="50" charset="-128"/>
              </a:rPr>
              <a:t>情報処理技術者試験</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23-3. </a:t>
            </a:r>
            <a:r>
              <a:rPr kumimoji="1" lang="ja-JP" altLang="en-US" sz="3600">
                <a:latin typeface="メイリオ" panose="020B0604030504040204" pitchFamily="50" charset="-128"/>
                <a:ea typeface="メイリオ" panose="020B0604030504040204" pitchFamily="50" charset="-128"/>
              </a:rPr>
              <a:t>国際セキュリティ資格</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A328BD09-BFD5-5938-BC27-A9334255C34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44243847-F612-BDBD-D884-9AF5F9DBFEF9}"/>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27-23.】</a:t>
            </a:r>
          </a:p>
          <a:p>
            <a:pPr algn="ctr"/>
            <a:r>
              <a:rPr lang="en-US" altLang="ja-JP" sz="2400" b="1">
                <a:latin typeface="メイリオ" panose="020B0604030504040204" pitchFamily="50" charset="-128"/>
                <a:ea typeface="メイリオ" panose="020B0604030504040204" pitchFamily="50" charset="-128"/>
              </a:rPr>
              <a:t>P691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P692</a:t>
            </a:r>
          </a:p>
        </p:txBody>
      </p:sp>
    </p:spTree>
    <p:extLst>
      <p:ext uri="{BB962C8B-B14F-4D97-AF65-F5344CB8AC3E}">
        <p14:creationId xmlns:p14="http://schemas.microsoft.com/office/powerpoint/2010/main" val="376800261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71A98-1947-7ADB-EA16-412CB3F075A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FD98A40-CF30-65EE-46D8-39C3AFA82EAE}"/>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23</a:t>
            </a:r>
            <a:r>
              <a:rPr lang="ja-JP" altLang="en-US" sz="3900">
                <a:latin typeface="メイリオ" panose="020B0604030504040204" pitchFamily="50" charset="-128"/>
                <a:ea typeface="メイリオ" panose="020B0604030504040204" pitchFamily="50" charset="-128"/>
              </a:rPr>
              <a:t>章 人材の知識とスキルの認定制度</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7E04CD12-7376-57FB-6D8B-C390108903C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353</a:t>
            </a:fld>
            <a:endParaRPr kumimoji="1" lang="ja-JP" altLang="en-US" sz="2000"/>
          </a:p>
        </p:txBody>
      </p:sp>
      <p:sp>
        <p:nvSpPr>
          <p:cNvPr id="5" name="object 40">
            <a:extLst>
              <a:ext uri="{FF2B5EF4-FFF2-40B4-BE49-F238E27FC236}">
                <a16:creationId xmlns:a16="http://schemas.microsoft.com/office/drawing/2014/main" id="{D42F58B4-E350-A416-A0EA-4FB38AE9C25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0260BA09-2D20-889E-851B-78868A37DB1A}"/>
              </a:ext>
            </a:extLst>
          </p:cNvPr>
          <p:cNvSpPr txBox="1"/>
          <p:nvPr/>
        </p:nvSpPr>
        <p:spPr>
          <a:xfrm>
            <a:off x="1332852" y="1380761"/>
            <a:ext cx="15579110" cy="3416320"/>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およびデジタル人材のスキル・知識の認定制度の理解</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およびデジタル人材のスキルと知識を認定する制度を理解する。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認定制度を活用した人材育成の推進</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情報処理技術者試験や国際資格などの</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およびデジタル人材のスキル・知識の認定制度を活用し、人材育成に取り組む。</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689763C-F7BE-F536-29F5-1BE2E2E62997}"/>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27-23.】</a:t>
            </a:r>
          </a:p>
          <a:p>
            <a:pPr algn="ctr"/>
            <a:r>
              <a:rPr lang="en-US" altLang="ja-JP" sz="2400" b="1">
                <a:latin typeface="メイリオ" panose="020B0604030504040204" pitchFamily="50" charset="-128"/>
                <a:ea typeface="メイリオ" panose="020B0604030504040204" pitchFamily="50" charset="-128"/>
              </a:rPr>
              <a:t>P691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P692</a:t>
            </a:r>
          </a:p>
        </p:txBody>
      </p:sp>
    </p:spTree>
    <p:extLst>
      <p:ext uri="{BB962C8B-B14F-4D97-AF65-F5344CB8AC3E}">
        <p14:creationId xmlns:p14="http://schemas.microsoft.com/office/powerpoint/2010/main" val="219186841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95FC-E640-0FA3-CEEA-3C7BCB30A69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36A850D-FED7-E015-6DA1-D0CA9FCF58DC}"/>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24</a:t>
            </a:r>
            <a:r>
              <a:rPr lang="ja-JP" altLang="en-US" sz="3900">
                <a:latin typeface="メイリオ" panose="020B0604030504040204" pitchFamily="50" charset="-128"/>
                <a:ea typeface="メイリオ" panose="020B0604030504040204" pitchFamily="50" charset="-128"/>
              </a:rPr>
              <a:t>章 各種人材育成カリキュラム</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B9AB0195-42B6-CF01-B3A7-861309CDB14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354</a:t>
            </a:fld>
            <a:endParaRPr kumimoji="1" lang="ja-JP" altLang="en-US" sz="2000"/>
          </a:p>
        </p:txBody>
      </p:sp>
      <p:sp>
        <p:nvSpPr>
          <p:cNvPr id="3" name="テキスト ボックス 2">
            <a:extLst>
              <a:ext uri="{FF2B5EF4-FFF2-40B4-BE49-F238E27FC236}">
                <a16:creationId xmlns:a16="http://schemas.microsoft.com/office/drawing/2014/main" id="{8CD13674-9459-DBCE-6465-AD47D13171A2}"/>
              </a:ext>
            </a:extLst>
          </p:cNvPr>
          <p:cNvSpPr txBox="1"/>
          <p:nvPr/>
        </p:nvSpPr>
        <p:spPr>
          <a:xfrm>
            <a:off x="1332852" y="1437834"/>
            <a:ext cx="16098200" cy="452431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24-1. </a:t>
            </a:r>
            <a:r>
              <a:rPr kumimoji="1" lang="ja-JP" altLang="en-US" sz="3600">
                <a:latin typeface="メイリオ" panose="020B0604030504040204" pitchFamily="50" charset="-128"/>
                <a:ea typeface="メイリオ" panose="020B0604030504040204" pitchFamily="50" charset="-128"/>
              </a:rPr>
              <a:t>プラス・セキュリティ知識補充講座 カリキュラム例</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経営層向けカリキュラム</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デジタル化推進部門の部課長級マネジメント層向けカリキュラム</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24-2. IT</a:t>
            </a:r>
            <a:r>
              <a:rPr kumimoji="1" lang="ja-JP" altLang="en-US" sz="3600">
                <a:latin typeface="メイリオ" panose="020B0604030504040204" pitchFamily="50" charset="-128"/>
                <a:ea typeface="メイリオ" panose="020B0604030504040204" pitchFamily="50" charset="-128"/>
              </a:rPr>
              <a:t>スキル標準モデルカリキュラム</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スキル標準</a:t>
            </a:r>
            <a:r>
              <a:rPr kumimoji="1" lang="en-US" altLang="ja-JP" sz="3600">
                <a:latin typeface="メイリオ" panose="020B0604030504040204" pitchFamily="50" charset="-128"/>
                <a:ea typeface="メイリオ" panose="020B0604030504040204" pitchFamily="50" charset="-128"/>
              </a:rPr>
              <a:t>V3</a:t>
            </a:r>
            <a:r>
              <a:rPr kumimoji="1" lang="ja-JP" altLang="en-US" sz="3600">
                <a:latin typeface="メイリオ" panose="020B0604030504040204" pitchFamily="50" charset="-128"/>
                <a:ea typeface="メイリオ" panose="020B0604030504040204" pitchFamily="50" charset="-128"/>
              </a:rPr>
              <a:t>（レベル</a:t>
            </a:r>
            <a:r>
              <a:rPr kumimoji="1" lang="en-US" altLang="ja-JP" sz="3600">
                <a:latin typeface="メイリオ" panose="020B0604030504040204" pitchFamily="50" charset="-128"/>
                <a:ea typeface="メイリオ" panose="020B0604030504040204" pitchFamily="50" charset="-128"/>
              </a:rPr>
              <a:t>1</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a:t>
            </a: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24-3. </a:t>
            </a:r>
            <a:r>
              <a:rPr kumimoji="1" lang="ja-JP" altLang="en-US" sz="3600">
                <a:latin typeface="メイリオ" panose="020B0604030504040204" pitchFamily="50" charset="-128"/>
                <a:ea typeface="メイリオ" panose="020B0604030504040204" pitchFamily="50" charset="-128"/>
              </a:rPr>
              <a:t>マナビ</a:t>
            </a:r>
            <a:r>
              <a:rPr kumimoji="1" lang="en-US" altLang="ja-JP" sz="3600">
                <a:latin typeface="メイリオ" panose="020B0604030504040204" pitchFamily="50" charset="-128"/>
                <a:ea typeface="メイリオ" panose="020B0604030504040204" pitchFamily="50" charset="-128"/>
              </a:rPr>
              <a:t>DX</a:t>
            </a:r>
          </a:p>
        </p:txBody>
      </p:sp>
      <p:sp>
        <p:nvSpPr>
          <p:cNvPr id="5" name="object 40">
            <a:extLst>
              <a:ext uri="{FF2B5EF4-FFF2-40B4-BE49-F238E27FC236}">
                <a16:creationId xmlns:a16="http://schemas.microsoft.com/office/drawing/2014/main" id="{73607168-3243-AED8-3E9A-2EE63EA98343}"/>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8D1850A7-E951-2CB7-678C-A5BBF1AB0B09}"/>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27-24.】</a:t>
            </a:r>
          </a:p>
          <a:p>
            <a:pPr algn="ctr"/>
            <a:r>
              <a:rPr lang="en-US" altLang="ja-JP" sz="2400" b="1">
                <a:latin typeface="メイリオ" panose="020B0604030504040204" pitchFamily="50" charset="-128"/>
                <a:ea typeface="メイリオ" panose="020B0604030504040204" pitchFamily="50" charset="-128"/>
              </a:rPr>
              <a:t>P693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P695</a:t>
            </a:r>
          </a:p>
        </p:txBody>
      </p:sp>
    </p:spTree>
    <p:extLst>
      <p:ext uri="{BB962C8B-B14F-4D97-AF65-F5344CB8AC3E}">
        <p14:creationId xmlns:p14="http://schemas.microsoft.com/office/powerpoint/2010/main" val="261860021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CB804-80CC-4975-9FC9-69214260D18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8BD8D63-3365-811A-6A24-B83DD2F550FF}"/>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24</a:t>
            </a:r>
            <a:r>
              <a:rPr lang="ja-JP" altLang="en-US" sz="3900">
                <a:latin typeface="メイリオ" panose="020B0604030504040204" pitchFamily="50" charset="-128"/>
                <a:ea typeface="メイリオ" panose="020B0604030504040204" pitchFamily="50" charset="-128"/>
              </a:rPr>
              <a:t>章 各種人材育成カリキュラム</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7E738778-8475-D47C-7408-75AD0F628D4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355</a:t>
            </a:fld>
            <a:endParaRPr kumimoji="1" lang="ja-JP" altLang="en-US" sz="2000"/>
          </a:p>
        </p:txBody>
      </p:sp>
      <p:sp>
        <p:nvSpPr>
          <p:cNvPr id="5" name="object 40">
            <a:extLst>
              <a:ext uri="{FF2B5EF4-FFF2-40B4-BE49-F238E27FC236}">
                <a16:creationId xmlns:a16="http://schemas.microsoft.com/office/drawing/2014/main" id="{90860231-2E81-42B9-0086-AABF15FC4B58}"/>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4" name="テキスト ボックス 3">
            <a:extLst>
              <a:ext uri="{FF2B5EF4-FFF2-40B4-BE49-F238E27FC236}">
                <a16:creationId xmlns:a16="http://schemas.microsoft.com/office/drawing/2014/main" id="{6F6A32D6-8920-8414-2D5C-2A3AF7DCDEF6}"/>
              </a:ext>
            </a:extLst>
          </p:cNvPr>
          <p:cNvSpPr txBox="1"/>
          <p:nvPr/>
        </p:nvSpPr>
        <p:spPr>
          <a:xfrm>
            <a:off x="1332852" y="1380761"/>
            <a:ext cx="15579110" cy="6186309"/>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セキュリティ関連カリキュラム内容の把握</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「プラス・セキュリティ知識補充講座 カリキュラム例」や「</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スキル標準モデルカリキュラム </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スキル標準</a:t>
            </a:r>
            <a:r>
              <a:rPr kumimoji="1" lang="en-US" altLang="ja-JP" sz="3600">
                <a:latin typeface="メイリオ" panose="020B0604030504040204" pitchFamily="50" charset="-128"/>
                <a:ea typeface="メイリオ" panose="020B0604030504040204" pitchFamily="50" charset="-128"/>
              </a:rPr>
              <a:t>V3</a:t>
            </a:r>
            <a:r>
              <a:rPr kumimoji="1" lang="ja-JP" altLang="en-US" sz="3600">
                <a:latin typeface="メイリオ" panose="020B0604030504040204" pitchFamily="50" charset="-128"/>
                <a:ea typeface="メイリオ" panose="020B0604030504040204" pitchFamily="50" charset="-128"/>
              </a:rPr>
              <a:t>（レベル</a:t>
            </a:r>
            <a:r>
              <a:rPr kumimoji="1" lang="en-US" altLang="ja-JP" sz="3600">
                <a:latin typeface="メイリオ" panose="020B0604030504040204" pitchFamily="50" charset="-128"/>
                <a:ea typeface="メイリオ" panose="020B0604030504040204" pitchFamily="50" charset="-128"/>
              </a:rPr>
              <a:t>1</a:t>
            </a:r>
            <a:r>
              <a:rPr kumimoji="1" lang="ja-JP" altLang="en-US" sz="3600">
                <a:latin typeface="メイリオ" panose="020B0604030504040204" pitchFamily="50" charset="-128"/>
                <a:ea typeface="メイリオ" panose="020B0604030504040204" pitchFamily="50" charset="-128"/>
              </a:rPr>
              <a:t>）」など、関係機関が公表しているセキュリティ関連のカリキュラム内容を把握する。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実施計画および実施内容の検討</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カリキュラム内容を参考にし、具体的な実施計画や実施内容を検討する。</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マナビ</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の活用によるデジタルスキル向上</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マナビ</a:t>
            </a:r>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を活用して、デジタルスキルの向上を図る。</a:t>
            </a:r>
            <a:endParaRPr kumimoji="1"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A2982A0-D33B-FCB9-6ACF-417AD9662612}"/>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27-24.】</a:t>
            </a:r>
          </a:p>
          <a:p>
            <a:pPr algn="ctr"/>
            <a:r>
              <a:rPr lang="en-US" altLang="ja-JP" sz="2400" b="1">
                <a:latin typeface="メイリオ" panose="020B0604030504040204" pitchFamily="50" charset="-128"/>
                <a:ea typeface="メイリオ" panose="020B0604030504040204" pitchFamily="50" charset="-128"/>
              </a:rPr>
              <a:t>P693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P695</a:t>
            </a:r>
          </a:p>
        </p:txBody>
      </p:sp>
    </p:spTree>
    <p:extLst>
      <p:ext uri="{BB962C8B-B14F-4D97-AF65-F5344CB8AC3E}">
        <p14:creationId xmlns:p14="http://schemas.microsoft.com/office/powerpoint/2010/main" val="229815315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B824-C1B0-F91E-2209-D47422D9FDB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B9CBBBE-47A2-4CA2-78A5-321B16BB3BF2}"/>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3900">
                <a:latin typeface="メイリオ" panose="020B0604030504040204" pitchFamily="50" charset="-128"/>
                <a:ea typeface="メイリオ" panose="020B0604030504040204" pitchFamily="50" charset="-128"/>
              </a:rPr>
              <a:t>25</a:t>
            </a:r>
            <a:r>
              <a:rPr lang="ja-JP" altLang="en-US" sz="3900">
                <a:latin typeface="メイリオ" panose="020B0604030504040204" pitchFamily="50" charset="-128"/>
                <a:ea typeface="メイリオ" panose="020B0604030504040204" pitchFamily="50" charset="-128"/>
              </a:rPr>
              <a:t>章 スキルと知識を持った人材育成・人材確保方法</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9061AB3-BC0A-3EDD-978E-E3D470D3B11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356</a:t>
            </a:fld>
            <a:endParaRPr kumimoji="1" lang="ja-JP" altLang="en-US" sz="2000"/>
          </a:p>
        </p:txBody>
      </p:sp>
      <p:sp>
        <p:nvSpPr>
          <p:cNvPr id="3" name="テキスト ボックス 2">
            <a:extLst>
              <a:ext uri="{FF2B5EF4-FFF2-40B4-BE49-F238E27FC236}">
                <a16:creationId xmlns:a16="http://schemas.microsoft.com/office/drawing/2014/main" id="{552EAF7F-A2D2-4A6C-C1E7-E8E06460157F}"/>
              </a:ext>
            </a:extLst>
          </p:cNvPr>
          <p:cNvSpPr txBox="1"/>
          <p:nvPr/>
        </p:nvSpPr>
        <p:spPr>
          <a:xfrm>
            <a:off x="1332852" y="1437834"/>
            <a:ext cx="15774418" cy="729430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要旨</a:t>
            </a:r>
            <a:endParaRPr kumimoji="1" lang="en-US" altLang="ja-JP" sz="3600" b="1">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25-1. </a:t>
            </a:r>
            <a:r>
              <a:rPr kumimoji="1" lang="ja-JP" altLang="en-US" sz="3600">
                <a:latin typeface="メイリオ" panose="020B0604030504040204" pitchFamily="50" charset="-128"/>
                <a:ea typeface="メイリオ" panose="020B0604030504040204" pitchFamily="50" charset="-128"/>
              </a:rPr>
              <a:t>「プラス・セキュリティ」の実施計画例</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プラス・セキュリティ知識補充講座カリキュラム例</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25-2. </a:t>
            </a:r>
            <a:r>
              <a:rPr kumimoji="1" lang="ja-JP" altLang="en-US" sz="3600">
                <a:latin typeface="メイリオ" panose="020B0604030504040204" pitchFamily="50" charset="-128"/>
                <a:ea typeface="メイリオ" panose="020B0604030504040204" pitchFamily="50" charset="-128"/>
              </a:rPr>
              <a:t>「リスキリング」「チェンジマインド」の実施計画例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認識していただきたい実施概要</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関係機関公表カリキュラムを活用した実施計画および教育・研修内容の作成と実施</a:t>
            </a:r>
            <a:endParaRPr kumimoji="1" lang="en-US" altLang="ja-JP" sz="3600">
              <a:latin typeface="メイリオ" panose="020B0604030504040204" pitchFamily="50" charset="-128"/>
              <a:ea typeface="メイリオ" panose="020B0604030504040204" pitchFamily="50" charset="-128"/>
            </a:endParaRPr>
          </a:p>
          <a:p>
            <a:pPr marL="1200150" lvl="1" indent="-74295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関係機関が公表しているカリキュラムを活用し、チェンジマインドやリスキリングを含めた実施計画を策定します。さらに、具体的な教育・研修内容を作成し、実施することで、組織全体のデジタルスキル向上を図ります。</a:t>
            </a:r>
            <a:endParaRPr kumimoji="1"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C48CDC7B-D54C-B86B-6DEA-2F8DE451D935}"/>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C0DB68BD-6835-2875-894D-509A0E264BA1}"/>
              </a:ext>
            </a:extLst>
          </p:cNvPr>
          <p:cNvSpPr txBox="1"/>
          <p:nvPr/>
        </p:nvSpPr>
        <p:spPr>
          <a:xfrm>
            <a:off x="13106608" y="1292138"/>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27-25.】</a:t>
            </a:r>
          </a:p>
          <a:p>
            <a:pPr algn="ctr"/>
            <a:r>
              <a:rPr lang="en-US" altLang="ja-JP" sz="2400" b="1">
                <a:latin typeface="メイリオ" panose="020B0604030504040204" pitchFamily="50" charset="-128"/>
                <a:ea typeface="メイリオ" panose="020B0604030504040204" pitchFamily="50" charset="-128"/>
              </a:rPr>
              <a:t>P696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P697</a:t>
            </a:r>
          </a:p>
        </p:txBody>
      </p:sp>
    </p:spTree>
    <p:extLst>
      <p:ext uri="{BB962C8B-B14F-4D97-AF65-F5344CB8AC3E}">
        <p14:creationId xmlns:p14="http://schemas.microsoft.com/office/powerpoint/2010/main" val="326066783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C0CF9-02FF-E9C3-3EE6-7CD9275AE39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BF53DB5-5A0A-460E-729D-842B4EAAB37B}"/>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第</a:t>
            </a:r>
            <a:r>
              <a:rPr lang="en-US" altLang="ja-JP" sz="3900">
                <a:latin typeface="メイリオ" panose="020B0604030504040204" pitchFamily="50" charset="-128"/>
                <a:ea typeface="メイリオ" panose="020B0604030504040204" pitchFamily="50" charset="-128"/>
              </a:rPr>
              <a:t>28</a:t>
            </a:r>
            <a:r>
              <a:rPr lang="ja-JP" altLang="en-US" sz="3900">
                <a:latin typeface="メイリオ" panose="020B0604030504040204" pitchFamily="50" charset="-128"/>
                <a:ea typeface="メイリオ" panose="020B0604030504040204" pitchFamily="50" charset="-128"/>
              </a:rPr>
              <a:t>章</a:t>
            </a:r>
            <a:r>
              <a:rPr kumimoji="1" lang="en-US" altLang="ja-JP"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今後実施すべきこと</a:t>
            </a:r>
          </a:p>
        </p:txBody>
      </p:sp>
      <p:sp>
        <p:nvSpPr>
          <p:cNvPr id="91" name="スライド番号プレースホルダー 1">
            <a:extLst>
              <a:ext uri="{FF2B5EF4-FFF2-40B4-BE49-F238E27FC236}">
                <a16:creationId xmlns:a16="http://schemas.microsoft.com/office/drawing/2014/main" id="{D0F14E5A-497B-CD16-B6BB-6509C85C1E7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357</a:t>
            </a:fld>
            <a:endParaRPr kumimoji="1" lang="ja-JP" altLang="en-US" sz="2000"/>
          </a:p>
        </p:txBody>
      </p:sp>
      <p:sp>
        <p:nvSpPr>
          <p:cNvPr id="3" name="テキスト プレースホルダー 2">
            <a:extLst>
              <a:ext uri="{FF2B5EF4-FFF2-40B4-BE49-F238E27FC236}">
                <a16:creationId xmlns:a16="http://schemas.microsoft.com/office/drawing/2014/main" id="{8B206B79-4B13-E864-B334-B7B8FE9C7D12}"/>
              </a:ext>
            </a:extLst>
          </p:cNvPr>
          <p:cNvSpPr txBox="1">
            <a:spLocks/>
          </p:cNvSpPr>
          <p:nvPr/>
        </p:nvSpPr>
        <p:spPr>
          <a:xfrm>
            <a:off x="1332852" y="2019082"/>
            <a:ext cx="15833714"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今後のアクション</a:t>
            </a:r>
            <a:endParaRPr lang="en-US" altLang="ja-JP"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51C69BFB-A8A4-70BF-23B4-783ACB1ECE1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83554533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91DDA-6BF2-7B2E-937C-894ECC6B20E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4CA4FC9-1D55-133D-AA2F-21057CA35107}"/>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今後のアクション</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C9BD0B31-41E6-9442-78DA-B630E9A9B86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358</a:t>
            </a:fld>
            <a:endParaRPr kumimoji="1" lang="ja-JP" altLang="en-US" sz="2000"/>
          </a:p>
        </p:txBody>
      </p:sp>
      <p:sp>
        <p:nvSpPr>
          <p:cNvPr id="5" name="object 40">
            <a:extLst>
              <a:ext uri="{FF2B5EF4-FFF2-40B4-BE49-F238E27FC236}">
                <a16:creationId xmlns:a16="http://schemas.microsoft.com/office/drawing/2014/main" id="{C53A8BBC-0E76-82C2-D2C2-FC0C5848E503}"/>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2" name="テキスト ボックス 1">
            <a:extLst>
              <a:ext uri="{FF2B5EF4-FFF2-40B4-BE49-F238E27FC236}">
                <a16:creationId xmlns:a16="http://schemas.microsoft.com/office/drawing/2014/main" id="{248D249A-5F8A-7CE0-2225-ABA4122D1977}"/>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28-1.】</a:t>
            </a:r>
          </a:p>
          <a:p>
            <a:pPr algn="ctr"/>
            <a:r>
              <a:rPr lang="en-US" altLang="ja-JP" sz="2400" b="1">
                <a:latin typeface="メイリオ" panose="020B0604030504040204" pitchFamily="50" charset="-128"/>
                <a:ea typeface="メイリオ" panose="020B0604030504040204" pitchFamily="50" charset="-128"/>
              </a:rPr>
              <a:t>P699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P708</a:t>
            </a:r>
          </a:p>
        </p:txBody>
      </p:sp>
      <p:sp>
        <p:nvSpPr>
          <p:cNvPr id="4" name="テキスト プレースホルダー 2">
            <a:extLst>
              <a:ext uri="{FF2B5EF4-FFF2-40B4-BE49-F238E27FC236}">
                <a16:creationId xmlns:a16="http://schemas.microsoft.com/office/drawing/2014/main" id="{482CC858-24B4-3F00-41A5-2790489D6E6C}"/>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本テキストの内容を実践するために行うべき事項</a:t>
            </a:r>
          </a:p>
        </p:txBody>
      </p:sp>
      <p:sp>
        <p:nvSpPr>
          <p:cNvPr id="6" name="テキスト ボックス 5">
            <a:extLst>
              <a:ext uri="{FF2B5EF4-FFF2-40B4-BE49-F238E27FC236}">
                <a16:creationId xmlns:a16="http://schemas.microsoft.com/office/drawing/2014/main" id="{08AE987A-EAE2-C2AB-5437-6A2DDD426ACA}"/>
              </a:ext>
            </a:extLst>
          </p:cNvPr>
          <p:cNvSpPr txBox="1"/>
          <p:nvPr/>
        </p:nvSpPr>
        <p:spPr>
          <a:xfrm>
            <a:off x="1554679" y="2118977"/>
            <a:ext cx="15678962" cy="4524315"/>
          </a:xfrm>
          <a:prstGeom prst="rect">
            <a:avLst/>
          </a:prstGeom>
          <a:noFill/>
        </p:spPr>
        <p:txBody>
          <a:bodyPr wrap="square">
            <a:spAutoFit/>
          </a:bodyPr>
          <a:lstStyle/>
          <a:p>
            <a:pPr marL="571500" indent="-571500">
              <a:buFont typeface="Arial" panose="020B0604020202020204" pitchFamily="34" charset="0"/>
              <a:buChar char="•"/>
            </a:pP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各章のポイントの理解</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DX</a:t>
            </a:r>
            <a:r>
              <a:rPr lang="ja-JP" altLang="en-US" sz="3600">
                <a:latin typeface="メイリオ" panose="020B0604030504040204" pitchFamily="50" charset="-128"/>
                <a:ea typeface="メイリオ" panose="020B0604030504040204" pitchFamily="50" charset="-128"/>
              </a:rPr>
              <a:t>推進の考え方の把握</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セキュリティ対策全容の認識</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自組織でのセキュリティ対策の実施項目の認識</a:t>
            </a:r>
            <a:endParaRPr lang="en-US" altLang="ja-JP" sz="3600">
              <a:latin typeface="メイリオ" panose="020B0604030504040204" pitchFamily="50" charset="-128"/>
              <a:ea typeface="メイリオ" panose="020B0604030504040204" pitchFamily="50" charset="-128"/>
            </a:endParaRPr>
          </a:p>
          <a:p>
            <a:endParaRPr lang="ja-JP" altLang="en-US" sz="3600" b="0" i="0">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94918CB7-E7C1-AB91-D08A-F88C77A0E2B7}"/>
              </a:ext>
            </a:extLst>
          </p:cNvPr>
          <p:cNvSpPr/>
          <p:nvPr/>
        </p:nvSpPr>
        <p:spPr>
          <a:xfrm>
            <a:off x="1562811" y="2154712"/>
            <a:ext cx="15074647" cy="1437574"/>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rgbClr val="FF0000"/>
                </a:solidFill>
                <a:latin typeface="メイリオ" panose="020B0604030504040204" pitchFamily="50" charset="-128"/>
                <a:ea typeface="メイリオ" panose="020B0604030504040204" pitchFamily="50" charset="-128"/>
              </a:rPr>
              <a:t>テキストに記載された各章の理解を深め、</a:t>
            </a:r>
            <a:endParaRPr kumimoji="1" lang="en-US" altLang="ja-JP" sz="3600" b="1">
              <a:solidFill>
                <a:srgbClr val="FF0000"/>
              </a:solidFill>
              <a:latin typeface="メイリオ" panose="020B0604030504040204" pitchFamily="50" charset="-128"/>
              <a:ea typeface="メイリオ" panose="020B0604030504040204" pitchFamily="50" charset="-128"/>
            </a:endParaRPr>
          </a:p>
          <a:p>
            <a:pPr algn="ctr"/>
            <a:r>
              <a:rPr kumimoji="1" lang="ja-JP" altLang="en-US" sz="3600" b="1">
                <a:solidFill>
                  <a:srgbClr val="FF0000"/>
                </a:solidFill>
                <a:latin typeface="メイリオ" panose="020B0604030504040204" pitchFamily="50" charset="-128"/>
                <a:ea typeface="メイリオ" panose="020B0604030504040204" pitchFamily="50" charset="-128"/>
              </a:rPr>
              <a:t>経営者を含めた関係者と共有すること</a:t>
            </a:r>
          </a:p>
        </p:txBody>
      </p:sp>
      <p:sp>
        <p:nvSpPr>
          <p:cNvPr id="9" name="四角形: 角を丸くする 8">
            <a:extLst>
              <a:ext uri="{FF2B5EF4-FFF2-40B4-BE49-F238E27FC236}">
                <a16:creationId xmlns:a16="http://schemas.microsoft.com/office/drawing/2014/main" id="{D7AF594D-B725-1D1F-EAD7-58495D5854CB}"/>
              </a:ext>
            </a:extLst>
          </p:cNvPr>
          <p:cNvSpPr/>
          <p:nvPr/>
        </p:nvSpPr>
        <p:spPr>
          <a:xfrm>
            <a:off x="1554679" y="6313715"/>
            <a:ext cx="15074647" cy="2643974"/>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リスクアセスメントによって自組織の現状のリスクを把握する。</a:t>
            </a:r>
          </a:p>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リスクアセスメントの結果を踏まえ、管理策の中から自組織として実施すべき項目を選定する。</a:t>
            </a:r>
          </a:p>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実施する管理策に関して、自組織としての実施手順を策定する。</a:t>
            </a:r>
          </a:p>
        </p:txBody>
      </p:sp>
    </p:spTree>
    <p:extLst>
      <p:ext uri="{BB962C8B-B14F-4D97-AF65-F5344CB8AC3E}">
        <p14:creationId xmlns:p14="http://schemas.microsoft.com/office/powerpoint/2010/main" val="310757960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275B-9B4A-780B-AED5-AF4E2005F2A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3F169EC-5F82-DD3B-3AC6-FF094745DA9E}"/>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今後のアクション</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B37EA266-6875-4749-884C-C7641CED956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359</a:t>
            </a:fld>
            <a:endParaRPr kumimoji="1" lang="ja-JP" altLang="en-US" sz="2000"/>
          </a:p>
        </p:txBody>
      </p:sp>
      <p:sp>
        <p:nvSpPr>
          <p:cNvPr id="5" name="object 40">
            <a:extLst>
              <a:ext uri="{FF2B5EF4-FFF2-40B4-BE49-F238E27FC236}">
                <a16:creationId xmlns:a16="http://schemas.microsoft.com/office/drawing/2014/main" id="{70A0C6A1-16E1-58E2-C8B8-D6F26293D9B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7F325087-B3DC-6018-5DFC-61D183631D5C}"/>
              </a:ext>
            </a:extLst>
          </p:cNvPr>
          <p:cNvSpPr txBox="1"/>
          <p:nvPr/>
        </p:nvSpPr>
        <p:spPr>
          <a:xfrm>
            <a:off x="1554679" y="2644676"/>
            <a:ext cx="15678962" cy="2308324"/>
          </a:xfrm>
          <a:prstGeom prst="rect">
            <a:avLst/>
          </a:prstGeom>
          <a:noFill/>
        </p:spPr>
        <p:txBody>
          <a:bodyPr wrap="square">
            <a:spAutoFit/>
          </a:bodyPr>
          <a:lstStyle/>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実施手順の実行準備</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実施手順の実行</a:t>
            </a:r>
            <a:endParaRPr lang="en-US" altLang="ja-JP" sz="3600" b="0" i="0">
              <a:effectLst/>
              <a:latin typeface="メイリオ" panose="020B0604030504040204" pitchFamily="50" charset="-128"/>
              <a:ea typeface="メイリオ" panose="020B0604030504040204" pitchFamily="50" charset="-128"/>
            </a:endParaRPr>
          </a:p>
          <a:p>
            <a:pPr marL="1200150" lvl="1"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組織体制と役割の決定</a:t>
            </a:r>
          </a:p>
          <a:p>
            <a:pPr marL="1200150" lvl="1" indent="-742950">
              <a:buFont typeface="+mj-lt"/>
              <a:buAutoNum type="arabicPeriod"/>
            </a:pPr>
            <a:r>
              <a:rPr lang="ja-JP" altLang="en-US" sz="3600" b="0" i="0">
                <a:effectLst/>
                <a:latin typeface="メイリオ" panose="020B0604030504040204" pitchFamily="50" charset="-128"/>
                <a:ea typeface="メイリオ" panose="020B0604030504040204" pitchFamily="50" charset="-128"/>
              </a:rPr>
              <a:t>年間を通して実行すべき事項の例示</a:t>
            </a:r>
          </a:p>
        </p:txBody>
      </p:sp>
      <p:sp>
        <p:nvSpPr>
          <p:cNvPr id="10" name="四角形: 角を丸くする 9">
            <a:extLst>
              <a:ext uri="{FF2B5EF4-FFF2-40B4-BE49-F238E27FC236}">
                <a16:creationId xmlns:a16="http://schemas.microsoft.com/office/drawing/2014/main" id="{F603421D-18E5-2A99-153B-048DBD0BA1A5}"/>
              </a:ext>
            </a:extLst>
          </p:cNvPr>
          <p:cNvSpPr/>
          <p:nvPr/>
        </p:nvSpPr>
        <p:spPr>
          <a:xfrm>
            <a:off x="1554679" y="1571854"/>
            <a:ext cx="15074647" cy="956742"/>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rgbClr val="FF0000"/>
                </a:solidFill>
                <a:latin typeface="メイリオ" panose="020B0604030504040204" pitchFamily="50" charset="-128"/>
                <a:ea typeface="メイリオ" panose="020B0604030504040204" pitchFamily="50" charset="-128"/>
              </a:rPr>
              <a:t>経営者のリーダーシップによって、社内体制を整備すること</a:t>
            </a:r>
          </a:p>
        </p:txBody>
      </p:sp>
      <p:pic>
        <p:nvPicPr>
          <p:cNvPr id="11" name="図 10">
            <a:extLst>
              <a:ext uri="{FF2B5EF4-FFF2-40B4-BE49-F238E27FC236}">
                <a16:creationId xmlns:a16="http://schemas.microsoft.com/office/drawing/2014/main" id="{3B721EDA-F129-212B-8DEB-A92A23D8235E}"/>
              </a:ext>
            </a:extLst>
          </p:cNvPr>
          <p:cNvPicPr>
            <a:picLocks noChangeAspect="1"/>
          </p:cNvPicPr>
          <p:nvPr/>
        </p:nvPicPr>
        <p:blipFill>
          <a:blip r:embed="rId3"/>
          <a:stretch>
            <a:fillRect/>
          </a:stretch>
        </p:blipFill>
        <p:spPr>
          <a:xfrm>
            <a:off x="2809781" y="4798492"/>
            <a:ext cx="11652667" cy="3661184"/>
          </a:xfrm>
          <a:prstGeom prst="rect">
            <a:avLst/>
          </a:prstGeom>
        </p:spPr>
      </p:pic>
      <p:sp>
        <p:nvSpPr>
          <p:cNvPr id="12" name="四角形: 角を丸くする 11">
            <a:extLst>
              <a:ext uri="{FF2B5EF4-FFF2-40B4-BE49-F238E27FC236}">
                <a16:creationId xmlns:a16="http://schemas.microsoft.com/office/drawing/2014/main" id="{F0093C2E-AD82-52EB-8324-9B7F9BEE0112}"/>
              </a:ext>
            </a:extLst>
          </p:cNvPr>
          <p:cNvSpPr/>
          <p:nvPr/>
        </p:nvSpPr>
        <p:spPr>
          <a:xfrm>
            <a:off x="1554679" y="8334146"/>
            <a:ext cx="15074647" cy="756081"/>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3600">
                <a:solidFill>
                  <a:schemeClr val="tx1"/>
                </a:solidFill>
                <a:latin typeface="メイリオ" panose="020B0604030504040204" pitchFamily="50" charset="-128"/>
                <a:ea typeface="メイリオ" panose="020B0604030504040204" pitchFamily="50" charset="-128"/>
              </a:rPr>
              <a:t>実施するための年間計画を作成する</a:t>
            </a:r>
          </a:p>
        </p:txBody>
      </p:sp>
      <p:sp>
        <p:nvSpPr>
          <p:cNvPr id="4" name="テキスト ボックス 3">
            <a:extLst>
              <a:ext uri="{FF2B5EF4-FFF2-40B4-BE49-F238E27FC236}">
                <a16:creationId xmlns:a16="http://schemas.microsoft.com/office/drawing/2014/main" id="{5CFDA2FF-CACC-A2FE-5EAD-09144AA6F9B4}"/>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28-1.】</a:t>
            </a:r>
          </a:p>
          <a:p>
            <a:pPr algn="ctr"/>
            <a:r>
              <a:rPr lang="en-US" altLang="ja-JP" sz="2400" b="1">
                <a:latin typeface="メイリオ" panose="020B0604030504040204" pitchFamily="50" charset="-128"/>
                <a:ea typeface="メイリオ" panose="020B0604030504040204" pitchFamily="50" charset="-128"/>
              </a:rPr>
              <a:t>P699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P708</a:t>
            </a:r>
          </a:p>
        </p:txBody>
      </p:sp>
    </p:spTree>
    <p:extLst>
      <p:ext uri="{BB962C8B-B14F-4D97-AF65-F5344CB8AC3E}">
        <p14:creationId xmlns:p14="http://schemas.microsoft.com/office/powerpoint/2010/main" val="2450790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3-2-2.】</a:t>
            </a:r>
          </a:p>
          <a:p>
            <a:pPr algn="ctr"/>
            <a:r>
              <a:rPr lang="en-US" altLang="ja-JP" sz="2400" b="1">
                <a:latin typeface="メイリオ" panose="020B0604030504040204" pitchFamily="50" charset="-128"/>
                <a:ea typeface="メイリオ" panose="020B0604030504040204" pitchFamily="50" charset="-128"/>
              </a:rPr>
              <a:t>P30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政府機関が目指す社会の方向性とサイバーセキュリティ課題</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Society 5.0</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社会の変化に対するセキュリティ上の脅威</a:t>
            </a:r>
            <a:endParaRPr lang="en-US" altLang="ja-JP" sz="3600" b="0" i="0" u="sng">
              <a:effectLst/>
              <a:latin typeface="メイリオ" panose="020B0604030504040204" pitchFamily="50" charset="-128"/>
              <a:ea typeface="メイリオ" panose="020B0604030504040204" pitchFamily="50" charset="-128"/>
            </a:endParaRPr>
          </a:p>
        </p:txBody>
      </p:sp>
      <p:graphicFrame>
        <p:nvGraphicFramePr>
          <p:cNvPr id="8" name="表 2">
            <a:extLst>
              <a:ext uri="{FF2B5EF4-FFF2-40B4-BE49-F238E27FC236}">
                <a16:creationId xmlns:a16="http://schemas.microsoft.com/office/drawing/2014/main" id="{5A028615-EF54-FB09-C99A-0AB61E06A49B}"/>
              </a:ext>
            </a:extLst>
          </p:cNvPr>
          <p:cNvGraphicFramePr>
            <a:graphicFrameLocks noGrp="1"/>
          </p:cNvGraphicFramePr>
          <p:nvPr>
            <p:extLst>
              <p:ext uri="{D42A27DB-BD31-4B8C-83A1-F6EECF244321}">
                <p14:modId xmlns:p14="http://schemas.microsoft.com/office/powerpoint/2010/main" val="2895458606"/>
              </p:ext>
            </p:extLst>
          </p:nvPr>
        </p:nvGraphicFramePr>
        <p:xfrm>
          <a:off x="1332852" y="2878651"/>
          <a:ext cx="15940723" cy="5242560"/>
        </p:xfrm>
        <a:graphic>
          <a:graphicData uri="http://schemas.openxmlformats.org/drawingml/2006/table">
            <a:tbl>
              <a:tblPr firstRow="1" bandRow="1">
                <a:tableStyleId>{5C22544A-7EE6-4342-B048-85BDC9FD1C3A}</a:tableStyleId>
              </a:tblPr>
              <a:tblGrid>
                <a:gridCol w="6221730">
                  <a:extLst>
                    <a:ext uri="{9D8B030D-6E8A-4147-A177-3AD203B41FA5}">
                      <a16:colId xmlns:a16="http://schemas.microsoft.com/office/drawing/2014/main" val="3350320881"/>
                    </a:ext>
                  </a:extLst>
                </a:gridCol>
                <a:gridCol w="9718993">
                  <a:extLst>
                    <a:ext uri="{9D8B030D-6E8A-4147-A177-3AD203B41FA5}">
                      <a16:colId xmlns:a16="http://schemas.microsoft.com/office/drawing/2014/main" val="3319254363"/>
                    </a:ext>
                  </a:extLst>
                </a:gridCol>
              </a:tblGrid>
              <a:tr h="370840">
                <a:tc>
                  <a:txBody>
                    <a:bodyPr/>
                    <a:lstStyle/>
                    <a:p>
                      <a:pPr algn="l"/>
                      <a:r>
                        <a:rPr kumimoji="1" lang="en-US" altLang="ja-JP" sz="3200">
                          <a:latin typeface="メイリオ" panose="020B0604030504040204" pitchFamily="50" charset="-128"/>
                          <a:ea typeface="メイリオ" panose="020B0604030504040204" pitchFamily="50" charset="-128"/>
                        </a:rPr>
                        <a:t>Society5.0</a:t>
                      </a:r>
                      <a:r>
                        <a:rPr kumimoji="1" lang="ja-JP" altLang="en-US" sz="3200">
                          <a:latin typeface="メイリオ" panose="020B0604030504040204" pitchFamily="50" charset="-128"/>
                          <a:ea typeface="メイリオ" panose="020B0604030504040204" pitchFamily="50" charset="-128"/>
                        </a:rPr>
                        <a:t>における社会の変化</a:t>
                      </a:r>
                    </a:p>
                  </a:txBody>
                  <a:tcPr/>
                </a:tc>
                <a:tc>
                  <a:txBody>
                    <a:bodyPr/>
                    <a:lstStyle/>
                    <a:p>
                      <a:pPr algn="l"/>
                      <a:r>
                        <a:rPr kumimoji="1" lang="ja-JP" altLang="en-US" sz="3200">
                          <a:latin typeface="メイリオ" panose="020B0604030504040204" pitchFamily="50" charset="-128"/>
                          <a:ea typeface="メイリオ" panose="020B0604030504040204" pitchFamily="50" charset="-128"/>
                        </a:rPr>
                        <a:t>社会の変化に対するセキュリティ上の脅威</a:t>
                      </a:r>
                    </a:p>
                  </a:txBody>
                  <a:tcPr/>
                </a:tc>
                <a:extLst>
                  <a:ext uri="{0D108BD9-81ED-4DB2-BD59-A6C34878D82A}">
                    <a16:rowId xmlns:a16="http://schemas.microsoft.com/office/drawing/2014/main" val="2429723215"/>
                  </a:ext>
                </a:extLst>
              </a:tr>
              <a:tr h="370840">
                <a:tc>
                  <a:txBody>
                    <a:bodyPr/>
                    <a:lstStyle/>
                    <a:p>
                      <a:pPr algn="l"/>
                      <a:r>
                        <a:rPr kumimoji="1" lang="ja-JP" altLang="en-US" sz="3200">
                          <a:solidFill>
                            <a:schemeClr val="tx1"/>
                          </a:solidFill>
                          <a:latin typeface="メイリオ" panose="020B0604030504040204" pitchFamily="50" charset="-128"/>
                          <a:ea typeface="メイリオ" panose="020B0604030504040204" pitchFamily="50" charset="-128"/>
                        </a:rPr>
                        <a:t>大量データの流通・連携</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457200" indent="-457200" algn="l">
                        <a:buFont typeface="Arial" panose="020B0604020202020204" pitchFamily="34" charset="0"/>
                        <a:buChar char="•"/>
                      </a:pPr>
                      <a:r>
                        <a:rPr kumimoji="1" lang="ja-JP" altLang="en-US" sz="3200">
                          <a:solidFill>
                            <a:schemeClr val="tx1"/>
                          </a:solidFill>
                          <a:latin typeface="メイリオ" panose="020B0604030504040204" pitchFamily="50" charset="-128"/>
                          <a:ea typeface="メイリオ" panose="020B0604030504040204" pitchFamily="50" charset="-128"/>
                        </a:rPr>
                        <a:t>データの性質に応じた適切な管理の重要性が増大</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36525596"/>
                  </a:ext>
                </a:extLst>
              </a:tr>
              <a:tr h="370840">
                <a:tc>
                  <a:txBody>
                    <a:bodyPr/>
                    <a:lstStyle/>
                    <a:p>
                      <a:pPr algn="l"/>
                      <a:r>
                        <a:rPr kumimoji="1" lang="ja-JP" altLang="en-US" sz="3200">
                          <a:solidFill>
                            <a:schemeClr val="tx1"/>
                          </a:solidFill>
                          <a:latin typeface="メイリオ" panose="020B0604030504040204" pitchFamily="50" charset="-128"/>
                          <a:ea typeface="メイリオ" panose="020B0604030504040204" pitchFamily="50" charset="-128"/>
                        </a:rPr>
                        <a:t>フィジカル空間とサイバー空間の融合</a:t>
                      </a:r>
                    </a:p>
                  </a:txBody>
                  <a:tcPr anchor="ctr"/>
                </a:tc>
                <a:tc>
                  <a:txBody>
                    <a:bodyPr/>
                    <a:lstStyle/>
                    <a:p>
                      <a:pPr marL="457200" indent="-457200" algn="l">
                        <a:buFont typeface="Arial" panose="020B0604020202020204" pitchFamily="34" charset="0"/>
                        <a:buChar char="•"/>
                      </a:pPr>
                      <a:r>
                        <a:rPr kumimoji="1" lang="ja-JP" altLang="en-US" sz="3200">
                          <a:solidFill>
                            <a:schemeClr val="tx1"/>
                          </a:solidFill>
                          <a:latin typeface="メイリオ" panose="020B0604030504040204" pitchFamily="50" charset="-128"/>
                          <a:ea typeface="メイリオ" panose="020B0604030504040204" pitchFamily="50" charset="-128"/>
                        </a:rPr>
                        <a:t>サイバー空間からの攻撃がフィジカル空間まで到達</a:t>
                      </a:r>
                    </a:p>
                    <a:p>
                      <a:pPr marL="457200" indent="-457200" algn="l">
                        <a:buFont typeface="Arial" panose="020B0604020202020204" pitchFamily="34" charset="0"/>
                        <a:buChar char="•"/>
                      </a:pPr>
                      <a:r>
                        <a:rPr kumimoji="1" lang="ja-JP" altLang="en-US" sz="3200">
                          <a:solidFill>
                            <a:schemeClr val="tx1"/>
                          </a:solidFill>
                          <a:latin typeface="メイリオ" panose="020B0604030504040204" pitchFamily="50" charset="-128"/>
                          <a:ea typeface="メイリオ" panose="020B0604030504040204" pitchFamily="50" charset="-128"/>
                        </a:rPr>
                        <a:t>フィジカル空間から侵入してサイバー空間へ攻撃を仕掛けるケース</a:t>
                      </a:r>
                    </a:p>
                    <a:p>
                      <a:pPr marL="457200" indent="-457200" algn="l">
                        <a:buFont typeface="Arial" panose="020B0604020202020204" pitchFamily="34" charset="0"/>
                        <a:buChar char="•"/>
                      </a:pPr>
                      <a:r>
                        <a:rPr kumimoji="1" lang="ja-JP" altLang="en-US" sz="3200">
                          <a:solidFill>
                            <a:schemeClr val="tx1"/>
                          </a:solidFill>
                          <a:latin typeface="メイリオ" panose="020B0604030504040204" pitchFamily="50" charset="-128"/>
                          <a:ea typeface="メイリオ" panose="020B0604030504040204" pitchFamily="50" charset="-128"/>
                        </a:rPr>
                        <a:t>フィジカル空間とサイバー空間の間における情報の転換作業への介入</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l"/>
                      <a:r>
                        <a:rPr kumimoji="1" lang="ja-JP" altLang="en-US" sz="3200">
                          <a:solidFill>
                            <a:schemeClr val="tx1"/>
                          </a:solidFill>
                          <a:latin typeface="メイリオ" panose="020B0604030504040204" pitchFamily="50" charset="-128"/>
                          <a:ea typeface="メイリオ" panose="020B0604030504040204" pitchFamily="50" charset="-128"/>
                        </a:rPr>
                        <a:t>複雑につながるサプライチェーン</a:t>
                      </a:r>
                    </a:p>
                  </a:txBody>
                  <a:tcPr anchor="ctr"/>
                </a:tc>
                <a:tc>
                  <a:txBody>
                    <a:bodyPr/>
                    <a:lstStyle/>
                    <a:p>
                      <a:pPr marL="457200" indent="-457200" algn="l">
                        <a:buFont typeface="Arial" panose="020B0604020202020204" pitchFamily="34" charset="0"/>
                        <a:buChar char="•"/>
                      </a:pPr>
                      <a:r>
                        <a:rPr kumimoji="1" lang="ja-JP" altLang="en-US" sz="3200">
                          <a:solidFill>
                            <a:schemeClr val="tx1"/>
                          </a:solidFill>
                          <a:latin typeface="メイリオ" panose="020B0604030504040204" pitchFamily="50" charset="-128"/>
                          <a:ea typeface="メイリオ" panose="020B0604030504040204" pitchFamily="50" charset="-128"/>
                        </a:rPr>
                        <a:t>サイバー攻撃による影響範囲が拡大</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21511744"/>
                  </a:ext>
                </a:extLst>
              </a:tr>
            </a:tbl>
          </a:graphicData>
        </a:graphic>
      </p:graphicFrame>
      <p:sp>
        <p:nvSpPr>
          <p:cNvPr id="5" name="object 40">
            <a:extLst>
              <a:ext uri="{FF2B5EF4-FFF2-40B4-BE49-F238E27FC236}">
                <a16:creationId xmlns:a16="http://schemas.microsoft.com/office/drawing/2014/main" id="{E6EE0759-5BD6-F445-7C26-E48F2CA99D5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4625060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C806-B5DA-FAC2-85F5-61D3C77B5B4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1DAD0A2-5E17-BB50-3BB4-A1A5BDF3545D}"/>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今後のアクション</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179741B-6208-F333-7C91-F44F8CF61FB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360</a:t>
            </a:fld>
            <a:endParaRPr kumimoji="1" lang="ja-JP" altLang="en-US" sz="2000"/>
          </a:p>
        </p:txBody>
      </p:sp>
      <p:sp>
        <p:nvSpPr>
          <p:cNvPr id="5" name="object 40">
            <a:extLst>
              <a:ext uri="{FF2B5EF4-FFF2-40B4-BE49-F238E27FC236}">
                <a16:creationId xmlns:a16="http://schemas.microsoft.com/office/drawing/2014/main" id="{505116D4-B31E-AE29-DDCD-64E9CA0296A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D552E670-FF7B-0AC5-895F-7D31493A4954}"/>
              </a:ext>
            </a:extLst>
          </p:cNvPr>
          <p:cNvSpPr txBox="1"/>
          <p:nvPr/>
        </p:nvSpPr>
        <p:spPr>
          <a:xfrm>
            <a:off x="1332852" y="1380761"/>
            <a:ext cx="15579110" cy="5632311"/>
          </a:xfrm>
          <a:prstGeom prst="rect">
            <a:avLst/>
          </a:prstGeom>
          <a:noFill/>
        </p:spPr>
        <p:txBody>
          <a:bodyPr wrap="square" lIns="91440" tIns="45720" rIns="91440" bIns="45720" anchor="t">
            <a:spAutoFit/>
          </a:bodyPr>
          <a:lstStyle/>
          <a:p>
            <a:r>
              <a:rPr kumimoji="1" lang="en-US" altLang="ja-JP" sz="3600" b="1" err="1">
                <a:latin typeface="メイリオ" panose="020B0604030504040204" pitchFamily="50" charset="-128"/>
                <a:ea typeface="メイリオ" panose="020B0604030504040204" pitchFamily="50" charset="-128"/>
              </a:rPr>
              <a:t>Fit&amp;Gap</a:t>
            </a:r>
            <a:r>
              <a:rPr kumimoji="1" lang="ja-JP" altLang="en-US" sz="3600" b="1">
                <a:latin typeface="メイリオ" panose="020B0604030504040204" pitchFamily="50" charset="-128"/>
                <a:ea typeface="メイリオ" panose="020B0604030504040204" pitchFamily="50" charset="-128"/>
              </a:rPr>
              <a:t>分析</a:t>
            </a:r>
            <a:endParaRPr kumimoji="1" lang="en-US" altLang="ja-JP" sz="3600" b="1">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現状分析</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SaaS</a:t>
            </a:r>
            <a:r>
              <a:rPr kumimoji="1" lang="ja-JP" altLang="en-US" sz="3600">
                <a:latin typeface="メイリオ" panose="020B0604030504040204" pitchFamily="50" charset="-128"/>
                <a:ea typeface="メイリオ" panose="020B0604030504040204" pitchFamily="50" charset="-128"/>
              </a:rPr>
              <a:t>、パッケージソフトウェアの機能調査</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比較分析</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ギャップへの対応策検討</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費用対効果の分析</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実施計画の策定</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非機能要件におけるセキュリティ要件の決め方</a:t>
            </a:r>
            <a:endParaRPr kumimoji="1" lang="en-US" altLang="ja-JP" sz="3600" b="1">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FEFE43F9-DA55-1962-83AE-E9C683F7AF04}"/>
              </a:ext>
            </a:extLst>
          </p:cNvPr>
          <p:cNvSpPr/>
          <p:nvPr/>
        </p:nvSpPr>
        <p:spPr>
          <a:xfrm>
            <a:off x="1554679" y="6313715"/>
            <a:ext cx="15074647" cy="2643974"/>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情報システムで取扱う情報資産に対し、リスクアセスメントを実施する。</a:t>
            </a:r>
            <a:endParaRPr kumimoji="1" lang="en-US" altLang="ja-JP" sz="3600">
              <a:solidFill>
                <a:schemeClr val="tx1"/>
              </a:solidFill>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リスクアセスメントの結果をもとに、必要な管理策を決定する。</a:t>
            </a:r>
            <a:endParaRPr kumimoji="1" lang="en-US" altLang="ja-JP" sz="3600">
              <a:solidFill>
                <a:schemeClr val="tx1"/>
              </a:solidFill>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セキュリティ要件を決定する。</a:t>
            </a:r>
          </a:p>
        </p:txBody>
      </p:sp>
      <p:sp>
        <p:nvSpPr>
          <p:cNvPr id="4" name="テキスト ボックス 3">
            <a:extLst>
              <a:ext uri="{FF2B5EF4-FFF2-40B4-BE49-F238E27FC236}">
                <a16:creationId xmlns:a16="http://schemas.microsoft.com/office/drawing/2014/main" id="{E3A72A4B-7C95-7220-937C-2CD42D2A75A1}"/>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28-1.】</a:t>
            </a:r>
          </a:p>
          <a:p>
            <a:pPr algn="ctr"/>
            <a:r>
              <a:rPr lang="en-US" altLang="ja-JP" sz="2400" b="1">
                <a:latin typeface="メイリオ" panose="020B0604030504040204" pitchFamily="50" charset="-128"/>
                <a:ea typeface="メイリオ" panose="020B0604030504040204" pitchFamily="50" charset="-128"/>
              </a:rPr>
              <a:t>P699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P708</a:t>
            </a:r>
          </a:p>
        </p:txBody>
      </p:sp>
    </p:spTree>
    <p:extLst>
      <p:ext uri="{BB962C8B-B14F-4D97-AF65-F5344CB8AC3E}">
        <p14:creationId xmlns:p14="http://schemas.microsoft.com/office/powerpoint/2010/main" val="166965314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124A-EFB9-A815-EAEC-F3C5C98783A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8802BBA-5EDF-D587-AECB-E62382121523}"/>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今後のアクション</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C2878CFF-A35F-D61A-C99B-74B31F03696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361</a:t>
            </a:fld>
            <a:endParaRPr kumimoji="1" lang="ja-JP" altLang="en-US" sz="2000"/>
          </a:p>
        </p:txBody>
      </p:sp>
      <p:sp>
        <p:nvSpPr>
          <p:cNvPr id="5" name="object 40">
            <a:extLst>
              <a:ext uri="{FF2B5EF4-FFF2-40B4-BE49-F238E27FC236}">
                <a16:creationId xmlns:a16="http://schemas.microsoft.com/office/drawing/2014/main" id="{933490AD-93F2-B664-E711-8695309F548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6F6E640E-0296-B9BD-464D-A21E44709B7D}"/>
              </a:ext>
            </a:extLst>
          </p:cNvPr>
          <p:cNvSpPr txBox="1"/>
          <p:nvPr/>
        </p:nvSpPr>
        <p:spPr>
          <a:xfrm>
            <a:off x="1332852" y="1380761"/>
            <a:ext cx="15579110" cy="4524315"/>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管理策を実施するための参考となる情報</a:t>
            </a:r>
            <a:endParaRPr kumimoji="1" lang="en-US" altLang="ja-JP" sz="3600" b="1">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ISO/IEC 27002:2022</a:t>
            </a:r>
            <a:r>
              <a:rPr kumimoji="1" lang="ja-JP" altLang="en-US" sz="3600">
                <a:latin typeface="メイリオ" panose="020B0604030504040204" pitchFamily="50" charset="-128"/>
                <a:ea typeface="メイリオ" panose="020B0604030504040204" pitchFamily="50" charset="-128"/>
              </a:rPr>
              <a:t>対応 情報セキュリティ管理策実践ガイド</a:t>
            </a: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推進マニュアル </a:t>
            </a: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活用ガイドブック </a:t>
            </a:r>
            <a:r>
              <a:rPr kumimoji="1" lang="en-US" altLang="ja-JP" sz="3600">
                <a:latin typeface="メイリオ" panose="020B0604030504040204" pitchFamily="50" charset="-128"/>
                <a:ea typeface="メイリオ" panose="020B0604030504040204" pitchFamily="50" charset="-128"/>
              </a:rPr>
              <a:t>ISO/IEC 27001:2022</a:t>
            </a:r>
            <a:r>
              <a:rPr kumimoji="1" lang="ja-JP" altLang="en-US" sz="3600">
                <a:latin typeface="メイリオ" panose="020B0604030504040204" pitchFamily="50" charset="-128"/>
                <a:ea typeface="メイリオ" panose="020B0604030504040204" pitchFamily="50" charset="-128"/>
              </a:rPr>
              <a:t>対応</a:t>
            </a: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JISC</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JIS Q 27000 </a:t>
            </a:r>
            <a:r>
              <a:rPr kumimoji="1" lang="ja-JP" altLang="en-US" sz="3600">
                <a:latin typeface="メイリオ" panose="020B0604030504040204" pitchFamily="50" charset="-128"/>
                <a:ea typeface="メイリオ" panose="020B0604030504040204" pitchFamily="50" charset="-128"/>
              </a:rPr>
              <a:t>情報技術－セキュリティ技術－情報セキュリティマネジメントシステム－用語」</a:t>
            </a: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ISO/IEC 27002:2022</a:t>
            </a:r>
          </a:p>
          <a:p>
            <a:endParaRPr kumimoji="1" lang="en-US" altLang="ja-JP" sz="3600" b="1">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取組例</a:t>
            </a:r>
            <a:endParaRPr kumimoji="1" lang="en-US" altLang="ja-JP" sz="3600" b="1">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584907E7-2D66-7752-A2E2-DB9A06BA30BB}"/>
              </a:ext>
            </a:extLst>
          </p:cNvPr>
          <p:cNvPicPr>
            <a:picLocks noChangeAspect="1"/>
          </p:cNvPicPr>
          <p:nvPr/>
        </p:nvPicPr>
        <p:blipFill>
          <a:blip r:embed="rId3"/>
          <a:stretch>
            <a:fillRect/>
          </a:stretch>
        </p:blipFill>
        <p:spPr>
          <a:xfrm>
            <a:off x="5684715" y="4732013"/>
            <a:ext cx="9886717" cy="4429762"/>
          </a:xfrm>
          <a:prstGeom prst="rect">
            <a:avLst/>
          </a:prstGeom>
        </p:spPr>
      </p:pic>
      <p:sp>
        <p:nvSpPr>
          <p:cNvPr id="4" name="テキスト ボックス 3">
            <a:extLst>
              <a:ext uri="{FF2B5EF4-FFF2-40B4-BE49-F238E27FC236}">
                <a16:creationId xmlns:a16="http://schemas.microsoft.com/office/drawing/2014/main" id="{C59FD32C-8DAA-1B8A-2F9C-D177E74A8F93}"/>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28-1.】</a:t>
            </a:r>
          </a:p>
          <a:p>
            <a:pPr algn="ctr"/>
            <a:r>
              <a:rPr lang="en-US" altLang="ja-JP" sz="2400" b="1">
                <a:latin typeface="メイリオ" panose="020B0604030504040204" pitchFamily="50" charset="-128"/>
                <a:ea typeface="メイリオ" panose="020B0604030504040204" pitchFamily="50" charset="-128"/>
              </a:rPr>
              <a:t>P699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P708</a:t>
            </a:r>
          </a:p>
        </p:txBody>
      </p:sp>
    </p:spTree>
    <p:extLst>
      <p:ext uri="{BB962C8B-B14F-4D97-AF65-F5344CB8AC3E}">
        <p14:creationId xmlns:p14="http://schemas.microsoft.com/office/powerpoint/2010/main" val="279643161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B2E7-5BAA-8114-1A14-53DE2E97C2B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8E6BF32-5645-3B85-749D-C2D9D1344F3D}"/>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3900">
                <a:latin typeface="メイリオ" panose="020B0604030504040204" pitchFamily="50" charset="-128"/>
                <a:ea typeface="メイリオ" panose="020B0604030504040204" pitchFamily="50" charset="-128"/>
              </a:rPr>
              <a:t>今後のアクション</a:t>
            </a:r>
            <a:endParaRPr kumimoji="1" lang="ja-JP" altLang="en-US" sz="39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5A38DAF1-7CEC-DFC3-2FE4-824DC106DD8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362</a:t>
            </a:fld>
            <a:endParaRPr kumimoji="1" lang="ja-JP" altLang="en-US" sz="2000"/>
          </a:p>
        </p:txBody>
      </p:sp>
      <p:sp>
        <p:nvSpPr>
          <p:cNvPr id="5" name="object 40">
            <a:extLst>
              <a:ext uri="{FF2B5EF4-FFF2-40B4-BE49-F238E27FC236}">
                <a16:creationId xmlns:a16="http://schemas.microsoft.com/office/drawing/2014/main" id="{7705E333-E3B3-651A-E692-FFBB841D243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 </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全体総括</a:t>
            </a:r>
            <a:endParaRPr sz="1800" b="1">
              <a:latin typeface="メイリオ" panose="020B0604030504040204" pitchFamily="50" charset="-128"/>
              <a:ea typeface="メイリオ" panose="020B0604030504040204" pitchFamily="50" charset="-128"/>
              <a:cs typeface="Hiragino Maru Gothic ProN"/>
            </a:endParaRPr>
          </a:p>
        </p:txBody>
      </p:sp>
      <p:sp>
        <p:nvSpPr>
          <p:cNvPr id="3" name="テキスト ボックス 2">
            <a:extLst>
              <a:ext uri="{FF2B5EF4-FFF2-40B4-BE49-F238E27FC236}">
                <a16:creationId xmlns:a16="http://schemas.microsoft.com/office/drawing/2014/main" id="{35332BD4-B150-E3C2-76C7-8CEB8DD56A1D}"/>
              </a:ext>
            </a:extLst>
          </p:cNvPr>
          <p:cNvSpPr txBox="1"/>
          <p:nvPr/>
        </p:nvSpPr>
        <p:spPr>
          <a:xfrm>
            <a:off x="1332851" y="1380761"/>
            <a:ext cx="16173913" cy="5078313"/>
          </a:xfrm>
          <a:prstGeom prst="rect">
            <a:avLst/>
          </a:prstGeom>
          <a:noFill/>
        </p:spPr>
        <p:txBody>
          <a:bodyPr wrap="square" lIns="91440" tIns="45720" rIns="91440" bIns="45720" anchor="t">
            <a:spAutoFit/>
          </a:bodyPr>
          <a:lstStyle/>
          <a:p>
            <a:r>
              <a:rPr kumimoji="1" lang="ja-JP" altLang="en-US" sz="3600" b="1">
                <a:latin typeface="メイリオ" panose="020B0604030504040204" pitchFamily="50" charset="-128"/>
                <a:ea typeface="メイリオ" panose="020B0604030504040204" pitchFamily="50" charset="-128"/>
              </a:rPr>
              <a:t>セキュリティ対策を考慮した情報システムを導入するために参考となる情報</a:t>
            </a:r>
            <a:endParaRPr kumimoji="1"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P705</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b="1">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継続的な情報収集</a:t>
            </a:r>
            <a:endParaRPr kumimoji="1" lang="en-US" altLang="ja-JP" sz="3600" b="1">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P705</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P707</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b="1">
              <a:latin typeface="メイリオ" panose="020B0604030504040204" pitchFamily="50" charset="-128"/>
              <a:ea typeface="メイリオ" panose="020B0604030504040204" pitchFamily="50" charset="-128"/>
            </a:endParaRPr>
          </a:p>
          <a:p>
            <a:r>
              <a:rPr kumimoji="1" lang="ja-JP" altLang="en-US" sz="3600" b="1">
                <a:latin typeface="メイリオ" panose="020B0604030504040204" pitchFamily="50" charset="-128"/>
                <a:ea typeface="メイリオ" panose="020B0604030504040204" pitchFamily="50" charset="-128"/>
              </a:rPr>
              <a:t>人材育成を実施するために参考となる文献</a:t>
            </a:r>
            <a:endParaRPr kumimoji="1" lang="en-US" altLang="ja-JP" sz="3600" b="1">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＜テキスト</a:t>
            </a:r>
            <a:r>
              <a:rPr kumimoji="1" lang="en-US" altLang="ja-JP" sz="3600">
                <a:latin typeface="メイリオ" panose="020B0604030504040204" pitchFamily="50" charset="-128"/>
                <a:ea typeface="メイリオ" panose="020B0604030504040204" pitchFamily="50" charset="-128"/>
              </a:rPr>
              <a:t>P707</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P708</a:t>
            </a:r>
            <a:r>
              <a:rPr kumimoji="1" lang="ja-JP" altLang="en-US" sz="3600">
                <a:latin typeface="メイリオ" panose="020B0604030504040204" pitchFamily="50" charset="-128"/>
                <a:ea typeface="メイリオ" panose="020B0604030504040204" pitchFamily="50" charset="-128"/>
              </a:rPr>
              <a:t>参照＞</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b="1">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595E08FF-A287-9AF0-3FA8-DE277CBE3427}"/>
              </a:ext>
            </a:extLst>
          </p:cNvPr>
          <p:cNvSpPr txBox="1"/>
          <p:nvPr/>
        </p:nvSpPr>
        <p:spPr>
          <a:xfrm>
            <a:off x="13106608" y="60683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28-1.】</a:t>
            </a:r>
          </a:p>
          <a:p>
            <a:pPr algn="ctr"/>
            <a:r>
              <a:rPr lang="en-US" altLang="ja-JP" sz="2400" b="1">
                <a:latin typeface="メイリオ" panose="020B0604030504040204" pitchFamily="50" charset="-128"/>
                <a:ea typeface="メイリオ" panose="020B0604030504040204" pitchFamily="50" charset="-128"/>
              </a:rPr>
              <a:t>P699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P708</a:t>
            </a:r>
          </a:p>
        </p:txBody>
      </p:sp>
    </p:spTree>
    <p:extLst>
      <p:ext uri="{BB962C8B-B14F-4D97-AF65-F5344CB8AC3E}">
        <p14:creationId xmlns:p14="http://schemas.microsoft.com/office/powerpoint/2010/main" val="329078715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5B858142-E7FE-7D7D-77B3-13910426D376}"/>
              </a:ext>
            </a:extLst>
          </p:cNvPr>
          <p:cNvGraphicFramePr>
            <a:graphicFrameLocks noGrp="1"/>
          </p:cNvGraphicFramePr>
          <p:nvPr/>
        </p:nvGraphicFramePr>
        <p:xfrm>
          <a:off x="966069" y="1441700"/>
          <a:ext cx="15678000" cy="7632192"/>
        </p:xfrm>
        <a:graphic>
          <a:graphicData uri="http://schemas.openxmlformats.org/drawingml/2006/table">
            <a:tbl>
              <a:tblPr firstRow="1" bandRow="1">
                <a:tableStyleId>{5C22544A-7EE6-4342-B048-85BDC9FD1C3A}</a:tableStyleId>
              </a:tblPr>
              <a:tblGrid>
                <a:gridCol w="15678000">
                  <a:extLst>
                    <a:ext uri="{9D8B030D-6E8A-4147-A177-3AD203B41FA5}">
                      <a16:colId xmlns:a16="http://schemas.microsoft.com/office/drawing/2014/main" val="1487458969"/>
                    </a:ext>
                  </a:extLst>
                </a:gridCol>
              </a:tblGrid>
              <a:tr h="370840">
                <a:tc>
                  <a:txBody>
                    <a:bodyPr/>
                    <a:lstStyle/>
                    <a:p>
                      <a:pPr>
                        <a:lnSpc>
                          <a:spcPct val="110000"/>
                        </a:lnSpc>
                      </a:pPr>
                      <a:r>
                        <a:rPr lang="ja-JP" altLang="ja-JP" sz="2000" b="0" spc="110" baseline="0">
                          <a:solidFill>
                            <a:srgbClr val="000000"/>
                          </a:solidFill>
                          <a:effectLst/>
                          <a:latin typeface="メイリオ" panose="020B0604030504040204" pitchFamily="50" charset="-128"/>
                          <a:ea typeface="メイリオ" panose="020B0604030504040204" pitchFamily="50" charset="-128"/>
                          <a:cs typeface="Segoe UI" panose="020B0502040204020203" pitchFamily="34" charset="0"/>
                        </a:rPr>
                        <a:t>中小企業向けサイバーセキュリティ実践ハンドブック</a:t>
                      </a:r>
                      <a:r>
                        <a:rPr lang="ja-JP" altLang="en-US" sz="2000" b="0" spc="110" baseline="0">
                          <a:solidFill>
                            <a:schemeClr val="dk1"/>
                          </a:solidFill>
                          <a:effectLst/>
                          <a:latin typeface="メイリオ" panose="020B0604030504040204" pitchFamily="50" charset="-128"/>
                          <a:ea typeface="メイリオ" panose="020B0604030504040204" pitchFamily="50" charset="-128"/>
                          <a:cs typeface="Segoe UI" panose="020B0502040204020203" pitchFamily="34" charset="0"/>
                        </a:rPr>
                        <a:t> セミナースライド</a:t>
                      </a:r>
                      <a:endParaRPr lang="en-US" altLang="ja-JP" sz="2000" b="0" spc="110" baseline="0">
                        <a:solidFill>
                          <a:schemeClr val="dk1"/>
                        </a:solidFill>
                        <a:effectLst/>
                        <a:latin typeface="メイリオ" panose="020B0604030504040204" pitchFamily="50" charset="-128"/>
                        <a:ea typeface="メイリオ" panose="020B0604030504040204" pitchFamily="50" charset="-128"/>
                        <a:cs typeface="Segoe UI" panose="020B0502040204020203" pitchFamily="34" charset="0"/>
                      </a:endParaRPr>
                    </a:p>
                    <a:p>
                      <a:pPr>
                        <a:lnSpc>
                          <a:spcPct val="110000"/>
                        </a:lnSpc>
                      </a:pPr>
                      <a:r>
                        <a:rPr lang="ja-JP" altLang="ja-JP" sz="1800" b="0" spc="110" baseline="0">
                          <a:solidFill>
                            <a:srgbClr val="000000"/>
                          </a:solidFill>
                          <a:effectLst/>
                          <a:latin typeface="メイリオ" panose="020B0604030504040204" pitchFamily="50" charset="-128"/>
                          <a:ea typeface="メイリオ" panose="020B0604030504040204" pitchFamily="50" charset="-128"/>
                          <a:cs typeface="Segoe UI" panose="020B0502040204020203" pitchFamily="34" charset="0"/>
                        </a:rPr>
                        <a:t>中小企業も安心！セキュリティ対策で</a:t>
                      </a:r>
                      <a:r>
                        <a:rPr lang="en-US" altLang="ja-JP" sz="1800" b="0" spc="110" baseline="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DX</a:t>
                      </a:r>
                      <a:r>
                        <a:rPr lang="ja-JP" altLang="ja-JP" sz="1800" b="0" spc="110" baseline="0">
                          <a:solidFill>
                            <a:srgbClr val="000000"/>
                          </a:solidFill>
                          <a:effectLst/>
                          <a:latin typeface="メイリオ" panose="020B0604030504040204" pitchFamily="50" charset="-128"/>
                          <a:ea typeface="メイリオ" panose="020B0604030504040204" pitchFamily="50" charset="-128"/>
                          <a:cs typeface="Segoe UI" panose="020B0502040204020203" pitchFamily="34" charset="0"/>
                        </a:rPr>
                        <a:t>を加速</a:t>
                      </a:r>
                      <a:endParaRPr lang="ja-JP" altLang="ja-JP" sz="1800" b="0" spc="110" baseline="0">
                        <a:effectLst/>
                        <a:latin typeface="メイリオ" panose="020B0604030504040204" pitchFamily="50" charset="-128"/>
                        <a:ea typeface="メイリオ" panose="020B0604030504040204" pitchFamily="50" charset="-128"/>
                        <a:cs typeface="ＭＳ Ｐゴシック" panose="020B0600070205080204" pitchFamily="50" charset="-128"/>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18145389"/>
                  </a:ext>
                </a:extLst>
              </a:tr>
              <a:tr h="2136648">
                <a:tc>
                  <a:txBody>
                    <a:bodyPr/>
                    <a:lstStyle/>
                    <a:p>
                      <a:pPr>
                        <a:lnSpc>
                          <a:spcPct val="110000"/>
                        </a:lnSpc>
                      </a:pPr>
                      <a:r>
                        <a:rPr kumimoji="1" lang="en-US" altLang="ja-JP" sz="1800" spc="110" baseline="0">
                          <a:latin typeface="メイリオ" panose="020B0604030504040204" pitchFamily="50" charset="-128"/>
                          <a:ea typeface="メイリオ" panose="020B0604030504040204" pitchFamily="50" charset="-128"/>
                        </a:rPr>
                        <a:t>2025</a:t>
                      </a:r>
                      <a:r>
                        <a:rPr kumimoji="1" lang="ja-JP" altLang="en-US" sz="1800" spc="110" baseline="0">
                          <a:latin typeface="メイリオ" panose="020B0604030504040204" pitchFamily="50" charset="-128"/>
                          <a:ea typeface="メイリオ" panose="020B0604030504040204" pitchFamily="50" charset="-128"/>
                        </a:rPr>
                        <a:t>年</a:t>
                      </a:r>
                      <a:r>
                        <a:rPr kumimoji="1" lang="en-US" altLang="ja-JP" sz="1800" spc="110" baseline="0">
                          <a:latin typeface="メイリオ" panose="020B0604030504040204" pitchFamily="50" charset="-128"/>
                          <a:ea typeface="メイリオ" panose="020B0604030504040204" pitchFamily="50" charset="-128"/>
                        </a:rPr>
                        <a:t>4</a:t>
                      </a:r>
                      <a:r>
                        <a:rPr kumimoji="1" lang="ja-JP" altLang="en-US" sz="1800" spc="110" baseline="0">
                          <a:latin typeface="メイリオ" panose="020B0604030504040204" pitchFamily="50" charset="-128"/>
                          <a:ea typeface="メイリオ" panose="020B0604030504040204" pitchFamily="50" charset="-128"/>
                        </a:rPr>
                        <a:t>月 </a:t>
                      </a:r>
                      <a:r>
                        <a:rPr kumimoji="1" lang="en-US" altLang="ja-JP" sz="1800" spc="110" baseline="0">
                          <a:latin typeface="メイリオ" panose="020B0604030504040204" pitchFamily="50" charset="-128"/>
                          <a:ea typeface="メイリオ" panose="020B0604030504040204" pitchFamily="50" charset="-128"/>
                        </a:rPr>
                        <a:t>Ver.2.0</a:t>
                      </a:r>
                      <a:r>
                        <a:rPr kumimoji="1" lang="ja-JP" altLang="en-US" sz="1800" spc="110" baseline="0">
                          <a:latin typeface="メイリオ" panose="020B0604030504040204" pitchFamily="50" charset="-128"/>
                          <a:ea typeface="メイリオ" panose="020B0604030504040204" pitchFamily="50" charset="-128"/>
                        </a:rPr>
                        <a:t> 初版発行</a:t>
                      </a: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r>
                        <a:rPr kumimoji="1" lang="ja-JP" altLang="en-US" sz="1800" spc="110" baseline="0">
                          <a:latin typeface="メイリオ" panose="020B0604030504040204" pitchFamily="50" charset="-128"/>
                          <a:ea typeface="メイリオ" panose="020B0604030504040204" pitchFamily="50" charset="-128"/>
                        </a:rPr>
                        <a:t>編集・発行　</a:t>
                      </a:r>
                      <a:r>
                        <a:rPr kumimoji="1" lang="zh-TW" altLang="en-US" sz="1800" spc="110" baseline="0">
                          <a:latin typeface="メイリオ" panose="020B0604030504040204" pitchFamily="50" charset="-128"/>
                          <a:ea typeface="メイリオ" panose="020B0604030504040204" pitchFamily="50" charset="-128"/>
                        </a:rPr>
                        <a:t>東京都産業労働局商工部経営支援課</a:t>
                      </a:r>
                    </a:p>
                    <a:p>
                      <a:pPr>
                        <a:lnSpc>
                          <a:spcPct val="110000"/>
                        </a:lnSpc>
                      </a:pPr>
                      <a:r>
                        <a:rPr kumimoji="1" lang="zh-TW" altLang="en-US" sz="1800" spc="110" baseline="0">
                          <a:latin typeface="メイリオ" panose="020B0604030504040204" pitchFamily="50" charset="-128"/>
                          <a:ea typeface="メイリオ" panose="020B0604030504040204" pitchFamily="50" charset="-128"/>
                        </a:rPr>
                        <a:t>　</a:t>
                      </a:r>
                      <a:r>
                        <a:rPr kumimoji="1" lang="ja-JP" altLang="en-US" sz="1800" spc="110" baseline="0">
                          <a:latin typeface="メイリオ" panose="020B0604030504040204" pitchFamily="50" charset="-128"/>
                          <a:ea typeface="メイリオ" panose="020B0604030504040204" pitchFamily="50" charset="-128"/>
                        </a:rPr>
                        <a:t>　　　　　</a:t>
                      </a:r>
                      <a:r>
                        <a:rPr kumimoji="1" lang="zh-TW" altLang="en-US" sz="1800" spc="110" baseline="0">
                          <a:latin typeface="メイリオ" panose="020B0604030504040204" pitchFamily="50" charset="-128"/>
                          <a:ea typeface="メイリオ" panose="020B0604030504040204" pitchFamily="50" charset="-128"/>
                        </a:rPr>
                        <a:t>新宿区西新宿二丁目</a:t>
                      </a:r>
                      <a:r>
                        <a:rPr kumimoji="1" lang="en-US" altLang="zh-TW" sz="1800" spc="110" baseline="0">
                          <a:latin typeface="メイリオ" panose="020B0604030504040204" pitchFamily="50" charset="-128"/>
                          <a:ea typeface="メイリオ" panose="020B0604030504040204" pitchFamily="50" charset="-128"/>
                        </a:rPr>
                        <a:t>8</a:t>
                      </a:r>
                      <a:r>
                        <a:rPr kumimoji="1" lang="zh-TW" altLang="en-US" sz="1800" spc="110" baseline="0">
                          <a:latin typeface="メイリオ" panose="020B0604030504040204" pitchFamily="50" charset="-128"/>
                          <a:ea typeface="メイリオ" panose="020B0604030504040204" pitchFamily="50" charset="-128"/>
                        </a:rPr>
                        <a:t>番</a:t>
                      </a:r>
                      <a:r>
                        <a:rPr kumimoji="1" lang="en-US" altLang="zh-TW" sz="1800" spc="110" baseline="0">
                          <a:latin typeface="メイリオ" panose="020B0604030504040204" pitchFamily="50" charset="-128"/>
                          <a:ea typeface="メイリオ" panose="020B0604030504040204" pitchFamily="50" charset="-128"/>
                        </a:rPr>
                        <a:t>1</a:t>
                      </a:r>
                      <a:r>
                        <a:rPr kumimoji="1" lang="zh-TW" altLang="en-US" sz="1800" spc="110" baseline="0">
                          <a:latin typeface="メイリオ" panose="020B0604030504040204" pitchFamily="50" charset="-128"/>
                          <a:ea typeface="メイリオ" panose="020B0604030504040204" pitchFamily="50" charset="-128"/>
                        </a:rPr>
                        <a:t>号</a:t>
                      </a:r>
                      <a:endParaRPr kumimoji="1" lang="en-US" altLang="zh-TW" sz="1800" spc="110" baseline="0">
                        <a:latin typeface="メイリオ" panose="020B0604030504040204" pitchFamily="50" charset="-128"/>
                        <a:ea typeface="メイリオ" panose="020B0604030504040204" pitchFamily="50" charset="-128"/>
                      </a:endParaRPr>
                    </a:p>
                    <a:p>
                      <a:pPr>
                        <a:lnSpc>
                          <a:spcPct val="110000"/>
                        </a:lnSpc>
                      </a:pPr>
                      <a:endParaRPr kumimoji="1" lang="zh-TW" altLang="en-US" sz="1800" spc="110" baseline="0">
                        <a:latin typeface="メイリオ" panose="020B0604030504040204" pitchFamily="50" charset="-128"/>
                        <a:ea typeface="メイリオ" panose="020B0604030504040204" pitchFamily="50" charset="-128"/>
                      </a:endParaRPr>
                    </a:p>
                    <a:p>
                      <a:pPr>
                        <a:lnSpc>
                          <a:spcPct val="110000"/>
                        </a:lnSpc>
                      </a:pPr>
                      <a:r>
                        <a:rPr kumimoji="1" lang="zh-TW" altLang="en-US" sz="1800" spc="110" baseline="0">
                          <a:latin typeface="メイリオ" panose="020B0604030504040204" pitchFamily="50" charset="-128"/>
                          <a:ea typeface="メイリオ" panose="020B0604030504040204" pitchFamily="50" charset="-128"/>
                        </a:rPr>
                        <a:t>電話番号</a:t>
                      </a:r>
                      <a:r>
                        <a:rPr kumimoji="1" lang="ja-JP" altLang="en-US" sz="1800" spc="110" baseline="0">
                          <a:latin typeface="メイリオ" panose="020B0604030504040204" pitchFamily="50" charset="-128"/>
                          <a:ea typeface="メイリオ" panose="020B0604030504040204" pitchFamily="50" charset="-128"/>
                        </a:rPr>
                        <a:t>　　</a:t>
                      </a:r>
                      <a:r>
                        <a:rPr kumimoji="1" lang="en-US" altLang="zh-TW" sz="1800" spc="110" baseline="0">
                          <a:latin typeface="メイリオ" panose="020B0604030504040204" pitchFamily="50" charset="-128"/>
                          <a:ea typeface="メイリオ" panose="020B0604030504040204" pitchFamily="50" charset="-128"/>
                        </a:rPr>
                        <a:t>03-5320-4770</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773124814"/>
                  </a:ext>
                </a:extLst>
              </a:tr>
              <a:tr h="2136648">
                <a:tc>
                  <a:txBody>
                    <a:bodyPr/>
                    <a:lstStyle/>
                    <a:p>
                      <a:pPr>
                        <a:lnSpc>
                          <a:spcPct val="110000"/>
                        </a:lnSpc>
                      </a:pPr>
                      <a:r>
                        <a:rPr kumimoji="1" lang="ja-JP" altLang="en-US" sz="1800" spc="110" baseline="0">
                          <a:latin typeface="メイリオ" panose="020B0604030504040204" pitchFamily="50" charset="-128"/>
                          <a:ea typeface="メイリオ" panose="020B0604030504040204" pitchFamily="50" charset="-128"/>
                        </a:rPr>
                        <a:t>セミナースライドの利用について</a:t>
                      </a:r>
                    </a:p>
                    <a:p>
                      <a:pPr>
                        <a:lnSpc>
                          <a:spcPct val="110000"/>
                        </a:lnSpc>
                      </a:pPr>
                      <a:r>
                        <a:rPr kumimoji="1" lang="ja-JP" altLang="en-US" sz="1800" spc="110" baseline="0">
                          <a:latin typeface="メイリオ" panose="020B0604030504040204" pitchFamily="50" charset="-128"/>
                          <a:ea typeface="メイリオ" panose="020B0604030504040204" pitchFamily="50" charset="-128"/>
                        </a:rPr>
                        <a:t>このセミナースライドは、東京都が著作権を保有しておりますが、利用に際しては、非営利目的、サイバーセキュリティ対策の普及・啓発目的であれば、事前の申請等は必要ありません。</a:t>
                      </a:r>
                    </a:p>
                    <a:p>
                      <a:pPr>
                        <a:lnSpc>
                          <a:spcPct val="110000"/>
                        </a:lnSpc>
                      </a:pPr>
                      <a:r>
                        <a:rPr kumimoji="1" lang="ja-JP" altLang="en-US" sz="1800" spc="110" baseline="0">
                          <a:latin typeface="メイリオ" panose="020B0604030504040204" pitchFamily="50" charset="-128"/>
                          <a:ea typeface="メイリオ" panose="020B0604030504040204" pitchFamily="50" charset="-128"/>
                        </a:rPr>
                        <a:t>全体を利用されるのであればそのままご利用いただけます。</a:t>
                      </a: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r>
                        <a:rPr kumimoji="1" lang="ja-JP" altLang="en-US" sz="1800" spc="110" baseline="0">
                          <a:latin typeface="メイリオ" panose="020B0604030504040204" pitchFamily="50" charset="-128"/>
                          <a:ea typeface="メイリオ" panose="020B0604030504040204" pitchFamily="50" charset="-128"/>
                        </a:rPr>
                        <a:t>また、一部分の「引用・参考・参照・転載」であれば、出典元を明記して頂ければご利用いただけます。</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4717859"/>
                  </a:ext>
                </a:extLst>
              </a:tr>
              <a:tr h="2136648">
                <a:tc>
                  <a:txBody>
                    <a:bodyPr/>
                    <a:lstStyle/>
                    <a:p>
                      <a:pPr>
                        <a:lnSpc>
                          <a:spcPct val="110000"/>
                        </a:lnSpc>
                      </a:pPr>
                      <a:r>
                        <a:rPr kumimoji="1" lang="ja-JP" altLang="en-US" sz="1800" spc="110" baseline="0">
                          <a:latin typeface="メイリオ" panose="020B0604030504040204" pitchFamily="50" charset="-128"/>
                          <a:ea typeface="メイリオ" panose="020B0604030504040204" pitchFamily="50" charset="-128"/>
                        </a:rPr>
                        <a:t>このセミナースライドは、利用の条件として、クリエイティブコモンズライセンス 「表示</a:t>
                      </a:r>
                      <a:r>
                        <a:rPr kumimoji="1" lang="en-US" altLang="ja-JP" sz="1800" spc="110" baseline="0">
                          <a:latin typeface="メイリオ" panose="020B0604030504040204" pitchFamily="50" charset="-128"/>
                          <a:ea typeface="メイリオ" panose="020B0604030504040204" pitchFamily="50" charset="-128"/>
                        </a:rPr>
                        <a:t>-</a:t>
                      </a:r>
                      <a:r>
                        <a:rPr kumimoji="1" lang="ja-JP" altLang="en-US" sz="1800" spc="110" baseline="0">
                          <a:latin typeface="メイリオ" panose="020B0604030504040204" pitchFamily="50" charset="-128"/>
                          <a:ea typeface="メイリオ" panose="020B0604030504040204" pitchFamily="50" charset="-128"/>
                        </a:rPr>
                        <a:t>非営利</a:t>
                      </a:r>
                      <a:r>
                        <a:rPr kumimoji="1" lang="en-US" altLang="ja-JP" sz="1800" spc="110" baseline="0">
                          <a:latin typeface="メイリオ" panose="020B0604030504040204" pitchFamily="50" charset="-128"/>
                          <a:ea typeface="メイリオ" panose="020B0604030504040204" pitchFamily="50" charset="-128"/>
                        </a:rPr>
                        <a:t>-</a:t>
                      </a:r>
                      <a:r>
                        <a:rPr kumimoji="1" lang="ja-JP" altLang="en-US" sz="1800" spc="110" baseline="0">
                          <a:latin typeface="メイリオ" panose="020B0604030504040204" pitchFamily="50" charset="-128"/>
                          <a:ea typeface="メイリオ" panose="020B0604030504040204" pitchFamily="50" charset="-128"/>
                        </a:rPr>
                        <a:t>継承</a:t>
                      </a:r>
                      <a:r>
                        <a:rPr kumimoji="1" lang="en-US" altLang="ja-JP" sz="1800" spc="110" baseline="0">
                          <a:latin typeface="メイリオ" panose="020B0604030504040204" pitchFamily="50" charset="-128"/>
                          <a:ea typeface="メイリオ" panose="020B0604030504040204" pitchFamily="50" charset="-128"/>
                        </a:rPr>
                        <a:t>4.0</a:t>
                      </a:r>
                      <a:r>
                        <a:rPr kumimoji="1" lang="ja-JP" altLang="en-US" sz="1800" spc="110" baseline="0">
                          <a:latin typeface="メイリオ" panose="020B0604030504040204" pitchFamily="50" charset="-128"/>
                          <a:ea typeface="メイリオ" panose="020B0604030504040204" pitchFamily="50" charset="-128"/>
                        </a:rPr>
                        <a:t>国際（</a:t>
                      </a:r>
                      <a:r>
                        <a:rPr kumimoji="1" lang="en-US" altLang="ja-JP" sz="1800" spc="110" baseline="0">
                          <a:latin typeface="メイリオ" panose="020B0604030504040204" pitchFamily="50" charset="-128"/>
                          <a:ea typeface="メイリオ" panose="020B0604030504040204" pitchFamily="50" charset="-128"/>
                        </a:rPr>
                        <a:t>CC BY-NC-SA 4.0</a:t>
                      </a:r>
                      <a:r>
                        <a:rPr kumimoji="1" lang="ja-JP" altLang="en-US" sz="1800" spc="110" baseline="0">
                          <a:latin typeface="メイリオ" panose="020B0604030504040204" pitchFamily="50" charset="-128"/>
                          <a:ea typeface="メイリオ" panose="020B0604030504040204" pitchFamily="50" charset="-128"/>
                        </a:rPr>
                        <a:t>）」を適用しています。</a:t>
                      </a: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endParaRPr kumimoji="1" lang="ja-JP" altLang="en-US" sz="1800" spc="110" baseline="0">
                        <a:latin typeface="メイリオ" panose="020B0604030504040204" pitchFamily="50" charset="-128"/>
                        <a:ea typeface="メイリオ" panose="020B0604030504040204" pitchFamily="50" charset="-128"/>
                      </a:endParaRPr>
                    </a:p>
                    <a:p>
                      <a:pPr>
                        <a:lnSpc>
                          <a:spcPct val="110000"/>
                        </a:lnSpc>
                      </a:pPr>
                      <a:r>
                        <a:rPr kumimoji="1" lang="en-US" altLang="ja-JP" sz="1200" spc="110" baseline="0">
                          <a:latin typeface="メイリオ" panose="020B0604030504040204" pitchFamily="50" charset="-128"/>
                          <a:ea typeface="メイリオ" panose="020B0604030504040204" pitchFamily="50" charset="-128"/>
                        </a:rPr>
                        <a:t>※</a:t>
                      </a:r>
                      <a:r>
                        <a:rPr kumimoji="1" lang="ja-JP" altLang="en-US" sz="1200" spc="110" baseline="0">
                          <a:latin typeface="メイリオ" panose="020B0604030504040204" pitchFamily="50" charset="-128"/>
                          <a:ea typeface="メイリオ" panose="020B0604030504040204" pitchFamily="50" charset="-128"/>
                        </a:rPr>
                        <a:t>「表示</a:t>
                      </a:r>
                      <a:r>
                        <a:rPr kumimoji="1" lang="en-US" altLang="ja-JP" sz="1200" spc="110" baseline="0">
                          <a:latin typeface="メイリオ" panose="020B0604030504040204" pitchFamily="50" charset="-128"/>
                          <a:ea typeface="メイリオ" panose="020B0604030504040204" pitchFamily="50" charset="-128"/>
                        </a:rPr>
                        <a:t>-</a:t>
                      </a:r>
                      <a:r>
                        <a:rPr kumimoji="1" lang="ja-JP" altLang="en-US" sz="1200" spc="110" baseline="0">
                          <a:latin typeface="メイリオ" panose="020B0604030504040204" pitchFamily="50" charset="-128"/>
                          <a:ea typeface="メイリオ" panose="020B0604030504040204" pitchFamily="50" charset="-128"/>
                        </a:rPr>
                        <a:t>非営利</a:t>
                      </a:r>
                      <a:r>
                        <a:rPr kumimoji="1" lang="en-US" altLang="ja-JP" sz="1200" spc="110" baseline="0">
                          <a:latin typeface="メイリオ" panose="020B0604030504040204" pitchFamily="50" charset="-128"/>
                          <a:ea typeface="メイリオ" panose="020B0604030504040204" pitchFamily="50" charset="-128"/>
                        </a:rPr>
                        <a:t>-</a:t>
                      </a:r>
                      <a:r>
                        <a:rPr kumimoji="1" lang="ja-JP" altLang="en-US" sz="1200" spc="110" baseline="0">
                          <a:latin typeface="メイリオ" panose="020B0604030504040204" pitchFamily="50" charset="-128"/>
                          <a:ea typeface="メイリオ" panose="020B0604030504040204" pitchFamily="50" charset="-128"/>
                        </a:rPr>
                        <a:t>継承</a:t>
                      </a:r>
                      <a:r>
                        <a:rPr kumimoji="1" lang="en-US" altLang="ja-JP" sz="1200" spc="110" baseline="0">
                          <a:latin typeface="メイリオ" panose="020B0604030504040204" pitchFamily="50" charset="-128"/>
                          <a:ea typeface="メイリオ" panose="020B0604030504040204" pitchFamily="50" charset="-128"/>
                        </a:rPr>
                        <a:t>4.0</a:t>
                      </a:r>
                      <a:r>
                        <a:rPr kumimoji="1" lang="ja-JP" altLang="en-US" sz="1200" spc="110" baseline="0">
                          <a:latin typeface="メイリオ" panose="020B0604030504040204" pitchFamily="50" charset="-128"/>
                          <a:ea typeface="メイリオ" panose="020B0604030504040204" pitchFamily="50" charset="-128"/>
                        </a:rPr>
                        <a:t>国際（</a:t>
                      </a:r>
                      <a:r>
                        <a:rPr kumimoji="1" lang="en-US" altLang="ja-JP" sz="1200" spc="110" baseline="0">
                          <a:latin typeface="メイリオ" panose="020B0604030504040204" pitchFamily="50" charset="-128"/>
                          <a:ea typeface="メイリオ" panose="020B0604030504040204" pitchFamily="50" charset="-128"/>
                        </a:rPr>
                        <a:t>CC BY-NC-SA 4.0</a:t>
                      </a:r>
                      <a:r>
                        <a:rPr kumimoji="1" lang="ja-JP" altLang="en-US" sz="1200" spc="110" baseline="0">
                          <a:latin typeface="メイリオ" panose="020B0604030504040204" pitchFamily="50" charset="-128"/>
                          <a:ea typeface="メイリオ" panose="020B0604030504040204" pitchFamily="50" charset="-128"/>
                        </a:rPr>
                        <a:t>）」とは</a:t>
                      </a:r>
                    </a:p>
                    <a:p>
                      <a:pPr>
                        <a:lnSpc>
                          <a:spcPct val="110000"/>
                        </a:lnSpc>
                      </a:pPr>
                      <a:r>
                        <a:rPr kumimoji="1" lang="ja-JP" altLang="en-US" sz="1200" spc="110" baseline="0">
                          <a:latin typeface="メイリオ" panose="020B0604030504040204" pitchFamily="50" charset="-128"/>
                          <a:ea typeface="メイリオ" panose="020B0604030504040204" pitchFamily="50" charset="-128"/>
                        </a:rPr>
                        <a:t>原作者のクレジット（氏名、作品タイトルなど）を表示し、かつ非営利目的に限り、また改変を行った際には元の作品と同じ組み合わせの</a:t>
                      </a:r>
                      <a:r>
                        <a:rPr kumimoji="1" lang="en-US" altLang="ja-JP" sz="1200" spc="110" baseline="0">
                          <a:latin typeface="メイリオ" panose="020B0604030504040204" pitchFamily="50" charset="-128"/>
                          <a:ea typeface="メイリオ" panose="020B0604030504040204" pitchFamily="50" charset="-128"/>
                        </a:rPr>
                        <a:t>CC</a:t>
                      </a:r>
                      <a:r>
                        <a:rPr kumimoji="1" lang="ja-JP" altLang="en-US" sz="1200" spc="110" baseline="0">
                          <a:latin typeface="メイリオ" panose="020B0604030504040204" pitchFamily="50" charset="-128"/>
                          <a:ea typeface="メイリオ" panose="020B0604030504040204" pitchFamily="50" charset="-128"/>
                        </a:rPr>
                        <a:t>ライセンスで公開することを主な条件に、改変したり再配布したりすることができる</a:t>
                      </a:r>
                      <a:r>
                        <a:rPr kumimoji="1" lang="en-US" altLang="ja-JP" sz="1200" spc="110" baseline="0">
                          <a:latin typeface="メイリオ" panose="020B0604030504040204" pitchFamily="50" charset="-128"/>
                          <a:ea typeface="メイリオ" panose="020B0604030504040204" pitchFamily="50" charset="-128"/>
                        </a:rPr>
                        <a:t>CC</a:t>
                      </a:r>
                      <a:r>
                        <a:rPr kumimoji="1" lang="ja-JP" altLang="en-US" sz="1200" spc="110" baseline="0">
                          <a:latin typeface="メイリオ" panose="020B0604030504040204" pitchFamily="50" charset="-128"/>
                          <a:ea typeface="メイリオ" panose="020B0604030504040204" pitchFamily="50" charset="-128"/>
                        </a:rPr>
                        <a:t>ライセンスです。</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19854105"/>
                  </a:ext>
                </a:extLst>
              </a:tr>
              <a:tr h="370840">
                <a:tc>
                  <a:txBody>
                    <a:bodyPr/>
                    <a:lstStyle/>
                    <a:p>
                      <a:pPr>
                        <a:lnSpc>
                          <a:spcPct val="110000"/>
                        </a:lnSpc>
                      </a:pPr>
                      <a:r>
                        <a:rPr kumimoji="1" lang="ja-JP" altLang="en-US" sz="1200" spc="110" baseline="0">
                          <a:latin typeface="メイリオ" panose="020B0604030504040204" pitchFamily="50" charset="-128"/>
                          <a:ea typeface="メイリオ" panose="020B0604030504040204" pitchFamily="50" charset="-128"/>
                        </a:rPr>
                        <a:t>著作権</a:t>
                      </a:r>
                    </a:p>
                    <a:p>
                      <a:pPr>
                        <a:lnSpc>
                          <a:spcPct val="110000"/>
                        </a:lnSpc>
                      </a:pPr>
                      <a:r>
                        <a:rPr kumimoji="1" lang="en-US" altLang="ja-JP" sz="1200" spc="110" baseline="0">
                          <a:latin typeface="メイリオ" panose="020B0604030504040204" pitchFamily="50" charset="-128"/>
                          <a:ea typeface="メイリオ" panose="020B0604030504040204" pitchFamily="50" charset="-128"/>
                        </a:rPr>
                        <a:t>Copyright © 2017-2025 Bureau of Industrial and Labor Affairs, Tokyo Metropolitan Government. All Rights Reserved.</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512177580"/>
                  </a:ext>
                </a:extLst>
              </a:tr>
            </a:tbl>
          </a:graphicData>
        </a:graphic>
      </p:graphicFrame>
      <p:pic>
        <p:nvPicPr>
          <p:cNvPr id="3" name="図 2" descr="挿絵 が含まれている画像&#10;&#10;自動的に生成された説明">
            <a:extLst>
              <a:ext uri="{FF2B5EF4-FFF2-40B4-BE49-F238E27FC236}">
                <a16:creationId xmlns:a16="http://schemas.microsoft.com/office/drawing/2014/main" id="{DD1D9789-F42A-836A-FF7C-F989081D33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069" y="7116589"/>
            <a:ext cx="1126490" cy="387985"/>
          </a:xfrm>
          <a:prstGeom prst="rect">
            <a:avLst/>
          </a:prstGeom>
          <a:noFill/>
          <a:ln>
            <a:noFill/>
          </a:ln>
        </p:spPr>
      </p:pic>
      <p:sp>
        <p:nvSpPr>
          <p:cNvPr id="4" name="object 41">
            <a:extLst>
              <a:ext uri="{FF2B5EF4-FFF2-40B4-BE49-F238E27FC236}">
                <a16:creationId xmlns:a16="http://schemas.microsoft.com/office/drawing/2014/main" id="{F28EADBC-1798-35CE-DEC9-193506BB84C0}"/>
              </a:ext>
            </a:extLst>
          </p:cNvPr>
          <p:cNvSpPr/>
          <p:nvPr/>
        </p:nvSpPr>
        <p:spPr>
          <a:xfrm rot="16200000">
            <a:off x="-3041803" y="4837789"/>
            <a:ext cx="7632193" cy="230419"/>
          </a:xfrm>
          <a:custGeom>
            <a:avLst/>
            <a:gdLst/>
            <a:ahLst/>
            <a:cxnLst/>
            <a:rect l="l" t="t" r="r" b="b"/>
            <a:pathLst>
              <a:path w="7714615">
                <a:moveTo>
                  <a:pt x="0" y="0"/>
                </a:moveTo>
                <a:lnTo>
                  <a:pt x="7714437" y="0"/>
                </a:lnTo>
              </a:path>
            </a:pathLst>
          </a:custGeom>
          <a:ln w="57150">
            <a:solidFill>
              <a:srgbClr val="226BAB"/>
            </a:solidFill>
          </a:ln>
          <a:effectLst>
            <a:outerShdw blurRad="50800" dist="38100" dir="2700000" algn="tl" rotWithShape="0">
              <a:prstClr val="black">
                <a:alpha val="40000"/>
              </a:prstClr>
            </a:outerShdw>
          </a:effectLst>
        </p:spPr>
        <p:txBody>
          <a:bodyPr wrap="square" lIns="0" tIns="0" rIns="0" bIns="0" rtlCol="0"/>
          <a:lstStyle/>
          <a:p>
            <a:endParaRPr sz="1588"/>
          </a:p>
        </p:txBody>
      </p:sp>
    </p:spTree>
    <p:extLst>
      <p:ext uri="{BB962C8B-B14F-4D97-AF65-F5344CB8AC3E}">
        <p14:creationId xmlns:p14="http://schemas.microsoft.com/office/powerpoint/2010/main" val="550686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37AF6717-09D2-34FC-F6CE-816132D7EF14}"/>
              </a:ext>
            </a:extLst>
          </p:cNvPr>
          <p:cNvGraphicFramePr>
            <a:graphicFrameLocks noGrp="1"/>
          </p:cNvGraphicFramePr>
          <p:nvPr>
            <p:extLst>
              <p:ext uri="{D42A27DB-BD31-4B8C-83A1-F6EECF244321}">
                <p14:modId xmlns:p14="http://schemas.microsoft.com/office/powerpoint/2010/main" val="3271571986"/>
              </p:ext>
            </p:extLst>
          </p:nvPr>
        </p:nvGraphicFramePr>
        <p:xfrm>
          <a:off x="5283200" y="8432938"/>
          <a:ext cx="7532615" cy="1188753"/>
        </p:xfrm>
        <a:graphic>
          <a:graphicData uri="http://schemas.openxmlformats.org/drawingml/2006/table">
            <a:tbl>
              <a:tblPr firstRow="1" bandRow="1">
                <a:tableStyleId>{5C22544A-7EE6-4342-B048-85BDC9FD1C3A}</a:tableStyleId>
              </a:tblPr>
              <a:tblGrid>
                <a:gridCol w="7532615">
                  <a:extLst>
                    <a:ext uri="{9D8B030D-6E8A-4147-A177-3AD203B41FA5}">
                      <a16:colId xmlns:a16="http://schemas.microsoft.com/office/drawing/2014/main" val="3269451890"/>
                    </a:ext>
                  </a:extLst>
                </a:gridCol>
              </a:tblGrid>
              <a:tr h="1188753">
                <a:tc>
                  <a:txBody>
                    <a:bodyPr/>
                    <a:lstStyle/>
                    <a:p>
                      <a:pPr algn="ctr"/>
                      <a:r>
                        <a:rPr kumimoji="1" lang="ja-JP" altLang="en-US" sz="2400" b="1">
                          <a:solidFill>
                            <a:srgbClr val="002060"/>
                          </a:solidFill>
                          <a:latin typeface="メイリオ" panose="020B0604030504040204" pitchFamily="50" charset="-128"/>
                          <a:ea typeface="メイリオ" panose="020B0604030504040204" pitchFamily="50" charset="-128"/>
                        </a:rPr>
                        <a:t>令和６年度</a:t>
                      </a:r>
                      <a:br>
                        <a:rPr kumimoji="1" lang="ja-JP" altLang="en-US" sz="2400" b="1">
                          <a:solidFill>
                            <a:srgbClr val="002060"/>
                          </a:solidFill>
                          <a:latin typeface="メイリオ" panose="020B0604030504040204" pitchFamily="50" charset="-128"/>
                          <a:ea typeface="メイリオ" panose="020B0604030504040204" pitchFamily="50" charset="-128"/>
                        </a:rPr>
                      </a:br>
                      <a:r>
                        <a:rPr kumimoji="1" lang="ja-JP" altLang="en-US" sz="2400" b="1">
                          <a:solidFill>
                            <a:srgbClr val="002060"/>
                          </a:solidFill>
                          <a:latin typeface="メイリオ" panose="020B0604030504040204" pitchFamily="50" charset="-128"/>
                          <a:ea typeface="メイリオ" panose="020B0604030504040204" pitchFamily="50" charset="-128"/>
                        </a:rPr>
                        <a:t>中小企業サイバーセキュリティ社内体制整備事業</a:t>
                      </a:r>
                      <a:endParaRPr kumimoji="1" lang="en-US" altLang="ja-JP" sz="2400" b="1">
                        <a:solidFill>
                          <a:srgbClr val="002060"/>
                        </a:solidFill>
                        <a:latin typeface="メイリオ" panose="020B0604030504040204" pitchFamily="50" charset="-128"/>
                        <a:ea typeface="メイリオ" panose="020B0604030504040204" pitchFamily="50" charset="-128"/>
                      </a:endParaRPr>
                    </a:p>
                  </a:txBody>
                  <a:tcPr marL="124872" marR="1248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2328061"/>
                  </a:ext>
                </a:extLst>
              </a:tr>
            </a:tbl>
          </a:graphicData>
        </a:graphic>
      </p:graphicFrame>
    </p:spTree>
    <p:extLst>
      <p:ext uri="{BB962C8B-B14F-4D97-AF65-F5344CB8AC3E}">
        <p14:creationId xmlns:p14="http://schemas.microsoft.com/office/powerpoint/2010/main" val="3037963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3-2-3.】</a:t>
            </a:r>
          </a:p>
          <a:p>
            <a:pPr algn="ctr"/>
            <a:r>
              <a:rPr lang="en-US" altLang="ja-JP" sz="2400" b="1">
                <a:latin typeface="メイリオ" panose="020B0604030504040204" pitchFamily="50" charset="-128"/>
                <a:ea typeface="メイリオ" panose="020B0604030504040204" pitchFamily="50" charset="-128"/>
              </a:rPr>
              <a:t>P32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P35</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政府機関が目指す社会の方向性とサイバーセキュリティ課題</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DX</a:t>
            </a:r>
            <a:r>
              <a:rPr lang="ja-JP" altLang="en-US" sz="4000">
                <a:latin typeface="メイリオ" panose="020B0604030504040204" pitchFamily="50" charset="-128"/>
                <a:ea typeface="メイリオ" panose="020B0604030504040204" pitchFamily="50" charset="-128"/>
              </a:rPr>
              <a:t>の推進</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646331"/>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中小企業が</a:t>
            </a:r>
            <a:r>
              <a:rPr lang="en-US" altLang="ja-JP" sz="3600" u="sng">
                <a:latin typeface="メイリオ" panose="020B0604030504040204" pitchFamily="50" charset="-128"/>
                <a:ea typeface="メイリオ" panose="020B0604030504040204" pitchFamily="50" charset="-128"/>
              </a:rPr>
              <a:t>DX</a:t>
            </a:r>
            <a:r>
              <a:rPr lang="ja-JP" altLang="en-US" sz="3600" u="sng">
                <a:latin typeface="メイリオ" panose="020B0604030504040204" pitchFamily="50" charset="-128"/>
                <a:ea typeface="メイリオ" panose="020B0604030504040204" pitchFamily="50" charset="-128"/>
              </a:rPr>
              <a:t>推進における優位な点</a:t>
            </a:r>
            <a:endParaRPr lang="en-US" altLang="ja-JP" sz="3600" b="0" i="0" u="sng">
              <a:effectLst/>
              <a:latin typeface="メイリオ" panose="020B0604030504040204" pitchFamily="50" charset="-128"/>
              <a:ea typeface="メイリオ" panose="020B0604030504040204" pitchFamily="50" charset="-128"/>
            </a:endParaRPr>
          </a:p>
        </p:txBody>
      </p:sp>
      <p:graphicFrame>
        <p:nvGraphicFramePr>
          <p:cNvPr id="8" name="表 2">
            <a:extLst>
              <a:ext uri="{FF2B5EF4-FFF2-40B4-BE49-F238E27FC236}">
                <a16:creationId xmlns:a16="http://schemas.microsoft.com/office/drawing/2014/main" id="{5A028615-EF54-FB09-C99A-0AB61E06A49B}"/>
              </a:ext>
            </a:extLst>
          </p:cNvPr>
          <p:cNvGraphicFramePr>
            <a:graphicFrameLocks noGrp="1"/>
          </p:cNvGraphicFramePr>
          <p:nvPr>
            <p:extLst>
              <p:ext uri="{D42A27DB-BD31-4B8C-83A1-F6EECF244321}">
                <p14:modId xmlns:p14="http://schemas.microsoft.com/office/powerpoint/2010/main" val="560911930"/>
              </p:ext>
            </p:extLst>
          </p:nvPr>
        </p:nvGraphicFramePr>
        <p:xfrm>
          <a:off x="1332852" y="2878651"/>
          <a:ext cx="15940723" cy="5242560"/>
        </p:xfrm>
        <a:graphic>
          <a:graphicData uri="http://schemas.openxmlformats.org/drawingml/2006/table">
            <a:tbl>
              <a:tblPr firstRow="1" bandRow="1">
                <a:tableStyleId>{5C22544A-7EE6-4342-B048-85BDC9FD1C3A}</a:tableStyleId>
              </a:tblPr>
              <a:tblGrid>
                <a:gridCol w="6221730">
                  <a:extLst>
                    <a:ext uri="{9D8B030D-6E8A-4147-A177-3AD203B41FA5}">
                      <a16:colId xmlns:a16="http://schemas.microsoft.com/office/drawing/2014/main" val="3350320881"/>
                    </a:ext>
                  </a:extLst>
                </a:gridCol>
                <a:gridCol w="9718993">
                  <a:extLst>
                    <a:ext uri="{9D8B030D-6E8A-4147-A177-3AD203B41FA5}">
                      <a16:colId xmlns:a16="http://schemas.microsoft.com/office/drawing/2014/main" val="3319254363"/>
                    </a:ext>
                  </a:extLst>
                </a:gridCol>
              </a:tblGrid>
              <a:tr h="370840">
                <a:tc>
                  <a:txBody>
                    <a:bodyPr/>
                    <a:lstStyle/>
                    <a:p>
                      <a:pPr algn="l"/>
                      <a:r>
                        <a:rPr kumimoji="1" lang="ja-JP" altLang="en-US" sz="3200">
                          <a:latin typeface="メイリオ" panose="020B0604030504040204" pitchFamily="50" charset="-128"/>
                          <a:ea typeface="メイリオ" panose="020B0604030504040204" pitchFamily="50" charset="-128"/>
                        </a:rPr>
                        <a:t>優位点</a:t>
                      </a:r>
                    </a:p>
                  </a:txBody>
                  <a:tcPr/>
                </a:tc>
                <a:tc>
                  <a:txBody>
                    <a:bodyPr/>
                    <a:lstStyle/>
                    <a:p>
                      <a:pPr algn="l"/>
                      <a:r>
                        <a:rPr kumimoji="1" lang="ja-JP" altLang="en-US" sz="3200">
                          <a:latin typeface="メイリオ" panose="020B0604030504040204" pitchFamily="50" charset="-128"/>
                          <a:ea typeface="メイリオ" panose="020B0604030504040204" pitchFamily="50" charset="-128"/>
                        </a:rPr>
                        <a:t>理由</a:t>
                      </a:r>
                    </a:p>
                  </a:txBody>
                  <a:tcPr/>
                </a:tc>
                <a:extLst>
                  <a:ext uri="{0D108BD9-81ED-4DB2-BD59-A6C34878D82A}">
                    <a16:rowId xmlns:a16="http://schemas.microsoft.com/office/drawing/2014/main" val="2429723215"/>
                  </a:ext>
                </a:extLst>
              </a:tr>
              <a:tr h="370840">
                <a:tc>
                  <a:txBody>
                    <a:bodyPr/>
                    <a:lstStyle/>
                    <a:p>
                      <a:pPr algn="l"/>
                      <a:r>
                        <a:rPr kumimoji="1" lang="ja-JP" altLang="en-US" sz="3200">
                          <a:solidFill>
                            <a:schemeClr val="tx1"/>
                          </a:solidFill>
                          <a:latin typeface="メイリオ" panose="020B0604030504040204" pitchFamily="50" charset="-128"/>
                          <a:ea typeface="メイリオ" panose="020B0604030504040204" pitchFamily="50" charset="-128"/>
                        </a:rPr>
                        <a:t>参考情報が豊富</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457200" indent="-457200" algn="l">
                        <a:buFont typeface="Arial" panose="020B0604020202020204" pitchFamily="34" charset="0"/>
                        <a:buChar char="•"/>
                      </a:pPr>
                      <a:r>
                        <a:rPr kumimoji="1" lang="en-US" altLang="ja-JP" sz="3200">
                          <a:solidFill>
                            <a:schemeClr val="tx1"/>
                          </a:solidFill>
                          <a:latin typeface="メイリオ" panose="020B0604030504040204" pitchFamily="50" charset="-128"/>
                          <a:ea typeface="メイリオ" panose="020B0604030504040204" pitchFamily="50" charset="-128"/>
                        </a:rPr>
                        <a:t>DX</a:t>
                      </a:r>
                      <a:r>
                        <a:rPr kumimoji="1" lang="ja-JP" altLang="en-US" sz="3200">
                          <a:solidFill>
                            <a:schemeClr val="tx1"/>
                          </a:solidFill>
                          <a:latin typeface="メイリオ" panose="020B0604030504040204" pitchFamily="50" charset="-128"/>
                          <a:ea typeface="メイリオ" panose="020B0604030504040204" pitchFamily="50" charset="-128"/>
                        </a:rPr>
                        <a:t>を既に手掛けている中小企業や、</a:t>
                      </a:r>
                      <a:r>
                        <a:rPr kumimoji="1" lang="en-US" altLang="ja-JP" sz="3200">
                          <a:solidFill>
                            <a:schemeClr val="tx1"/>
                          </a:solidFill>
                          <a:latin typeface="メイリオ" panose="020B0604030504040204" pitchFamily="50" charset="-128"/>
                          <a:ea typeface="メイリオ" panose="020B0604030504040204" pitchFamily="50" charset="-128"/>
                        </a:rPr>
                        <a:t>DX</a:t>
                      </a:r>
                      <a:r>
                        <a:rPr kumimoji="1" lang="ja-JP" altLang="en-US" sz="3200">
                          <a:solidFill>
                            <a:schemeClr val="tx1"/>
                          </a:solidFill>
                          <a:latin typeface="メイリオ" panose="020B0604030504040204" pitchFamily="50" charset="-128"/>
                          <a:ea typeface="メイリオ" panose="020B0604030504040204" pitchFamily="50" charset="-128"/>
                        </a:rPr>
                        <a:t>を順調に進めている企業のやり方を参考にすることができる</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36525596"/>
                  </a:ext>
                </a:extLst>
              </a:tr>
              <a:tr h="370840">
                <a:tc>
                  <a:txBody>
                    <a:bodyPr/>
                    <a:lstStyle/>
                    <a:p>
                      <a:pPr algn="l"/>
                      <a:r>
                        <a:rPr kumimoji="1" lang="ja-JP" altLang="en-US" sz="3200">
                          <a:solidFill>
                            <a:schemeClr val="tx1"/>
                          </a:solidFill>
                          <a:latin typeface="メイリオ" panose="020B0604030504040204" pitchFamily="50" charset="-128"/>
                          <a:ea typeface="メイリオ" panose="020B0604030504040204" pitchFamily="50" charset="-128"/>
                        </a:rPr>
                        <a:t>環境が整備されている</a:t>
                      </a:r>
                    </a:p>
                  </a:txBody>
                  <a:tcPr anchor="ctr"/>
                </a:tc>
                <a:tc>
                  <a:txBody>
                    <a:bodyPr/>
                    <a:lstStyle/>
                    <a:p>
                      <a:pPr marL="457200" indent="-457200" algn="l">
                        <a:buFont typeface="Arial" panose="020B0604020202020204" pitchFamily="34" charset="0"/>
                        <a:buChar char="•"/>
                      </a:pPr>
                      <a:r>
                        <a:rPr kumimoji="1" lang="ja-JP" altLang="en-US" sz="3200">
                          <a:solidFill>
                            <a:schemeClr val="tx1"/>
                          </a:solidFill>
                          <a:latin typeface="メイリオ" panose="020B0604030504040204" pitchFamily="50" charset="-128"/>
                          <a:ea typeface="メイリオ" panose="020B0604030504040204" pitchFamily="50" charset="-128"/>
                        </a:rPr>
                        <a:t>先行者や大企業などにより既に整備されたプラットフォームを利用し、新たなビジネスに取り組むことができる</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l"/>
                      <a:r>
                        <a:rPr kumimoji="1" lang="ja-JP" altLang="en-US" sz="3200">
                          <a:solidFill>
                            <a:schemeClr val="tx1"/>
                          </a:solidFill>
                          <a:latin typeface="メイリオ" panose="020B0604030504040204" pitchFamily="50" charset="-128"/>
                          <a:ea typeface="メイリオ" panose="020B0604030504040204" pitchFamily="50" charset="-128"/>
                        </a:rPr>
                        <a:t>環境の変化に素早く対応しやすい</a:t>
                      </a:r>
                    </a:p>
                  </a:txBody>
                  <a:tcPr anchor="ctr"/>
                </a:tc>
                <a:tc>
                  <a:txBody>
                    <a:bodyPr/>
                    <a:lstStyle/>
                    <a:p>
                      <a:pPr marL="457200" indent="-457200" algn="l">
                        <a:buFont typeface="Arial" panose="020B0604020202020204" pitchFamily="34" charset="0"/>
                        <a:buChar char="•"/>
                      </a:pPr>
                      <a:r>
                        <a:rPr kumimoji="1" lang="ja-JP" altLang="en-US" sz="3200">
                          <a:solidFill>
                            <a:schemeClr val="tx1"/>
                          </a:solidFill>
                          <a:latin typeface="メイリオ" panose="020B0604030504040204" pitchFamily="50" charset="-128"/>
                          <a:ea typeface="メイリオ" panose="020B0604030504040204" pitchFamily="50" charset="-128"/>
                        </a:rPr>
                        <a:t>経営者が即断即決し、新しい取組に臨みやすい利点がある。そのため、変革のスピードにおいて優位性を持つことができる</a:t>
                      </a:r>
                      <a:endParaRPr kumimoji="1" lang="en-US" altLang="ja-JP" sz="320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21511744"/>
                  </a:ext>
                </a:extLst>
              </a:tr>
            </a:tbl>
          </a:graphicData>
        </a:graphic>
      </p:graphicFrame>
      <p:sp>
        <p:nvSpPr>
          <p:cNvPr id="5" name="object 40">
            <a:extLst>
              <a:ext uri="{FF2B5EF4-FFF2-40B4-BE49-F238E27FC236}">
                <a16:creationId xmlns:a16="http://schemas.microsoft.com/office/drawing/2014/main" id="{89FF6C68-105C-0447-BE51-1EEE2E920E4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57744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3-2-3.】</a:t>
            </a:r>
          </a:p>
          <a:p>
            <a:pPr algn="ctr"/>
            <a:r>
              <a:rPr lang="en-US" altLang="ja-JP" sz="2400" b="1">
                <a:latin typeface="メイリオ" panose="020B0604030504040204" pitchFamily="50" charset="-128"/>
                <a:ea typeface="メイリオ" panose="020B0604030504040204" pitchFamily="50" charset="-128"/>
              </a:rPr>
              <a:t>P32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P35</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政府機関が目指す社会の方向性とサイバーセキュリティ課題</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DX</a:t>
            </a:r>
            <a:r>
              <a:rPr lang="ja-JP" altLang="en-US" sz="4000">
                <a:latin typeface="メイリオ" panose="020B0604030504040204" pitchFamily="50" charset="-128"/>
                <a:ea typeface="メイリオ" panose="020B0604030504040204" pitchFamily="50" charset="-128"/>
              </a:rPr>
              <a:t>の推進</a:t>
            </a:r>
          </a:p>
        </p:txBody>
      </p:sp>
      <p:sp>
        <p:nvSpPr>
          <p:cNvPr id="2" name="テキスト ボックス 1">
            <a:extLst>
              <a:ext uri="{FF2B5EF4-FFF2-40B4-BE49-F238E27FC236}">
                <a16:creationId xmlns:a16="http://schemas.microsoft.com/office/drawing/2014/main" id="{37812EDA-B7CA-0DCF-9804-947D30ADE5C2}"/>
              </a:ext>
            </a:extLst>
          </p:cNvPr>
          <p:cNvSpPr txBox="1"/>
          <p:nvPr/>
        </p:nvSpPr>
        <p:spPr>
          <a:xfrm>
            <a:off x="1554679" y="2036000"/>
            <a:ext cx="15456498" cy="7848302"/>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データ活用の流れ</a:t>
            </a:r>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endParaRPr lang="en-US" altLang="ja-JP" sz="3600" b="0" i="0" u="sng">
              <a:effectLst/>
              <a:latin typeface="メイリオ" panose="020B0604030504040204" pitchFamily="50" charset="-128"/>
              <a:ea typeface="メイリオ" panose="020B0604030504040204" pitchFamily="50" charset="-128"/>
            </a:endParaRPr>
          </a:p>
          <a:p>
            <a:r>
              <a:rPr lang="en-US" altLang="ja-JP" sz="3600" u="sng">
                <a:latin typeface="メイリオ" panose="020B0604030504040204" pitchFamily="50" charset="-128"/>
                <a:ea typeface="メイリオ" panose="020B0604030504040204" pitchFamily="50" charset="-128"/>
              </a:rPr>
              <a:t>DX</a:t>
            </a:r>
            <a:r>
              <a:rPr lang="ja-JP" altLang="en-US" sz="3600" u="sng">
                <a:latin typeface="メイリオ" panose="020B0604030504040204" pitchFamily="50" charset="-128"/>
                <a:ea typeface="メイリオ" panose="020B0604030504040204" pitchFamily="50" charset="-128"/>
              </a:rPr>
              <a:t> </a:t>
            </a:r>
            <a:r>
              <a:rPr lang="en-US" altLang="ja-JP" sz="3600" u="sng">
                <a:latin typeface="メイリオ" panose="020B0604030504040204" pitchFamily="50" charset="-128"/>
                <a:ea typeface="メイリオ" panose="020B0604030504040204" pitchFamily="50" charset="-128"/>
              </a:rPr>
              <a:t>with</a:t>
            </a:r>
            <a:r>
              <a:rPr lang="ja-JP" altLang="en-US" sz="3600" u="sng">
                <a:latin typeface="メイリオ" panose="020B0604030504040204" pitchFamily="50" charset="-128"/>
                <a:ea typeface="メイリオ" panose="020B0604030504040204" pitchFamily="50" charset="-128"/>
              </a:rPr>
              <a:t> </a:t>
            </a:r>
            <a:r>
              <a:rPr lang="en-US" altLang="ja-JP" sz="3600" u="sng">
                <a:latin typeface="メイリオ" panose="020B0604030504040204" pitchFamily="50" charset="-128"/>
                <a:ea typeface="メイリオ" panose="020B0604030504040204" pitchFamily="50" charset="-128"/>
              </a:rPr>
              <a:t>Cybersecurity</a:t>
            </a:r>
            <a:r>
              <a:rPr lang="ja-JP" altLang="en-US" sz="3600" u="sng">
                <a:latin typeface="メイリオ" panose="020B0604030504040204" pitchFamily="50" charset="-128"/>
                <a:ea typeface="メイリオ" panose="020B0604030504040204" pitchFamily="50" charset="-128"/>
              </a:rPr>
              <a:t>の概要</a:t>
            </a:r>
            <a:endParaRPr lang="en-US" altLang="ja-JP" sz="36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デジタル技術の利用拡大に伴い、セキュリティリスクが増大するため、セキュリティ対策の強化が求められる。</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セキュリティ対策はコストではなく、企業価値や競争力の向上に不可欠な要素として重要である。</a:t>
            </a:r>
            <a:endParaRPr kumimoji="1" lang="en-US" altLang="ja-JP" sz="3600">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p:txBody>
      </p:sp>
      <p:graphicFrame>
        <p:nvGraphicFramePr>
          <p:cNvPr id="8" name="表 2">
            <a:extLst>
              <a:ext uri="{FF2B5EF4-FFF2-40B4-BE49-F238E27FC236}">
                <a16:creationId xmlns:a16="http://schemas.microsoft.com/office/drawing/2014/main" id="{5A028615-EF54-FB09-C99A-0AB61E06A49B}"/>
              </a:ext>
            </a:extLst>
          </p:cNvPr>
          <p:cNvGraphicFramePr>
            <a:graphicFrameLocks noGrp="1"/>
          </p:cNvGraphicFramePr>
          <p:nvPr>
            <p:extLst>
              <p:ext uri="{D42A27DB-BD31-4B8C-83A1-F6EECF244321}">
                <p14:modId xmlns:p14="http://schemas.microsoft.com/office/powerpoint/2010/main" val="1316782726"/>
              </p:ext>
            </p:extLst>
          </p:nvPr>
        </p:nvGraphicFramePr>
        <p:xfrm>
          <a:off x="1332852" y="2714749"/>
          <a:ext cx="15940723" cy="3383280"/>
        </p:xfrm>
        <a:graphic>
          <a:graphicData uri="http://schemas.openxmlformats.org/drawingml/2006/table">
            <a:tbl>
              <a:tblPr firstRow="1" bandRow="1">
                <a:tableStyleId>{5C22544A-7EE6-4342-B048-85BDC9FD1C3A}</a:tableStyleId>
              </a:tblPr>
              <a:tblGrid>
                <a:gridCol w="6221730">
                  <a:extLst>
                    <a:ext uri="{9D8B030D-6E8A-4147-A177-3AD203B41FA5}">
                      <a16:colId xmlns:a16="http://schemas.microsoft.com/office/drawing/2014/main" val="3350320881"/>
                    </a:ext>
                  </a:extLst>
                </a:gridCol>
                <a:gridCol w="9718993">
                  <a:extLst>
                    <a:ext uri="{9D8B030D-6E8A-4147-A177-3AD203B41FA5}">
                      <a16:colId xmlns:a16="http://schemas.microsoft.com/office/drawing/2014/main" val="3319254363"/>
                    </a:ext>
                  </a:extLst>
                </a:gridCol>
              </a:tblGrid>
              <a:tr h="370840">
                <a:tc>
                  <a:txBody>
                    <a:bodyPr/>
                    <a:lstStyle/>
                    <a:p>
                      <a:pPr algn="l"/>
                      <a:r>
                        <a:rPr kumimoji="1" lang="ja-JP" altLang="en-US" sz="3200">
                          <a:latin typeface="メイリオ" panose="020B0604030504040204" pitchFamily="50" charset="-128"/>
                          <a:ea typeface="メイリオ" panose="020B0604030504040204" pitchFamily="50" charset="-128"/>
                        </a:rPr>
                        <a:t>手順</a:t>
                      </a:r>
                    </a:p>
                  </a:txBody>
                  <a:tcPr/>
                </a:tc>
                <a:tc>
                  <a:txBody>
                    <a:bodyPr/>
                    <a:lstStyle/>
                    <a:p>
                      <a:pPr algn="l"/>
                      <a:r>
                        <a:rPr kumimoji="1" lang="ja-JP" altLang="en-US" sz="32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2429723215"/>
                  </a:ext>
                </a:extLst>
              </a:tr>
              <a:tr h="370840">
                <a:tc>
                  <a:txBody>
                    <a:bodyPr/>
                    <a:lstStyle/>
                    <a:p>
                      <a:pPr marL="514350" indent="-514350" algn="l">
                        <a:buFont typeface="+mj-lt"/>
                        <a:buAutoNum type="arabicPeriod"/>
                      </a:pPr>
                      <a:r>
                        <a:rPr kumimoji="1" lang="ja-JP" altLang="en-US" sz="3200">
                          <a:latin typeface="メイリオ" panose="020B0604030504040204" pitchFamily="50" charset="-128"/>
                          <a:ea typeface="メイリオ" panose="020B0604030504040204" pitchFamily="50" charset="-128"/>
                        </a:rPr>
                        <a:t>データの収取</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lgn="l">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IoT</a:t>
                      </a:r>
                      <a:r>
                        <a:rPr kumimoji="1" lang="ja-JP" altLang="en-US" sz="3200">
                          <a:latin typeface="メイリオ" panose="020B0604030504040204" pitchFamily="50" charset="-128"/>
                          <a:ea typeface="メイリオ" panose="020B0604030504040204" pitchFamily="50" charset="-128"/>
                        </a:rPr>
                        <a:t>やセンサー、カメラなどの機器を用いて情報を収集する。</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36525596"/>
                  </a:ext>
                </a:extLst>
              </a:tr>
              <a:tr h="370840">
                <a:tc>
                  <a:txBody>
                    <a:bodyPr/>
                    <a:lstStyle/>
                    <a:p>
                      <a:pPr marL="514350" indent="-514350" algn="l">
                        <a:buFont typeface="+mj-lt"/>
                        <a:buAutoNum type="arabicPeriod" startAt="2"/>
                      </a:pPr>
                      <a:r>
                        <a:rPr kumimoji="1" lang="ja-JP" altLang="en-US" sz="3200">
                          <a:latin typeface="メイリオ" panose="020B0604030504040204" pitchFamily="50" charset="-128"/>
                          <a:ea typeface="メイリオ" panose="020B0604030504040204" pitchFamily="50" charset="-128"/>
                        </a:rPr>
                        <a:t>データの蓄積</a:t>
                      </a:r>
                    </a:p>
                  </a:txBody>
                  <a:tcPr anchor="ct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収集した膨大なデータ（ビックデータ）を集積する。</a:t>
                      </a:r>
                    </a:p>
                  </a:txBody>
                  <a:tcPr anchor="ctr"/>
                </a:tc>
                <a:extLst>
                  <a:ext uri="{0D108BD9-81ED-4DB2-BD59-A6C34878D82A}">
                    <a16:rowId xmlns:a16="http://schemas.microsoft.com/office/drawing/2014/main" val="2665611649"/>
                  </a:ext>
                </a:extLst>
              </a:tr>
              <a:tr h="370840">
                <a:tc>
                  <a:txBody>
                    <a:bodyPr/>
                    <a:lstStyle/>
                    <a:p>
                      <a:pPr marL="514350" indent="-514350" algn="l">
                        <a:buFont typeface="+mj-lt"/>
                        <a:buAutoNum type="arabicPeriod" startAt="3"/>
                      </a:pPr>
                      <a:r>
                        <a:rPr kumimoji="1" lang="ja-JP" altLang="en-US" sz="3200">
                          <a:latin typeface="メイリオ" panose="020B0604030504040204" pitchFamily="50" charset="-128"/>
                          <a:ea typeface="メイリオ" panose="020B0604030504040204" pitchFamily="50" charset="-128"/>
                        </a:rPr>
                        <a:t>データの解析</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lgn="l">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AI</a:t>
                      </a:r>
                      <a:r>
                        <a:rPr kumimoji="1" lang="ja-JP" altLang="en-US" sz="3200">
                          <a:latin typeface="メイリオ" panose="020B0604030504040204" pitchFamily="50" charset="-128"/>
                          <a:ea typeface="メイリオ" panose="020B0604030504040204" pitchFamily="50" charset="-128"/>
                        </a:rPr>
                        <a:t>を用いてデータを解析する。</a:t>
                      </a:r>
                    </a:p>
                  </a:txBody>
                  <a:tcPr anchor="ctr"/>
                </a:tc>
                <a:extLst>
                  <a:ext uri="{0D108BD9-81ED-4DB2-BD59-A6C34878D82A}">
                    <a16:rowId xmlns:a16="http://schemas.microsoft.com/office/drawing/2014/main" val="1821511744"/>
                  </a:ext>
                </a:extLst>
              </a:tr>
              <a:tr h="370840">
                <a:tc>
                  <a:txBody>
                    <a:bodyPr/>
                    <a:lstStyle/>
                    <a:p>
                      <a:pPr marL="514350" indent="-514350" algn="l">
                        <a:buFont typeface="+mj-lt"/>
                        <a:buAutoNum type="arabicPeriod" startAt="4"/>
                      </a:pPr>
                      <a:r>
                        <a:rPr kumimoji="1" lang="ja-JP" altLang="en-US" sz="3200">
                          <a:latin typeface="メイリオ" panose="020B0604030504040204" pitchFamily="50" charset="-128"/>
                          <a:ea typeface="メイリオ" panose="020B0604030504040204" pitchFamily="50" charset="-128"/>
                        </a:rPr>
                        <a:t>解析結果の反映</a:t>
                      </a:r>
                      <a:endParaRPr kumimoji="1" lang="en-US" altLang="ja-JP" sz="3200">
                        <a:latin typeface="メイリオ" panose="020B0604030504040204" pitchFamily="50" charset="-128"/>
                        <a:ea typeface="メイリオ" panose="020B0604030504040204" pitchFamily="50" charset="-128"/>
                      </a:endParaRPr>
                    </a:p>
                  </a:txBody>
                  <a:tcPr anchor="ctr"/>
                </a:tc>
                <a:tc>
                  <a:txBody>
                    <a:bodyPr/>
                    <a:lstStyle/>
                    <a:p>
                      <a:pPr marL="0" indent="0" algn="l">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解析の結果を基に改革を進める。</a:t>
                      </a:r>
                    </a:p>
                  </a:txBody>
                  <a:tcPr anchor="ctr"/>
                </a:tc>
                <a:extLst>
                  <a:ext uri="{0D108BD9-81ED-4DB2-BD59-A6C34878D82A}">
                    <a16:rowId xmlns:a16="http://schemas.microsoft.com/office/drawing/2014/main" val="446663360"/>
                  </a:ext>
                </a:extLst>
              </a:tr>
            </a:tbl>
          </a:graphicData>
        </a:graphic>
      </p:graphicFrame>
      <p:sp>
        <p:nvSpPr>
          <p:cNvPr id="5" name="object 40">
            <a:extLst>
              <a:ext uri="{FF2B5EF4-FFF2-40B4-BE49-F238E27FC236}">
                <a16:creationId xmlns:a16="http://schemas.microsoft.com/office/drawing/2014/main" id="{1A135947-F982-C94E-007A-CE9D8CB6B21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71129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6098200" cy="4313479"/>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NISC</a:t>
            </a:r>
            <a:r>
              <a:rPr lang="ja-JP" altLang="en-US" sz="4000">
                <a:latin typeface="メイリオ" panose="020B0604030504040204" pitchFamily="50" charset="-128"/>
                <a:ea typeface="メイリオ" panose="020B0604030504040204" pitchFamily="50" charset="-128"/>
              </a:rPr>
              <a:t>：サイバーセキュリティ戦略</a:t>
            </a:r>
            <a:endParaRPr lang="en-US" altLang="ja-JP" sz="4000">
              <a:latin typeface="メイリオ" panose="020B0604030504040204" pitchFamily="50" charset="-128"/>
              <a:ea typeface="メイリオ" panose="020B0604030504040204" pitchFamily="50" charset="-128"/>
            </a:endParaRPr>
          </a:p>
          <a:p>
            <a:r>
              <a:rPr lang="en-US" altLang="ja-JP" sz="3200">
                <a:latin typeface="メイリオ" panose="020B0604030504040204" pitchFamily="50" charset="-128"/>
                <a:ea typeface="メイリオ" panose="020B0604030504040204" pitchFamily="50" charset="-128"/>
              </a:rPr>
              <a:t>※NISC</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a:t>
            </a:r>
            <a:r>
              <a:rPr lang="en-US" altLang="ja-JP" sz="3200">
                <a:solidFill>
                  <a:srgbClr val="FF0000"/>
                </a:solidFill>
                <a:latin typeface="メイリオ" panose="020B0604030504040204" pitchFamily="50" charset="-128"/>
                <a:ea typeface="メイリオ" panose="020B0604030504040204" pitchFamily="50" charset="-128"/>
              </a:rPr>
              <a:t>N</a:t>
            </a:r>
            <a:r>
              <a:rPr lang="en-US" altLang="ja-JP" sz="3200">
                <a:latin typeface="メイリオ" panose="020B0604030504040204" pitchFamily="50" charset="-128"/>
                <a:ea typeface="メイリオ" panose="020B0604030504040204" pitchFamily="50" charset="-128"/>
              </a:rPr>
              <a:t>ational center of </a:t>
            </a:r>
            <a:r>
              <a:rPr lang="en-US" altLang="ja-JP" sz="3200">
                <a:solidFill>
                  <a:srgbClr val="FF0000"/>
                </a:solidFill>
                <a:latin typeface="メイリオ" panose="020B0604030504040204" pitchFamily="50" charset="-128"/>
                <a:ea typeface="メイリオ" panose="020B0604030504040204" pitchFamily="50" charset="-128"/>
              </a:rPr>
              <a:t>I</a:t>
            </a:r>
            <a:r>
              <a:rPr lang="en-US" altLang="ja-JP" sz="3200">
                <a:latin typeface="メイリオ" panose="020B0604030504040204" pitchFamily="50" charset="-128"/>
                <a:ea typeface="メイリオ" panose="020B0604030504040204" pitchFamily="50" charset="-128"/>
              </a:rPr>
              <a:t>ncident readiness and </a:t>
            </a:r>
            <a:r>
              <a:rPr lang="en-US" altLang="ja-JP" sz="3200">
                <a:solidFill>
                  <a:srgbClr val="FF0000"/>
                </a:solidFill>
                <a:latin typeface="メイリオ" panose="020B0604030504040204" pitchFamily="50" charset="-128"/>
                <a:ea typeface="メイリオ" panose="020B0604030504040204" pitchFamily="50" charset="-128"/>
              </a:rPr>
              <a:t>S</a:t>
            </a:r>
            <a:r>
              <a:rPr lang="en-US" altLang="ja-JP" sz="3200">
                <a:latin typeface="メイリオ" panose="020B0604030504040204" pitchFamily="50" charset="-128"/>
                <a:ea typeface="メイリオ" panose="020B0604030504040204" pitchFamily="50" charset="-128"/>
              </a:rPr>
              <a:t>trategy for </a:t>
            </a:r>
            <a:r>
              <a:rPr lang="en-US" altLang="ja-JP" sz="3200">
                <a:solidFill>
                  <a:srgbClr val="FF0000"/>
                </a:solidFill>
                <a:latin typeface="メイリオ" panose="020B0604030504040204" pitchFamily="50" charset="-128"/>
                <a:ea typeface="メイリオ" panose="020B0604030504040204" pitchFamily="50" charset="-128"/>
              </a:rPr>
              <a:t>C</a:t>
            </a:r>
            <a:r>
              <a:rPr lang="en-US" altLang="ja-JP" sz="3200">
                <a:latin typeface="メイリオ" panose="020B0604030504040204" pitchFamily="50" charset="-128"/>
                <a:ea typeface="メイリオ" panose="020B0604030504040204" pitchFamily="50" charset="-128"/>
              </a:rPr>
              <a:t>ybersecurity</a:t>
            </a:r>
            <a:r>
              <a:rPr lang="ja-JP" altLang="en-US" sz="3200">
                <a:latin typeface="メイリオ" panose="020B0604030504040204" pitchFamily="50" charset="-128"/>
                <a:ea typeface="メイリオ" panose="020B0604030504040204" pitchFamily="50" charset="-128"/>
              </a:rPr>
              <a:t>）</a:t>
            </a:r>
            <a:endParaRPr lang="en-US" altLang="ja-JP" sz="32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企業経営に重要な</a:t>
            </a:r>
            <a:r>
              <a:rPr lang="en-US" altLang="ja-JP" sz="4000">
                <a:latin typeface="メイリオ" panose="020B0604030504040204" pitchFamily="50" charset="-128"/>
                <a:ea typeface="メイリオ" panose="020B0604030504040204" pitchFamily="50" charset="-128"/>
              </a:rPr>
              <a:t>DX</a:t>
            </a:r>
            <a:r>
              <a:rPr lang="ja-JP" altLang="en-US" sz="4000">
                <a:latin typeface="メイリオ" panose="020B0604030504040204" pitchFamily="50" charset="-128"/>
                <a:ea typeface="メイリオ" panose="020B0604030504040204" pitchFamily="50" charset="-128"/>
              </a:rPr>
              <a:t>推進とセキュリティ確保の両立</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関連法令</a:t>
            </a:r>
            <a:endParaRPr lang="en-US" altLang="ja-JP" sz="4000">
              <a:latin typeface="メイリオ" panose="020B0604030504040204" pitchFamily="50" charset="-128"/>
              <a:ea typeface="メイリオ" panose="020B0604030504040204" pitchFamily="50" charset="-128"/>
            </a:endParaRPr>
          </a:p>
        </p:txBody>
      </p:sp>
      <p:sp>
        <p:nvSpPr>
          <p:cNvPr id="2" name="テキスト プレースホルダー 2">
            <a:extLst>
              <a:ext uri="{FF2B5EF4-FFF2-40B4-BE49-F238E27FC236}">
                <a16:creationId xmlns:a16="http://schemas.microsoft.com/office/drawing/2014/main" id="{365E5FEE-87C4-1932-3FEF-54D4E229B46A}"/>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4</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サイバーセキュリティ戦略および関連法令</a:t>
            </a:r>
          </a:p>
        </p:txBody>
      </p:sp>
      <p:sp>
        <p:nvSpPr>
          <p:cNvPr id="4" name="object 40">
            <a:extLst>
              <a:ext uri="{FF2B5EF4-FFF2-40B4-BE49-F238E27FC236}">
                <a16:creationId xmlns:a16="http://schemas.microsoft.com/office/drawing/2014/main" id="{624F0558-3619-8001-34F2-A7BFB199F9B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94027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217055" y="782160"/>
            <a:ext cx="4429126" cy="419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支援内容</a:t>
            </a:r>
          </a:p>
        </p:txBody>
      </p:sp>
      <p:grpSp>
        <p:nvGrpSpPr>
          <p:cNvPr id="2" name="object 3">
            <a:extLst>
              <a:ext uri="{FF2B5EF4-FFF2-40B4-BE49-F238E27FC236}">
                <a16:creationId xmlns:a16="http://schemas.microsoft.com/office/drawing/2014/main" id="{D23AD428-6BBE-4C56-0974-42571CDDF626}"/>
              </a:ext>
            </a:extLst>
          </p:cNvPr>
          <p:cNvGrpSpPr/>
          <p:nvPr/>
        </p:nvGrpSpPr>
        <p:grpSpPr>
          <a:xfrm>
            <a:off x="10667787" y="4611536"/>
            <a:ext cx="770890" cy="1256665"/>
            <a:chOff x="7711185" y="3119247"/>
            <a:chExt cx="770890" cy="1256665"/>
          </a:xfrm>
        </p:grpSpPr>
        <p:sp>
          <p:nvSpPr>
            <p:cNvPr id="4" name="object 4">
              <a:extLst>
                <a:ext uri="{FF2B5EF4-FFF2-40B4-BE49-F238E27FC236}">
                  <a16:creationId xmlns:a16="http://schemas.microsoft.com/office/drawing/2014/main" id="{E7B2FA99-F4F9-FCE5-F79B-47E402BF0CC3}"/>
                </a:ext>
              </a:extLst>
            </p:cNvPr>
            <p:cNvSpPr/>
            <p:nvPr/>
          </p:nvSpPr>
          <p:spPr>
            <a:xfrm>
              <a:off x="7720710" y="3128772"/>
              <a:ext cx="751840" cy="1237615"/>
            </a:xfrm>
            <a:custGeom>
              <a:avLst/>
              <a:gdLst/>
              <a:ahLst/>
              <a:cxnLst/>
              <a:rect l="l" t="t" r="r" b="b"/>
              <a:pathLst>
                <a:path w="751840" h="1237614">
                  <a:moveTo>
                    <a:pt x="474725" y="0"/>
                  </a:moveTo>
                  <a:lnTo>
                    <a:pt x="152400" y="97916"/>
                  </a:lnTo>
                  <a:lnTo>
                    <a:pt x="166819" y="147875"/>
                  </a:lnTo>
                  <a:lnTo>
                    <a:pt x="179834" y="198146"/>
                  </a:lnTo>
                  <a:lnTo>
                    <a:pt x="191442" y="248700"/>
                  </a:lnTo>
                  <a:lnTo>
                    <a:pt x="201640" y="299507"/>
                  </a:lnTo>
                  <a:lnTo>
                    <a:pt x="210425" y="350539"/>
                  </a:lnTo>
                  <a:lnTo>
                    <a:pt x="217796" y="401765"/>
                  </a:lnTo>
                  <a:lnTo>
                    <a:pt x="223749" y="453156"/>
                  </a:lnTo>
                  <a:lnTo>
                    <a:pt x="228282" y="504682"/>
                  </a:lnTo>
                  <a:lnTo>
                    <a:pt x="231392" y="556313"/>
                  </a:lnTo>
                  <a:lnTo>
                    <a:pt x="233077" y="608021"/>
                  </a:lnTo>
                  <a:lnTo>
                    <a:pt x="233333" y="659776"/>
                  </a:lnTo>
                  <a:lnTo>
                    <a:pt x="232159" y="711547"/>
                  </a:lnTo>
                  <a:lnTo>
                    <a:pt x="229552" y="763305"/>
                  </a:lnTo>
                  <a:lnTo>
                    <a:pt x="225509" y="815022"/>
                  </a:lnTo>
                  <a:lnTo>
                    <a:pt x="220028" y="866666"/>
                  </a:lnTo>
                  <a:lnTo>
                    <a:pt x="213106" y="918209"/>
                  </a:lnTo>
                  <a:lnTo>
                    <a:pt x="0" y="853439"/>
                  </a:lnTo>
                  <a:lnTo>
                    <a:pt x="313563" y="1237233"/>
                  </a:lnTo>
                  <a:lnTo>
                    <a:pt x="751840" y="1081785"/>
                  </a:lnTo>
                  <a:lnTo>
                    <a:pt x="538353" y="1016888"/>
                  </a:lnTo>
                  <a:lnTo>
                    <a:pt x="546478" y="965942"/>
                  </a:lnTo>
                  <a:lnTo>
                    <a:pt x="553404" y="914881"/>
                  </a:lnTo>
                  <a:lnTo>
                    <a:pt x="559133" y="863726"/>
                  </a:lnTo>
                  <a:lnTo>
                    <a:pt x="563666" y="812499"/>
                  </a:lnTo>
                  <a:lnTo>
                    <a:pt x="567005" y="761220"/>
                  </a:lnTo>
                  <a:lnTo>
                    <a:pt x="569151" y="709910"/>
                  </a:lnTo>
                  <a:lnTo>
                    <a:pt x="570105" y="658589"/>
                  </a:lnTo>
                  <a:lnTo>
                    <a:pt x="569869" y="607280"/>
                  </a:lnTo>
                  <a:lnTo>
                    <a:pt x="568444" y="556002"/>
                  </a:lnTo>
                  <a:lnTo>
                    <a:pt x="565832" y="504777"/>
                  </a:lnTo>
                  <a:lnTo>
                    <a:pt x="562034" y="453625"/>
                  </a:lnTo>
                  <a:lnTo>
                    <a:pt x="557052" y="402567"/>
                  </a:lnTo>
                  <a:lnTo>
                    <a:pt x="550887" y="351624"/>
                  </a:lnTo>
                  <a:lnTo>
                    <a:pt x="543540" y="300818"/>
                  </a:lnTo>
                  <a:lnTo>
                    <a:pt x="535013" y="250168"/>
                  </a:lnTo>
                  <a:lnTo>
                    <a:pt x="525307" y="199695"/>
                  </a:lnTo>
                  <a:lnTo>
                    <a:pt x="514424" y="149421"/>
                  </a:lnTo>
                  <a:lnTo>
                    <a:pt x="502365" y="99367"/>
                  </a:lnTo>
                  <a:lnTo>
                    <a:pt x="489132" y="49553"/>
                  </a:lnTo>
                  <a:lnTo>
                    <a:pt x="474725"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 name="object 5">
              <a:extLst>
                <a:ext uri="{FF2B5EF4-FFF2-40B4-BE49-F238E27FC236}">
                  <a16:creationId xmlns:a16="http://schemas.microsoft.com/office/drawing/2014/main" id="{3BB4883C-670B-0B7C-FC27-F1D9088D1A87}"/>
                </a:ext>
              </a:extLst>
            </p:cNvPr>
            <p:cNvSpPr/>
            <p:nvPr/>
          </p:nvSpPr>
          <p:spPr>
            <a:xfrm>
              <a:off x="7720710" y="3128772"/>
              <a:ext cx="751840" cy="1237615"/>
            </a:xfrm>
            <a:custGeom>
              <a:avLst/>
              <a:gdLst/>
              <a:ahLst/>
              <a:cxnLst/>
              <a:rect l="l" t="t" r="r" b="b"/>
              <a:pathLst>
                <a:path w="751840" h="1237614">
                  <a:moveTo>
                    <a:pt x="474725" y="0"/>
                  </a:moveTo>
                  <a:lnTo>
                    <a:pt x="489132" y="49553"/>
                  </a:lnTo>
                  <a:lnTo>
                    <a:pt x="502365" y="99367"/>
                  </a:lnTo>
                  <a:lnTo>
                    <a:pt x="514424" y="149421"/>
                  </a:lnTo>
                  <a:lnTo>
                    <a:pt x="525307" y="199695"/>
                  </a:lnTo>
                  <a:lnTo>
                    <a:pt x="535013" y="250168"/>
                  </a:lnTo>
                  <a:lnTo>
                    <a:pt x="543540" y="300818"/>
                  </a:lnTo>
                  <a:lnTo>
                    <a:pt x="550887" y="351624"/>
                  </a:lnTo>
                  <a:lnTo>
                    <a:pt x="557052" y="402567"/>
                  </a:lnTo>
                  <a:lnTo>
                    <a:pt x="562034" y="453625"/>
                  </a:lnTo>
                  <a:lnTo>
                    <a:pt x="565832" y="504777"/>
                  </a:lnTo>
                  <a:lnTo>
                    <a:pt x="568444" y="556002"/>
                  </a:lnTo>
                  <a:lnTo>
                    <a:pt x="569869" y="607280"/>
                  </a:lnTo>
                  <a:lnTo>
                    <a:pt x="570105" y="658589"/>
                  </a:lnTo>
                  <a:lnTo>
                    <a:pt x="569151" y="709910"/>
                  </a:lnTo>
                  <a:lnTo>
                    <a:pt x="567005" y="761220"/>
                  </a:lnTo>
                  <a:lnTo>
                    <a:pt x="563666" y="812499"/>
                  </a:lnTo>
                  <a:lnTo>
                    <a:pt x="559133" y="863726"/>
                  </a:lnTo>
                  <a:lnTo>
                    <a:pt x="553404" y="914881"/>
                  </a:lnTo>
                  <a:lnTo>
                    <a:pt x="546478" y="965942"/>
                  </a:lnTo>
                  <a:lnTo>
                    <a:pt x="538353" y="1016888"/>
                  </a:lnTo>
                  <a:lnTo>
                    <a:pt x="751840" y="1081785"/>
                  </a:lnTo>
                  <a:lnTo>
                    <a:pt x="313563" y="1237233"/>
                  </a:lnTo>
                  <a:lnTo>
                    <a:pt x="0" y="853439"/>
                  </a:lnTo>
                  <a:lnTo>
                    <a:pt x="213106" y="918209"/>
                  </a:lnTo>
                  <a:lnTo>
                    <a:pt x="220028" y="866666"/>
                  </a:lnTo>
                  <a:lnTo>
                    <a:pt x="225509" y="815022"/>
                  </a:lnTo>
                  <a:lnTo>
                    <a:pt x="229552" y="763305"/>
                  </a:lnTo>
                  <a:lnTo>
                    <a:pt x="232159" y="711547"/>
                  </a:lnTo>
                  <a:lnTo>
                    <a:pt x="233333" y="659776"/>
                  </a:lnTo>
                  <a:lnTo>
                    <a:pt x="233077" y="608021"/>
                  </a:lnTo>
                  <a:lnTo>
                    <a:pt x="231392" y="556313"/>
                  </a:lnTo>
                  <a:lnTo>
                    <a:pt x="228282" y="504682"/>
                  </a:lnTo>
                  <a:lnTo>
                    <a:pt x="223749" y="453156"/>
                  </a:lnTo>
                  <a:lnTo>
                    <a:pt x="217796" y="401765"/>
                  </a:lnTo>
                  <a:lnTo>
                    <a:pt x="210425" y="350539"/>
                  </a:lnTo>
                  <a:lnTo>
                    <a:pt x="201640" y="299507"/>
                  </a:lnTo>
                  <a:lnTo>
                    <a:pt x="191442" y="248700"/>
                  </a:lnTo>
                  <a:lnTo>
                    <a:pt x="179834" y="198146"/>
                  </a:lnTo>
                  <a:lnTo>
                    <a:pt x="166819" y="147875"/>
                  </a:lnTo>
                  <a:lnTo>
                    <a:pt x="152400" y="97916"/>
                  </a:lnTo>
                  <a:lnTo>
                    <a:pt x="474725" y="0"/>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nvGrpSpPr>
          <p:cNvPr id="6" name="object 6">
            <a:extLst>
              <a:ext uri="{FF2B5EF4-FFF2-40B4-BE49-F238E27FC236}">
                <a16:creationId xmlns:a16="http://schemas.microsoft.com/office/drawing/2014/main" id="{0EAC524C-EB49-D3A2-97DC-BFA5F18BB1ED}"/>
              </a:ext>
            </a:extLst>
          </p:cNvPr>
          <p:cNvGrpSpPr/>
          <p:nvPr/>
        </p:nvGrpSpPr>
        <p:grpSpPr>
          <a:xfrm>
            <a:off x="8023901" y="7102157"/>
            <a:ext cx="1514475" cy="752475"/>
            <a:chOff x="5396738" y="5320157"/>
            <a:chExt cx="1514475" cy="752475"/>
          </a:xfrm>
        </p:grpSpPr>
        <p:sp>
          <p:nvSpPr>
            <p:cNvPr id="7" name="object 7">
              <a:extLst>
                <a:ext uri="{FF2B5EF4-FFF2-40B4-BE49-F238E27FC236}">
                  <a16:creationId xmlns:a16="http://schemas.microsoft.com/office/drawing/2014/main" id="{21CF1F3E-8638-1182-C3B4-C9506FD0F9E6}"/>
                </a:ext>
              </a:extLst>
            </p:cNvPr>
            <p:cNvSpPr/>
            <p:nvPr/>
          </p:nvSpPr>
          <p:spPr>
            <a:xfrm>
              <a:off x="5406263" y="5329682"/>
              <a:ext cx="1495425" cy="733425"/>
            </a:xfrm>
            <a:custGeom>
              <a:avLst/>
              <a:gdLst/>
              <a:ahLst/>
              <a:cxnLst/>
              <a:rect l="l" t="t" r="r" b="b"/>
              <a:pathLst>
                <a:path w="1495425" h="733425">
                  <a:moveTo>
                    <a:pt x="550545" y="0"/>
                  </a:moveTo>
                  <a:lnTo>
                    <a:pt x="0" y="256286"/>
                  </a:lnTo>
                  <a:lnTo>
                    <a:pt x="268477" y="733285"/>
                  </a:lnTo>
                  <a:lnTo>
                    <a:pt x="347852" y="526948"/>
                  </a:lnTo>
                  <a:lnTo>
                    <a:pt x="398089" y="535254"/>
                  </a:lnTo>
                  <a:lnTo>
                    <a:pt x="448434" y="542393"/>
                  </a:lnTo>
                  <a:lnTo>
                    <a:pt x="498868" y="548367"/>
                  </a:lnTo>
                  <a:lnTo>
                    <a:pt x="549370" y="553176"/>
                  </a:lnTo>
                  <a:lnTo>
                    <a:pt x="599920" y="556824"/>
                  </a:lnTo>
                  <a:lnTo>
                    <a:pt x="650499" y="559311"/>
                  </a:lnTo>
                  <a:lnTo>
                    <a:pt x="701087" y="560639"/>
                  </a:lnTo>
                  <a:lnTo>
                    <a:pt x="751664" y="560811"/>
                  </a:lnTo>
                  <a:lnTo>
                    <a:pt x="802209" y="559828"/>
                  </a:lnTo>
                  <a:lnTo>
                    <a:pt x="852704" y="557691"/>
                  </a:lnTo>
                  <a:lnTo>
                    <a:pt x="903127" y="554403"/>
                  </a:lnTo>
                  <a:lnTo>
                    <a:pt x="953460" y="549965"/>
                  </a:lnTo>
                  <a:lnTo>
                    <a:pt x="1003681" y="544378"/>
                  </a:lnTo>
                  <a:lnTo>
                    <a:pt x="1053773" y="537646"/>
                  </a:lnTo>
                  <a:lnTo>
                    <a:pt x="1103713" y="529768"/>
                  </a:lnTo>
                  <a:lnTo>
                    <a:pt x="1153483" y="520748"/>
                  </a:lnTo>
                  <a:lnTo>
                    <a:pt x="1203062" y="510587"/>
                  </a:lnTo>
                  <a:lnTo>
                    <a:pt x="1252432" y="499287"/>
                  </a:lnTo>
                  <a:lnTo>
                    <a:pt x="1301570" y="486848"/>
                  </a:lnTo>
                  <a:lnTo>
                    <a:pt x="1350459" y="473274"/>
                  </a:lnTo>
                  <a:lnTo>
                    <a:pt x="1399078" y="458566"/>
                  </a:lnTo>
                  <a:lnTo>
                    <a:pt x="1447406" y="442726"/>
                  </a:lnTo>
                  <a:lnTo>
                    <a:pt x="1495425" y="425754"/>
                  </a:lnTo>
                  <a:lnTo>
                    <a:pt x="1379601" y="109601"/>
                  </a:lnTo>
                  <a:lnTo>
                    <a:pt x="1331037" y="126638"/>
                  </a:lnTo>
                  <a:lnTo>
                    <a:pt x="1282098" y="142315"/>
                  </a:lnTo>
                  <a:lnTo>
                    <a:pt x="1232812" y="156630"/>
                  </a:lnTo>
                  <a:lnTo>
                    <a:pt x="1183208" y="169578"/>
                  </a:lnTo>
                  <a:lnTo>
                    <a:pt x="1133314" y="181158"/>
                  </a:lnTo>
                  <a:lnTo>
                    <a:pt x="1083159" y="191365"/>
                  </a:lnTo>
                  <a:lnTo>
                    <a:pt x="1032772" y="200197"/>
                  </a:lnTo>
                  <a:lnTo>
                    <a:pt x="982182" y="207651"/>
                  </a:lnTo>
                  <a:lnTo>
                    <a:pt x="931417" y="213725"/>
                  </a:lnTo>
                  <a:lnTo>
                    <a:pt x="880507" y="218414"/>
                  </a:lnTo>
                  <a:lnTo>
                    <a:pt x="829480" y="221716"/>
                  </a:lnTo>
                  <a:lnTo>
                    <a:pt x="778364" y="223628"/>
                  </a:lnTo>
                  <a:lnTo>
                    <a:pt x="727188" y="224147"/>
                  </a:lnTo>
                  <a:lnTo>
                    <a:pt x="675982" y="223269"/>
                  </a:lnTo>
                  <a:lnTo>
                    <a:pt x="624774" y="220993"/>
                  </a:lnTo>
                  <a:lnTo>
                    <a:pt x="573592" y="217315"/>
                  </a:lnTo>
                  <a:lnTo>
                    <a:pt x="522466" y="212231"/>
                  </a:lnTo>
                  <a:lnTo>
                    <a:pt x="471424" y="205740"/>
                  </a:lnTo>
                  <a:lnTo>
                    <a:pt x="550545"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10" name="object 8">
              <a:extLst>
                <a:ext uri="{FF2B5EF4-FFF2-40B4-BE49-F238E27FC236}">
                  <a16:creationId xmlns:a16="http://schemas.microsoft.com/office/drawing/2014/main" id="{9FF50B8E-896A-1E2B-AF57-055E78A27614}"/>
                </a:ext>
              </a:extLst>
            </p:cNvPr>
            <p:cNvSpPr/>
            <p:nvPr/>
          </p:nvSpPr>
          <p:spPr>
            <a:xfrm>
              <a:off x="5406263" y="5329682"/>
              <a:ext cx="1495425" cy="733425"/>
            </a:xfrm>
            <a:custGeom>
              <a:avLst/>
              <a:gdLst/>
              <a:ahLst/>
              <a:cxnLst/>
              <a:rect l="l" t="t" r="r" b="b"/>
              <a:pathLst>
                <a:path w="1495425" h="733425">
                  <a:moveTo>
                    <a:pt x="1495425" y="425754"/>
                  </a:moveTo>
                  <a:lnTo>
                    <a:pt x="1447406" y="442726"/>
                  </a:lnTo>
                  <a:lnTo>
                    <a:pt x="1399078" y="458566"/>
                  </a:lnTo>
                  <a:lnTo>
                    <a:pt x="1350459" y="473274"/>
                  </a:lnTo>
                  <a:lnTo>
                    <a:pt x="1301570" y="486848"/>
                  </a:lnTo>
                  <a:lnTo>
                    <a:pt x="1252432" y="499287"/>
                  </a:lnTo>
                  <a:lnTo>
                    <a:pt x="1203062" y="510587"/>
                  </a:lnTo>
                  <a:lnTo>
                    <a:pt x="1153483" y="520748"/>
                  </a:lnTo>
                  <a:lnTo>
                    <a:pt x="1103713" y="529768"/>
                  </a:lnTo>
                  <a:lnTo>
                    <a:pt x="1053773" y="537646"/>
                  </a:lnTo>
                  <a:lnTo>
                    <a:pt x="1003681" y="544378"/>
                  </a:lnTo>
                  <a:lnTo>
                    <a:pt x="953460" y="549965"/>
                  </a:lnTo>
                  <a:lnTo>
                    <a:pt x="903127" y="554403"/>
                  </a:lnTo>
                  <a:lnTo>
                    <a:pt x="852704" y="557691"/>
                  </a:lnTo>
                  <a:lnTo>
                    <a:pt x="802209" y="559828"/>
                  </a:lnTo>
                  <a:lnTo>
                    <a:pt x="751664" y="560811"/>
                  </a:lnTo>
                  <a:lnTo>
                    <a:pt x="701087" y="560639"/>
                  </a:lnTo>
                  <a:lnTo>
                    <a:pt x="650499" y="559311"/>
                  </a:lnTo>
                  <a:lnTo>
                    <a:pt x="599920" y="556824"/>
                  </a:lnTo>
                  <a:lnTo>
                    <a:pt x="549370" y="553176"/>
                  </a:lnTo>
                  <a:lnTo>
                    <a:pt x="498868" y="548367"/>
                  </a:lnTo>
                  <a:lnTo>
                    <a:pt x="448434" y="542393"/>
                  </a:lnTo>
                  <a:lnTo>
                    <a:pt x="398089" y="535254"/>
                  </a:lnTo>
                  <a:lnTo>
                    <a:pt x="347852" y="526948"/>
                  </a:lnTo>
                  <a:lnTo>
                    <a:pt x="268477" y="733285"/>
                  </a:lnTo>
                  <a:lnTo>
                    <a:pt x="0" y="256286"/>
                  </a:lnTo>
                  <a:lnTo>
                    <a:pt x="550545" y="0"/>
                  </a:lnTo>
                  <a:lnTo>
                    <a:pt x="471424" y="205740"/>
                  </a:lnTo>
                  <a:lnTo>
                    <a:pt x="522466" y="212231"/>
                  </a:lnTo>
                  <a:lnTo>
                    <a:pt x="573592" y="217315"/>
                  </a:lnTo>
                  <a:lnTo>
                    <a:pt x="624774" y="220993"/>
                  </a:lnTo>
                  <a:lnTo>
                    <a:pt x="675982" y="223269"/>
                  </a:lnTo>
                  <a:lnTo>
                    <a:pt x="727188" y="224147"/>
                  </a:lnTo>
                  <a:lnTo>
                    <a:pt x="778364" y="223628"/>
                  </a:lnTo>
                  <a:lnTo>
                    <a:pt x="829480" y="221716"/>
                  </a:lnTo>
                  <a:lnTo>
                    <a:pt x="880507" y="218414"/>
                  </a:lnTo>
                  <a:lnTo>
                    <a:pt x="931417" y="213725"/>
                  </a:lnTo>
                  <a:lnTo>
                    <a:pt x="982182" y="207651"/>
                  </a:lnTo>
                  <a:lnTo>
                    <a:pt x="1032772" y="200197"/>
                  </a:lnTo>
                  <a:lnTo>
                    <a:pt x="1083159" y="191365"/>
                  </a:lnTo>
                  <a:lnTo>
                    <a:pt x="1133314" y="181158"/>
                  </a:lnTo>
                  <a:lnTo>
                    <a:pt x="1183208" y="169578"/>
                  </a:lnTo>
                  <a:lnTo>
                    <a:pt x="1232812" y="156630"/>
                  </a:lnTo>
                  <a:lnTo>
                    <a:pt x="1282098" y="142315"/>
                  </a:lnTo>
                  <a:lnTo>
                    <a:pt x="1331037" y="126638"/>
                  </a:lnTo>
                  <a:lnTo>
                    <a:pt x="1379601" y="109601"/>
                  </a:lnTo>
                  <a:lnTo>
                    <a:pt x="1495425" y="425754"/>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nvGrpSpPr>
          <p:cNvPr id="25" name="object 9">
            <a:extLst>
              <a:ext uri="{FF2B5EF4-FFF2-40B4-BE49-F238E27FC236}">
                <a16:creationId xmlns:a16="http://schemas.microsoft.com/office/drawing/2014/main" id="{F54F6E74-7E48-70A0-E932-48DE3940952C}"/>
              </a:ext>
            </a:extLst>
          </p:cNvPr>
          <p:cNvGrpSpPr/>
          <p:nvPr/>
        </p:nvGrpSpPr>
        <p:grpSpPr>
          <a:xfrm>
            <a:off x="6067277" y="4795028"/>
            <a:ext cx="770890" cy="1256665"/>
            <a:chOff x="3798315" y="3168269"/>
            <a:chExt cx="770890" cy="1256665"/>
          </a:xfrm>
        </p:grpSpPr>
        <p:sp>
          <p:nvSpPr>
            <p:cNvPr id="26" name="object 10">
              <a:extLst>
                <a:ext uri="{FF2B5EF4-FFF2-40B4-BE49-F238E27FC236}">
                  <a16:creationId xmlns:a16="http://schemas.microsoft.com/office/drawing/2014/main" id="{EE50DE11-F169-3520-2448-EF4B725C8D31}"/>
                </a:ext>
              </a:extLst>
            </p:cNvPr>
            <p:cNvSpPr/>
            <p:nvPr/>
          </p:nvSpPr>
          <p:spPr>
            <a:xfrm>
              <a:off x="3807840" y="3177794"/>
              <a:ext cx="751840" cy="1237615"/>
            </a:xfrm>
            <a:custGeom>
              <a:avLst/>
              <a:gdLst/>
              <a:ahLst/>
              <a:cxnLst/>
              <a:rect l="l" t="t" r="r" b="b"/>
              <a:pathLst>
                <a:path w="751839" h="1237614">
                  <a:moveTo>
                    <a:pt x="438276" y="0"/>
                  </a:moveTo>
                  <a:lnTo>
                    <a:pt x="0" y="155447"/>
                  </a:lnTo>
                  <a:lnTo>
                    <a:pt x="213487" y="220344"/>
                  </a:lnTo>
                  <a:lnTo>
                    <a:pt x="205361" y="271291"/>
                  </a:lnTo>
                  <a:lnTo>
                    <a:pt x="198435" y="322352"/>
                  </a:lnTo>
                  <a:lnTo>
                    <a:pt x="192706" y="373507"/>
                  </a:lnTo>
                  <a:lnTo>
                    <a:pt x="188173" y="424734"/>
                  </a:lnTo>
                  <a:lnTo>
                    <a:pt x="184834" y="476013"/>
                  </a:lnTo>
                  <a:lnTo>
                    <a:pt x="182688" y="527323"/>
                  </a:lnTo>
                  <a:lnTo>
                    <a:pt x="181734" y="578644"/>
                  </a:lnTo>
                  <a:lnTo>
                    <a:pt x="181970" y="629953"/>
                  </a:lnTo>
                  <a:lnTo>
                    <a:pt x="183395" y="681231"/>
                  </a:lnTo>
                  <a:lnTo>
                    <a:pt x="186007" y="732456"/>
                  </a:lnTo>
                  <a:lnTo>
                    <a:pt x="189805" y="783608"/>
                  </a:lnTo>
                  <a:lnTo>
                    <a:pt x="194787" y="834666"/>
                  </a:lnTo>
                  <a:lnTo>
                    <a:pt x="200952" y="885609"/>
                  </a:lnTo>
                  <a:lnTo>
                    <a:pt x="208299" y="936415"/>
                  </a:lnTo>
                  <a:lnTo>
                    <a:pt x="216826" y="987065"/>
                  </a:lnTo>
                  <a:lnTo>
                    <a:pt x="226532" y="1037538"/>
                  </a:lnTo>
                  <a:lnTo>
                    <a:pt x="237415" y="1087812"/>
                  </a:lnTo>
                  <a:lnTo>
                    <a:pt x="249474" y="1137866"/>
                  </a:lnTo>
                  <a:lnTo>
                    <a:pt x="262707" y="1187680"/>
                  </a:lnTo>
                  <a:lnTo>
                    <a:pt x="277113" y="1237233"/>
                  </a:lnTo>
                  <a:lnTo>
                    <a:pt x="599439" y="1139316"/>
                  </a:lnTo>
                  <a:lnTo>
                    <a:pt x="585020" y="1089358"/>
                  </a:lnTo>
                  <a:lnTo>
                    <a:pt x="572005" y="1039087"/>
                  </a:lnTo>
                  <a:lnTo>
                    <a:pt x="560397" y="988533"/>
                  </a:lnTo>
                  <a:lnTo>
                    <a:pt x="550199" y="937726"/>
                  </a:lnTo>
                  <a:lnTo>
                    <a:pt x="541414" y="886694"/>
                  </a:lnTo>
                  <a:lnTo>
                    <a:pt x="534043" y="835468"/>
                  </a:lnTo>
                  <a:lnTo>
                    <a:pt x="528090" y="784077"/>
                  </a:lnTo>
                  <a:lnTo>
                    <a:pt x="523557" y="732551"/>
                  </a:lnTo>
                  <a:lnTo>
                    <a:pt x="520447" y="680920"/>
                  </a:lnTo>
                  <a:lnTo>
                    <a:pt x="518762" y="629212"/>
                  </a:lnTo>
                  <a:lnTo>
                    <a:pt x="518506" y="577457"/>
                  </a:lnTo>
                  <a:lnTo>
                    <a:pt x="519680" y="525686"/>
                  </a:lnTo>
                  <a:lnTo>
                    <a:pt x="522287" y="473928"/>
                  </a:lnTo>
                  <a:lnTo>
                    <a:pt x="526330" y="422211"/>
                  </a:lnTo>
                  <a:lnTo>
                    <a:pt x="531811" y="370567"/>
                  </a:lnTo>
                  <a:lnTo>
                    <a:pt x="538734" y="319023"/>
                  </a:lnTo>
                  <a:lnTo>
                    <a:pt x="751839" y="383793"/>
                  </a:lnTo>
                  <a:lnTo>
                    <a:pt x="438276"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33" name="object 11">
              <a:extLst>
                <a:ext uri="{FF2B5EF4-FFF2-40B4-BE49-F238E27FC236}">
                  <a16:creationId xmlns:a16="http://schemas.microsoft.com/office/drawing/2014/main" id="{53A3A831-061A-A186-4FB1-5312C7A290E9}"/>
                </a:ext>
              </a:extLst>
            </p:cNvPr>
            <p:cNvSpPr/>
            <p:nvPr/>
          </p:nvSpPr>
          <p:spPr>
            <a:xfrm>
              <a:off x="3807840" y="3177794"/>
              <a:ext cx="751840" cy="1237615"/>
            </a:xfrm>
            <a:custGeom>
              <a:avLst/>
              <a:gdLst/>
              <a:ahLst/>
              <a:cxnLst/>
              <a:rect l="l" t="t" r="r" b="b"/>
              <a:pathLst>
                <a:path w="751839" h="1237614">
                  <a:moveTo>
                    <a:pt x="277113" y="1237233"/>
                  </a:moveTo>
                  <a:lnTo>
                    <a:pt x="262707" y="1187680"/>
                  </a:lnTo>
                  <a:lnTo>
                    <a:pt x="249474" y="1137866"/>
                  </a:lnTo>
                  <a:lnTo>
                    <a:pt x="237415" y="1087812"/>
                  </a:lnTo>
                  <a:lnTo>
                    <a:pt x="226532" y="1037538"/>
                  </a:lnTo>
                  <a:lnTo>
                    <a:pt x="216826" y="987065"/>
                  </a:lnTo>
                  <a:lnTo>
                    <a:pt x="208299" y="936415"/>
                  </a:lnTo>
                  <a:lnTo>
                    <a:pt x="200952" y="885609"/>
                  </a:lnTo>
                  <a:lnTo>
                    <a:pt x="194787" y="834666"/>
                  </a:lnTo>
                  <a:lnTo>
                    <a:pt x="189805" y="783608"/>
                  </a:lnTo>
                  <a:lnTo>
                    <a:pt x="186007" y="732456"/>
                  </a:lnTo>
                  <a:lnTo>
                    <a:pt x="183395" y="681231"/>
                  </a:lnTo>
                  <a:lnTo>
                    <a:pt x="181970" y="629953"/>
                  </a:lnTo>
                  <a:lnTo>
                    <a:pt x="181734" y="578644"/>
                  </a:lnTo>
                  <a:lnTo>
                    <a:pt x="182688" y="527323"/>
                  </a:lnTo>
                  <a:lnTo>
                    <a:pt x="184834" y="476013"/>
                  </a:lnTo>
                  <a:lnTo>
                    <a:pt x="188173" y="424734"/>
                  </a:lnTo>
                  <a:lnTo>
                    <a:pt x="192706" y="373507"/>
                  </a:lnTo>
                  <a:lnTo>
                    <a:pt x="198435" y="322352"/>
                  </a:lnTo>
                  <a:lnTo>
                    <a:pt x="205361" y="271291"/>
                  </a:lnTo>
                  <a:lnTo>
                    <a:pt x="213487" y="220344"/>
                  </a:lnTo>
                  <a:lnTo>
                    <a:pt x="0" y="155447"/>
                  </a:lnTo>
                  <a:lnTo>
                    <a:pt x="438276" y="0"/>
                  </a:lnTo>
                  <a:lnTo>
                    <a:pt x="751839" y="383793"/>
                  </a:lnTo>
                  <a:lnTo>
                    <a:pt x="538734" y="319023"/>
                  </a:lnTo>
                  <a:lnTo>
                    <a:pt x="531811" y="370567"/>
                  </a:lnTo>
                  <a:lnTo>
                    <a:pt x="526330" y="422211"/>
                  </a:lnTo>
                  <a:lnTo>
                    <a:pt x="522287" y="473928"/>
                  </a:lnTo>
                  <a:lnTo>
                    <a:pt x="519680" y="525686"/>
                  </a:lnTo>
                  <a:lnTo>
                    <a:pt x="518506" y="577457"/>
                  </a:lnTo>
                  <a:lnTo>
                    <a:pt x="518762" y="629212"/>
                  </a:lnTo>
                  <a:lnTo>
                    <a:pt x="520447" y="680920"/>
                  </a:lnTo>
                  <a:lnTo>
                    <a:pt x="523557" y="732551"/>
                  </a:lnTo>
                  <a:lnTo>
                    <a:pt x="528090" y="784077"/>
                  </a:lnTo>
                  <a:lnTo>
                    <a:pt x="534043" y="835468"/>
                  </a:lnTo>
                  <a:lnTo>
                    <a:pt x="541414" y="886694"/>
                  </a:lnTo>
                  <a:lnTo>
                    <a:pt x="550199" y="937726"/>
                  </a:lnTo>
                  <a:lnTo>
                    <a:pt x="560397" y="988533"/>
                  </a:lnTo>
                  <a:lnTo>
                    <a:pt x="572005" y="1039087"/>
                  </a:lnTo>
                  <a:lnTo>
                    <a:pt x="585020" y="1089358"/>
                  </a:lnTo>
                  <a:lnTo>
                    <a:pt x="599439" y="1139316"/>
                  </a:lnTo>
                  <a:lnTo>
                    <a:pt x="277113" y="1237233"/>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nvGrpSpPr>
          <p:cNvPr id="36" name="object 12">
            <a:extLst>
              <a:ext uri="{FF2B5EF4-FFF2-40B4-BE49-F238E27FC236}">
                <a16:creationId xmlns:a16="http://schemas.microsoft.com/office/drawing/2014/main" id="{59E461E0-3BB4-9064-A597-1C4455A79E89}"/>
              </a:ext>
            </a:extLst>
          </p:cNvPr>
          <p:cNvGrpSpPr/>
          <p:nvPr/>
        </p:nvGrpSpPr>
        <p:grpSpPr>
          <a:xfrm>
            <a:off x="7873666" y="2983801"/>
            <a:ext cx="1604645" cy="688340"/>
            <a:chOff x="5393182" y="1637792"/>
            <a:chExt cx="1604645" cy="688340"/>
          </a:xfrm>
        </p:grpSpPr>
        <p:sp>
          <p:nvSpPr>
            <p:cNvPr id="37" name="object 13">
              <a:extLst>
                <a:ext uri="{FF2B5EF4-FFF2-40B4-BE49-F238E27FC236}">
                  <a16:creationId xmlns:a16="http://schemas.microsoft.com/office/drawing/2014/main" id="{27E36440-E644-D0DC-9C1F-26D4CCD7D68B}"/>
                </a:ext>
              </a:extLst>
            </p:cNvPr>
            <p:cNvSpPr/>
            <p:nvPr/>
          </p:nvSpPr>
          <p:spPr>
            <a:xfrm>
              <a:off x="5402707" y="1647317"/>
              <a:ext cx="1585595" cy="669290"/>
            </a:xfrm>
            <a:custGeom>
              <a:avLst/>
              <a:gdLst/>
              <a:ahLst/>
              <a:cxnLst/>
              <a:rect l="l" t="t" r="r" b="b"/>
              <a:pathLst>
                <a:path w="1585595" h="669289">
                  <a:moveTo>
                    <a:pt x="1235710" y="0"/>
                  </a:moveTo>
                  <a:lnTo>
                    <a:pt x="1151127" y="188213"/>
                  </a:lnTo>
                  <a:lnTo>
                    <a:pt x="1100885" y="179304"/>
                  </a:lnTo>
                  <a:lnTo>
                    <a:pt x="1050522" y="171558"/>
                  </a:lnTo>
                  <a:lnTo>
                    <a:pt x="1000059" y="164975"/>
                  </a:lnTo>
                  <a:lnTo>
                    <a:pt x="949515" y="159553"/>
                  </a:lnTo>
                  <a:lnTo>
                    <a:pt x="898910" y="155289"/>
                  </a:lnTo>
                  <a:lnTo>
                    <a:pt x="848264" y="152184"/>
                  </a:lnTo>
                  <a:lnTo>
                    <a:pt x="797596" y="150235"/>
                  </a:lnTo>
                  <a:lnTo>
                    <a:pt x="746926" y="149441"/>
                  </a:lnTo>
                  <a:lnTo>
                    <a:pt x="696274" y="149800"/>
                  </a:lnTo>
                  <a:lnTo>
                    <a:pt x="645658" y="151311"/>
                  </a:lnTo>
                  <a:lnTo>
                    <a:pt x="595100" y="153972"/>
                  </a:lnTo>
                  <a:lnTo>
                    <a:pt x="544618" y="157782"/>
                  </a:lnTo>
                  <a:lnTo>
                    <a:pt x="494233" y="162739"/>
                  </a:lnTo>
                  <a:lnTo>
                    <a:pt x="443964" y="168842"/>
                  </a:lnTo>
                  <a:lnTo>
                    <a:pt x="393830" y="176089"/>
                  </a:lnTo>
                  <a:lnTo>
                    <a:pt x="343851" y="184479"/>
                  </a:lnTo>
                  <a:lnTo>
                    <a:pt x="294047" y="194011"/>
                  </a:lnTo>
                  <a:lnTo>
                    <a:pt x="244438" y="204682"/>
                  </a:lnTo>
                  <a:lnTo>
                    <a:pt x="195043" y="216491"/>
                  </a:lnTo>
                  <a:lnTo>
                    <a:pt x="145882" y="229437"/>
                  </a:lnTo>
                  <a:lnTo>
                    <a:pt x="96975" y="243519"/>
                  </a:lnTo>
                  <a:lnTo>
                    <a:pt x="48341" y="258734"/>
                  </a:lnTo>
                  <a:lnTo>
                    <a:pt x="0" y="275082"/>
                  </a:lnTo>
                  <a:lnTo>
                    <a:pt x="103123" y="568960"/>
                  </a:lnTo>
                  <a:lnTo>
                    <a:pt x="152289" y="552451"/>
                  </a:lnTo>
                  <a:lnTo>
                    <a:pt x="201808" y="537302"/>
                  </a:lnTo>
                  <a:lnTo>
                    <a:pt x="251652" y="523515"/>
                  </a:lnTo>
                  <a:lnTo>
                    <a:pt x="301793" y="511091"/>
                  </a:lnTo>
                  <a:lnTo>
                    <a:pt x="352205" y="500035"/>
                  </a:lnTo>
                  <a:lnTo>
                    <a:pt x="402858" y="490347"/>
                  </a:lnTo>
                  <a:lnTo>
                    <a:pt x="453725" y="482030"/>
                  </a:lnTo>
                  <a:lnTo>
                    <a:pt x="504778" y="475086"/>
                  </a:lnTo>
                  <a:lnTo>
                    <a:pt x="555990" y="469519"/>
                  </a:lnTo>
                  <a:lnTo>
                    <a:pt x="607332" y="465329"/>
                  </a:lnTo>
                  <a:lnTo>
                    <a:pt x="658777" y="462520"/>
                  </a:lnTo>
                  <a:lnTo>
                    <a:pt x="710296" y="461094"/>
                  </a:lnTo>
                  <a:lnTo>
                    <a:pt x="761863" y="461053"/>
                  </a:lnTo>
                  <a:lnTo>
                    <a:pt x="813449" y="462400"/>
                  </a:lnTo>
                  <a:lnTo>
                    <a:pt x="865026" y="465137"/>
                  </a:lnTo>
                  <a:lnTo>
                    <a:pt x="916567" y="469266"/>
                  </a:lnTo>
                  <a:lnTo>
                    <a:pt x="968044" y="474790"/>
                  </a:lnTo>
                  <a:lnTo>
                    <a:pt x="1019428" y="481711"/>
                  </a:lnTo>
                  <a:lnTo>
                    <a:pt x="935227" y="669163"/>
                  </a:lnTo>
                  <a:lnTo>
                    <a:pt x="1585467" y="486663"/>
                  </a:lnTo>
                  <a:lnTo>
                    <a:pt x="1235710"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38" name="object 14">
              <a:extLst>
                <a:ext uri="{FF2B5EF4-FFF2-40B4-BE49-F238E27FC236}">
                  <a16:creationId xmlns:a16="http://schemas.microsoft.com/office/drawing/2014/main" id="{CB89964C-E054-4A49-645A-F4FEF03776B9}"/>
                </a:ext>
              </a:extLst>
            </p:cNvPr>
            <p:cNvSpPr/>
            <p:nvPr/>
          </p:nvSpPr>
          <p:spPr>
            <a:xfrm>
              <a:off x="5402707" y="1647317"/>
              <a:ext cx="1585595" cy="669290"/>
            </a:xfrm>
            <a:custGeom>
              <a:avLst/>
              <a:gdLst/>
              <a:ahLst/>
              <a:cxnLst/>
              <a:rect l="l" t="t" r="r" b="b"/>
              <a:pathLst>
                <a:path w="1585595" h="669289">
                  <a:moveTo>
                    <a:pt x="0" y="275082"/>
                  </a:moveTo>
                  <a:lnTo>
                    <a:pt x="48341" y="258734"/>
                  </a:lnTo>
                  <a:lnTo>
                    <a:pt x="96975" y="243519"/>
                  </a:lnTo>
                  <a:lnTo>
                    <a:pt x="145882" y="229437"/>
                  </a:lnTo>
                  <a:lnTo>
                    <a:pt x="195043" y="216491"/>
                  </a:lnTo>
                  <a:lnTo>
                    <a:pt x="244438" y="204682"/>
                  </a:lnTo>
                  <a:lnTo>
                    <a:pt x="294047" y="194011"/>
                  </a:lnTo>
                  <a:lnTo>
                    <a:pt x="343851" y="184479"/>
                  </a:lnTo>
                  <a:lnTo>
                    <a:pt x="393830" y="176089"/>
                  </a:lnTo>
                  <a:lnTo>
                    <a:pt x="443964" y="168842"/>
                  </a:lnTo>
                  <a:lnTo>
                    <a:pt x="494233" y="162739"/>
                  </a:lnTo>
                  <a:lnTo>
                    <a:pt x="544618" y="157782"/>
                  </a:lnTo>
                  <a:lnTo>
                    <a:pt x="595100" y="153972"/>
                  </a:lnTo>
                  <a:lnTo>
                    <a:pt x="645658" y="151311"/>
                  </a:lnTo>
                  <a:lnTo>
                    <a:pt x="696274" y="149800"/>
                  </a:lnTo>
                  <a:lnTo>
                    <a:pt x="746926" y="149441"/>
                  </a:lnTo>
                  <a:lnTo>
                    <a:pt x="797596" y="150235"/>
                  </a:lnTo>
                  <a:lnTo>
                    <a:pt x="848264" y="152184"/>
                  </a:lnTo>
                  <a:lnTo>
                    <a:pt x="898910" y="155289"/>
                  </a:lnTo>
                  <a:lnTo>
                    <a:pt x="949515" y="159553"/>
                  </a:lnTo>
                  <a:lnTo>
                    <a:pt x="1000059" y="164975"/>
                  </a:lnTo>
                  <a:lnTo>
                    <a:pt x="1050522" y="171558"/>
                  </a:lnTo>
                  <a:lnTo>
                    <a:pt x="1100885" y="179304"/>
                  </a:lnTo>
                  <a:lnTo>
                    <a:pt x="1151127" y="188213"/>
                  </a:lnTo>
                  <a:lnTo>
                    <a:pt x="1235710" y="0"/>
                  </a:lnTo>
                  <a:lnTo>
                    <a:pt x="1585467" y="486663"/>
                  </a:lnTo>
                  <a:lnTo>
                    <a:pt x="935227" y="669163"/>
                  </a:lnTo>
                  <a:lnTo>
                    <a:pt x="1019428" y="481711"/>
                  </a:lnTo>
                  <a:lnTo>
                    <a:pt x="968044" y="474790"/>
                  </a:lnTo>
                  <a:lnTo>
                    <a:pt x="916567" y="469266"/>
                  </a:lnTo>
                  <a:lnTo>
                    <a:pt x="865026" y="465137"/>
                  </a:lnTo>
                  <a:lnTo>
                    <a:pt x="813449" y="462400"/>
                  </a:lnTo>
                  <a:lnTo>
                    <a:pt x="761863" y="461053"/>
                  </a:lnTo>
                  <a:lnTo>
                    <a:pt x="710296" y="461094"/>
                  </a:lnTo>
                  <a:lnTo>
                    <a:pt x="658777" y="462520"/>
                  </a:lnTo>
                  <a:lnTo>
                    <a:pt x="607332" y="465329"/>
                  </a:lnTo>
                  <a:lnTo>
                    <a:pt x="555990" y="469519"/>
                  </a:lnTo>
                  <a:lnTo>
                    <a:pt x="504778" y="475086"/>
                  </a:lnTo>
                  <a:lnTo>
                    <a:pt x="453725" y="482030"/>
                  </a:lnTo>
                  <a:lnTo>
                    <a:pt x="402858" y="490347"/>
                  </a:lnTo>
                  <a:lnTo>
                    <a:pt x="352205" y="500035"/>
                  </a:lnTo>
                  <a:lnTo>
                    <a:pt x="301793" y="511091"/>
                  </a:lnTo>
                  <a:lnTo>
                    <a:pt x="251652" y="523515"/>
                  </a:lnTo>
                  <a:lnTo>
                    <a:pt x="201808" y="537302"/>
                  </a:lnTo>
                  <a:lnTo>
                    <a:pt x="152289" y="552451"/>
                  </a:lnTo>
                  <a:lnTo>
                    <a:pt x="103123" y="568960"/>
                  </a:lnTo>
                  <a:lnTo>
                    <a:pt x="0" y="275082"/>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sp>
        <p:nvSpPr>
          <p:cNvPr id="40" name="object 15">
            <a:extLst>
              <a:ext uri="{FF2B5EF4-FFF2-40B4-BE49-F238E27FC236}">
                <a16:creationId xmlns:a16="http://schemas.microsoft.com/office/drawing/2014/main" id="{54995652-B174-B8A7-AC2B-7A307E7CAAAF}"/>
              </a:ext>
            </a:extLst>
          </p:cNvPr>
          <p:cNvSpPr txBox="1"/>
          <p:nvPr/>
        </p:nvSpPr>
        <p:spPr>
          <a:xfrm>
            <a:off x="9280775" y="4726335"/>
            <a:ext cx="1667892" cy="629018"/>
          </a:xfrm>
          <a:prstGeom prst="rect">
            <a:avLst/>
          </a:prstGeom>
        </p:spPr>
        <p:txBody>
          <a:bodyPr vert="horz" wrap="square" lIns="0" tIns="13335" rIns="0" bIns="0" rtlCol="0">
            <a:spAutoFit/>
          </a:bodyPr>
          <a:lstStyle/>
          <a:p>
            <a:pPr algn="ctr">
              <a:spcBef>
                <a:spcPts val="105"/>
              </a:spcBef>
            </a:pPr>
            <a:r>
              <a:rPr sz="2000" spc="-50">
                <a:solidFill>
                  <a:srgbClr val="243355"/>
                </a:solidFill>
                <a:latin typeface="メイリオ" panose="020B0604030504040204" pitchFamily="50" charset="-128"/>
                <a:ea typeface="メイリオ" panose="020B0604030504040204" pitchFamily="50" charset="-128"/>
                <a:cs typeface="IPAexGothic"/>
              </a:rPr>
              <a:t>解決事例の</a:t>
            </a:r>
            <a:endParaRPr sz="2000">
              <a:latin typeface="メイリオ" panose="020B0604030504040204" pitchFamily="50" charset="-128"/>
              <a:ea typeface="メイリオ" panose="020B0604030504040204" pitchFamily="50" charset="-128"/>
              <a:cs typeface="IPAexGothic"/>
            </a:endParaRPr>
          </a:p>
          <a:p>
            <a:pPr marL="635" algn="ctr"/>
            <a:r>
              <a:rPr sz="2000">
                <a:solidFill>
                  <a:srgbClr val="243355"/>
                </a:solidFill>
                <a:latin typeface="メイリオ" panose="020B0604030504040204" pitchFamily="50" charset="-128"/>
                <a:ea typeface="メイリオ" panose="020B0604030504040204" pitchFamily="50" charset="-128"/>
                <a:cs typeface="IPAexGothic"/>
              </a:rPr>
              <a:t>共有</a:t>
            </a:r>
            <a:endParaRPr sz="2000">
              <a:latin typeface="メイリオ" panose="020B0604030504040204" pitchFamily="50" charset="-128"/>
              <a:ea typeface="メイリオ" panose="020B0604030504040204" pitchFamily="50" charset="-128"/>
              <a:cs typeface="IPAexGothic"/>
            </a:endParaRPr>
          </a:p>
        </p:txBody>
      </p:sp>
      <p:sp>
        <p:nvSpPr>
          <p:cNvPr id="46" name="object 16">
            <a:extLst>
              <a:ext uri="{FF2B5EF4-FFF2-40B4-BE49-F238E27FC236}">
                <a16:creationId xmlns:a16="http://schemas.microsoft.com/office/drawing/2014/main" id="{AA913FD9-1C85-6BD6-F921-00F61304F9AE}"/>
              </a:ext>
            </a:extLst>
          </p:cNvPr>
          <p:cNvSpPr txBox="1"/>
          <p:nvPr/>
        </p:nvSpPr>
        <p:spPr>
          <a:xfrm>
            <a:off x="8338231" y="6330494"/>
            <a:ext cx="1202069" cy="641201"/>
          </a:xfrm>
          <a:prstGeom prst="rect">
            <a:avLst/>
          </a:prstGeom>
        </p:spPr>
        <p:txBody>
          <a:bodyPr vert="horz" wrap="square" lIns="0" tIns="12700" rIns="0" bIns="0" rtlCol="0">
            <a:spAutoFit/>
          </a:bodyPr>
          <a:lstStyle/>
          <a:p>
            <a:pPr marL="12700" marR="5080" indent="63499">
              <a:spcBef>
                <a:spcPts val="100"/>
              </a:spcBef>
            </a:pPr>
            <a:r>
              <a:rPr sz="2000" spc="-85">
                <a:solidFill>
                  <a:srgbClr val="243355"/>
                </a:solidFill>
                <a:latin typeface="メイリオ" panose="020B0604030504040204" pitchFamily="50" charset="-128"/>
                <a:ea typeface="メイリオ" panose="020B0604030504040204" pitchFamily="50" charset="-128"/>
                <a:cs typeface="IPAexGothic"/>
              </a:rPr>
              <a:t>課題の</a:t>
            </a:r>
            <a:endParaRPr lang="en-US" sz="2000" spc="-85">
              <a:solidFill>
                <a:srgbClr val="243355"/>
              </a:solidFill>
              <a:latin typeface="メイリオ" panose="020B0604030504040204" pitchFamily="50" charset="-128"/>
              <a:ea typeface="メイリオ" panose="020B0604030504040204" pitchFamily="50" charset="-128"/>
              <a:cs typeface="IPAexGothic"/>
            </a:endParaRPr>
          </a:p>
          <a:p>
            <a:pPr marL="12700" marR="5080" indent="63499">
              <a:spcBef>
                <a:spcPts val="100"/>
              </a:spcBef>
            </a:pPr>
            <a:r>
              <a:rPr sz="2000" spc="-125">
                <a:solidFill>
                  <a:srgbClr val="243355"/>
                </a:solidFill>
                <a:latin typeface="メイリオ" panose="020B0604030504040204" pitchFamily="50" charset="-128"/>
                <a:ea typeface="メイリオ" panose="020B0604030504040204" pitchFamily="50" charset="-128"/>
                <a:cs typeface="IPAexGothic"/>
              </a:rPr>
              <a:t>洗</a:t>
            </a:r>
            <a:r>
              <a:rPr sz="2000" spc="-120">
                <a:solidFill>
                  <a:srgbClr val="243355"/>
                </a:solidFill>
                <a:latin typeface="メイリオ" panose="020B0604030504040204" pitchFamily="50" charset="-128"/>
                <a:ea typeface="メイリオ" panose="020B0604030504040204" pitchFamily="50" charset="-128"/>
                <a:cs typeface="IPAexGothic"/>
              </a:rPr>
              <a:t>い</a:t>
            </a:r>
            <a:r>
              <a:rPr sz="2000" spc="-195">
                <a:solidFill>
                  <a:srgbClr val="243355"/>
                </a:solidFill>
                <a:latin typeface="メイリオ" panose="020B0604030504040204" pitchFamily="50" charset="-128"/>
                <a:ea typeface="メイリオ" panose="020B0604030504040204" pitchFamily="50" charset="-128"/>
                <a:cs typeface="IPAexGothic"/>
              </a:rPr>
              <a:t>出し</a:t>
            </a:r>
            <a:endParaRPr sz="2000">
              <a:latin typeface="メイリオ" panose="020B0604030504040204" pitchFamily="50" charset="-128"/>
              <a:ea typeface="メイリオ" panose="020B0604030504040204" pitchFamily="50" charset="-128"/>
              <a:cs typeface="IPAexGothic"/>
            </a:endParaRPr>
          </a:p>
        </p:txBody>
      </p:sp>
      <p:sp>
        <p:nvSpPr>
          <p:cNvPr id="48" name="object 17">
            <a:extLst>
              <a:ext uri="{FF2B5EF4-FFF2-40B4-BE49-F238E27FC236}">
                <a16:creationId xmlns:a16="http://schemas.microsoft.com/office/drawing/2014/main" id="{3E27A12C-81AD-F2FA-762A-1B5B749AC7A0}"/>
              </a:ext>
            </a:extLst>
          </p:cNvPr>
          <p:cNvSpPr txBox="1"/>
          <p:nvPr/>
        </p:nvSpPr>
        <p:spPr>
          <a:xfrm>
            <a:off x="7203977" y="4826365"/>
            <a:ext cx="1200304" cy="629018"/>
          </a:xfrm>
          <a:prstGeom prst="rect">
            <a:avLst/>
          </a:prstGeom>
        </p:spPr>
        <p:txBody>
          <a:bodyPr vert="horz" wrap="square" lIns="0" tIns="13335" rIns="0" bIns="0" rtlCol="0">
            <a:spAutoFit/>
          </a:bodyPr>
          <a:lstStyle/>
          <a:p>
            <a:pPr marL="12700">
              <a:spcBef>
                <a:spcPts val="105"/>
              </a:spcBef>
            </a:pPr>
            <a:r>
              <a:rPr sz="2000" spc="-85">
                <a:solidFill>
                  <a:srgbClr val="243355"/>
                </a:solidFill>
                <a:latin typeface="メイリオ" panose="020B0604030504040204" pitchFamily="50" charset="-128"/>
                <a:ea typeface="メイリオ" panose="020B0604030504040204" pitchFamily="50" charset="-128"/>
                <a:cs typeface="IPAexGothic"/>
              </a:rPr>
              <a:t>課題の</a:t>
            </a:r>
            <a:endParaRPr sz="2000">
              <a:latin typeface="メイリオ" panose="020B0604030504040204" pitchFamily="50" charset="-128"/>
              <a:ea typeface="メイリオ" panose="020B0604030504040204" pitchFamily="50" charset="-128"/>
              <a:cs typeface="IPAexGothic"/>
            </a:endParaRPr>
          </a:p>
          <a:p>
            <a:pPr marL="85723"/>
            <a:r>
              <a:rPr sz="2000">
                <a:solidFill>
                  <a:srgbClr val="243355"/>
                </a:solidFill>
                <a:latin typeface="メイリオ" panose="020B0604030504040204" pitchFamily="50" charset="-128"/>
                <a:ea typeface="メイリオ" panose="020B0604030504040204" pitchFamily="50" charset="-128"/>
                <a:cs typeface="IPAexGothic"/>
              </a:rPr>
              <a:t>解決</a:t>
            </a:r>
            <a:endParaRPr sz="2000">
              <a:latin typeface="メイリオ" panose="020B0604030504040204" pitchFamily="50" charset="-128"/>
              <a:ea typeface="メイリオ" panose="020B0604030504040204" pitchFamily="50" charset="-128"/>
              <a:cs typeface="IPAexGothic"/>
            </a:endParaRPr>
          </a:p>
        </p:txBody>
      </p:sp>
      <p:sp>
        <p:nvSpPr>
          <p:cNvPr id="49" name="object 18">
            <a:extLst>
              <a:ext uri="{FF2B5EF4-FFF2-40B4-BE49-F238E27FC236}">
                <a16:creationId xmlns:a16="http://schemas.microsoft.com/office/drawing/2014/main" id="{5A67F9CA-CD00-22F6-7F19-69472A02F3FF}"/>
              </a:ext>
            </a:extLst>
          </p:cNvPr>
          <p:cNvSpPr/>
          <p:nvPr/>
        </p:nvSpPr>
        <p:spPr>
          <a:xfrm>
            <a:off x="9275865" y="5473480"/>
            <a:ext cx="497205" cy="692785"/>
          </a:xfrm>
          <a:custGeom>
            <a:avLst/>
            <a:gdLst/>
            <a:ahLst/>
            <a:cxnLst/>
            <a:rect l="l" t="t" r="r" b="b"/>
            <a:pathLst>
              <a:path w="497204" h="692785">
                <a:moveTo>
                  <a:pt x="363347" y="0"/>
                </a:moveTo>
                <a:lnTo>
                  <a:pt x="66675" y="521081"/>
                </a:lnTo>
                <a:lnTo>
                  <a:pt x="0" y="483107"/>
                </a:lnTo>
                <a:lnTo>
                  <a:pt x="57403" y="692404"/>
                </a:lnTo>
                <a:lnTo>
                  <a:pt x="266573" y="635000"/>
                </a:lnTo>
                <a:lnTo>
                  <a:pt x="199898" y="597026"/>
                </a:lnTo>
                <a:lnTo>
                  <a:pt x="496697" y="75945"/>
                </a:lnTo>
                <a:lnTo>
                  <a:pt x="363347" y="0"/>
                </a:lnTo>
                <a:close/>
              </a:path>
            </a:pathLst>
          </a:custGeom>
          <a:solidFill>
            <a:srgbClr val="243355"/>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0" name="object 19">
            <a:extLst>
              <a:ext uri="{FF2B5EF4-FFF2-40B4-BE49-F238E27FC236}">
                <a16:creationId xmlns:a16="http://schemas.microsoft.com/office/drawing/2014/main" id="{9B63F4F3-BB30-FD66-BB9E-EBC6E37E3788}"/>
              </a:ext>
            </a:extLst>
          </p:cNvPr>
          <p:cNvSpPr/>
          <p:nvPr/>
        </p:nvSpPr>
        <p:spPr>
          <a:xfrm>
            <a:off x="7883191" y="5535165"/>
            <a:ext cx="514984" cy="677545"/>
          </a:xfrm>
          <a:custGeom>
            <a:avLst/>
            <a:gdLst/>
            <a:ahLst/>
            <a:cxnLst/>
            <a:rect l="l" t="t" r="r" b="b"/>
            <a:pathLst>
              <a:path w="514985" h="677545">
                <a:moveTo>
                  <a:pt x="47751" y="0"/>
                </a:moveTo>
                <a:lnTo>
                  <a:pt x="0" y="211582"/>
                </a:lnTo>
                <a:lnTo>
                  <a:pt x="64769" y="170561"/>
                </a:lnTo>
                <a:lnTo>
                  <a:pt x="385063" y="677545"/>
                </a:lnTo>
                <a:lnTo>
                  <a:pt x="514730" y="595630"/>
                </a:lnTo>
                <a:lnTo>
                  <a:pt x="194437" y="88646"/>
                </a:lnTo>
                <a:lnTo>
                  <a:pt x="259333" y="47752"/>
                </a:lnTo>
                <a:lnTo>
                  <a:pt x="47751" y="0"/>
                </a:lnTo>
                <a:close/>
              </a:path>
            </a:pathLst>
          </a:custGeom>
          <a:solidFill>
            <a:srgbClr val="243355"/>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1" name="object 20">
            <a:extLst>
              <a:ext uri="{FF2B5EF4-FFF2-40B4-BE49-F238E27FC236}">
                <a16:creationId xmlns:a16="http://schemas.microsoft.com/office/drawing/2014/main" id="{219A964F-B654-AC73-E253-F01907027517}"/>
              </a:ext>
            </a:extLst>
          </p:cNvPr>
          <p:cNvSpPr/>
          <p:nvPr/>
        </p:nvSpPr>
        <p:spPr>
          <a:xfrm>
            <a:off x="8398175" y="4812203"/>
            <a:ext cx="859790" cy="292735"/>
          </a:xfrm>
          <a:custGeom>
            <a:avLst/>
            <a:gdLst/>
            <a:ahLst/>
            <a:cxnLst/>
            <a:rect l="l" t="t" r="r" b="b"/>
            <a:pathLst>
              <a:path w="859790" h="292735">
                <a:moveTo>
                  <a:pt x="713231" y="0"/>
                </a:moveTo>
                <a:lnTo>
                  <a:pt x="713231" y="73151"/>
                </a:lnTo>
                <a:lnTo>
                  <a:pt x="0" y="73151"/>
                </a:lnTo>
                <a:lnTo>
                  <a:pt x="0" y="219455"/>
                </a:lnTo>
                <a:lnTo>
                  <a:pt x="713231" y="219455"/>
                </a:lnTo>
                <a:lnTo>
                  <a:pt x="713231" y="292607"/>
                </a:lnTo>
                <a:lnTo>
                  <a:pt x="859536" y="146303"/>
                </a:lnTo>
                <a:lnTo>
                  <a:pt x="713231" y="0"/>
                </a:lnTo>
                <a:close/>
              </a:path>
            </a:pathLst>
          </a:custGeom>
          <a:solidFill>
            <a:srgbClr val="243355"/>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D0F393E5-D1C6-0D69-6AC3-A2E011D205E8}"/>
              </a:ext>
            </a:extLst>
          </p:cNvPr>
          <p:cNvGrpSpPr/>
          <p:nvPr/>
        </p:nvGrpSpPr>
        <p:grpSpPr>
          <a:xfrm>
            <a:off x="9787809" y="2429377"/>
            <a:ext cx="2311545" cy="2098944"/>
            <a:chOff x="9577016" y="2823517"/>
            <a:chExt cx="2311545" cy="2098944"/>
          </a:xfrm>
        </p:grpSpPr>
        <p:sp>
          <p:nvSpPr>
            <p:cNvPr id="52" name="object 21">
              <a:extLst>
                <a:ext uri="{FF2B5EF4-FFF2-40B4-BE49-F238E27FC236}">
                  <a16:creationId xmlns:a16="http://schemas.microsoft.com/office/drawing/2014/main" id="{B46F8487-1EC4-C9BA-7376-9D5CFEC9611B}"/>
                </a:ext>
              </a:extLst>
            </p:cNvPr>
            <p:cNvSpPr txBox="1"/>
            <p:nvPr/>
          </p:nvSpPr>
          <p:spPr>
            <a:xfrm>
              <a:off x="10260016" y="3103889"/>
              <a:ext cx="994835" cy="321242"/>
            </a:xfrm>
            <a:prstGeom prst="rect">
              <a:avLst/>
            </a:prstGeom>
          </p:spPr>
          <p:txBody>
            <a:bodyPr vert="horz" wrap="square" lIns="0" tIns="13335" rIns="0" bIns="0" rtlCol="0">
              <a:spAutoFit/>
            </a:bodyPr>
            <a:lstStyle/>
            <a:p>
              <a:pPr marL="12700">
                <a:spcBef>
                  <a:spcPts val="105"/>
                </a:spcBef>
              </a:pPr>
              <a:r>
                <a:rPr sz="2000" b="1" spc="-280">
                  <a:solidFill>
                    <a:srgbClr val="4E56B0"/>
                  </a:solidFill>
                  <a:latin typeface="メイリオ" panose="020B0604030504040204" pitchFamily="50" charset="-128"/>
                  <a:ea typeface="メイリオ" panose="020B0604030504040204" pitchFamily="50" charset="-128"/>
                  <a:cs typeface="Noto Sans CJK HK"/>
                </a:rPr>
                <a:t>セ</a:t>
              </a:r>
              <a:r>
                <a:rPr sz="2000" b="1" spc="-400">
                  <a:solidFill>
                    <a:srgbClr val="4E56B0"/>
                  </a:solidFill>
                  <a:latin typeface="メイリオ" panose="020B0604030504040204" pitchFamily="50" charset="-128"/>
                  <a:ea typeface="メイリオ" panose="020B0604030504040204" pitchFamily="50" charset="-128"/>
                  <a:cs typeface="Noto Sans CJK HK"/>
                </a:rPr>
                <a:t>ミ</a:t>
              </a:r>
              <a:r>
                <a:rPr sz="2000" b="1" spc="-280">
                  <a:solidFill>
                    <a:srgbClr val="4E56B0"/>
                  </a:solidFill>
                  <a:latin typeface="メイリオ" panose="020B0604030504040204" pitchFamily="50" charset="-128"/>
                  <a:ea typeface="メイリオ" panose="020B0604030504040204" pitchFamily="50" charset="-128"/>
                  <a:cs typeface="Noto Sans CJK HK"/>
                </a:rPr>
                <a:t>ナ</a:t>
              </a:r>
              <a:r>
                <a:rPr sz="2000" b="1" spc="-165">
                  <a:solidFill>
                    <a:srgbClr val="4E56B0"/>
                  </a:solidFill>
                  <a:latin typeface="メイリオ" panose="020B0604030504040204" pitchFamily="50" charset="-128"/>
                  <a:ea typeface="メイリオ" panose="020B0604030504040204" pitchFamily="50" charset="-128"/>
                  <a:cs typeface="Noto Sans CJK HK"/>
                </a:rPr>
                <a:t>ー</a:t>
              </a:r>
              <a:endParaRPr sz="2000">
                <a:latin typeface="メイリオ" panose="020B0604030504040204" pitchFamily="50" charset="-128"/>
                <a:ea typeface="メイリオ" panose="020B0604030504040204" pitchFamily="50" charset="-128"/>
                <a:cs typeface="Noto Sans CJK HK"/>
              </a:endParaRPr>
            </a:p>
          </p:txBody>
        </p:sp>
        <p:grpSp>
          <p:nvGrpSpPr>
            <p:cNvPr id="53" name="object 22">
              <a:extLst>
                <a:ext uri="{FF2B5EF4-FFF2-40B4-BE49-F238E27FC236}">
                  <a16:creationId xmlns:a16="http://schemas.microsoft.com/office/drawing/2014/main" id="{ECD0CE5E-55FF-8683-9140-2BEFE13275C5}"/>
                </a:ext>
              </a:extLst>
            </p:cNvPr>
            <p:cNvGrpSpPr/>
            <p:nvPr/>
          </p:nvGrpSpPr>
          <p:grpSpPr>
            <a:xfrm>
              <a:off x="9577016" y="2823517"/>
              <a:ext cx="2311545" cy="2098944"/>
              <a:chOff x="7108269" y="1638634"/>
              <a:chExt cx="1537335" cy="1421765"/>
            </a:xfrm>
          </p:grpSpPr>
          <p:sp>
            <p:nvSpPr>
              <p:cNvPr id="54" name="object 23">
                <a:extLst>
                  <a:ext uri="{FF2B5EF4-FFF2-40B4-BE49-F238E27FC236}">
                    <a16:creationId xmlns:a16="http://schemas.microsoft.com/office/drawing/2014/main" id="{CDF93B93-2662-15BF-84D3-8C012B642D60}"/>
                  </a:ext>
                </a:extLst>
              </p:cNvPr>
              <p:cNvSpPr/>
              <p:nvPr/>
            </p:nvSpPr>
            <p:spPr>
              <a:xfrm>
                <a:off x="7113269" y="1643634"/>
                <a:ext cx="1527175" cy="1411605"/>
              </a:xfrm>
              <a:custGeom>
                <a:avLst/>
                <a:gdLst/>
                <a:ahLst/>
                <a:cxnLst/>
                <a:rect l="l" t="t" r="r" b="b"/>
                <a:pathLst>
                  <a:path w="1527175" h="1411605">
                    <a:moveTo>
                      <a:pt x="0" y="235203"/>
                    </a:moveTo>
                    <a:lnTo>
                      <a:pt x="4777" y="187796"/>
                    </a:lnTo>
                    <a:lnTo>
                      <a:pt x="18480" y="143642"/>
                    </a:lnTo>
                    <a:lnTo>
                      <a:pt x="40163" y="103689"/>
                    </a:lnTo>
                    <a:lnTo>
                      <a:pt x="68881" y="68881"/>
                    </a:lnTo>
                    <a:lnTo>
                      <a:pt x="103689" y="40163"/>
                    </a:lnTo>
                    <a:lnTo>
                      <a:pt x="143642" y="18480"/>
                    </a:lnTo>
                    <a:lnTo>
                      <a:pt x="187796" y="4777"/>
                    </a:lnTo>
                    <a:lnTo>
                      <a:pt x="235203"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3"/>
                    </a:lnTo>
                    <a:lnTo>
                      <a:pt x="1527048" y="1176019"/>
                    </a:lnTo>
                    <a:lnTo>
                      <a:pt x="1522270" y="1223427"/>
                    </a:lnTo>
                    <a:lnTo>
                      <a:pt x="1508567" y="1267581"/>
                    </a:lnTo>
                    <a:lnTo>
                      <a:pt x="1486884" y="1307534"/>
                    </a:lnTo>
                    <a:lnTo>
                      <a:pt x="1458166" y="1342342"/>
                    </a:lnTo>
                    <a:lnTo>
                      <a:pt x="1423358" y="1371060"/>
                    </a:lnTo>
                    <a:lnTo>
                      <a:pt x="1383405" y="1392743"/>
                    </a:lnTo>
                    <a:lnTo>
                      <a:pt x="1339251" y="1406446"/>
                    </a:lnTo>
                    <a:lnTo>
                      <a:pt x="1291844" y="1411224"/>
                    </a:lnTo>
                    <a:lnTo>
                      <a:pt x="235203" y="1411224"/>
                    </a:lnTo>
                    <a:lnTo>
                      <a:pt x="187796" y="1406446"/>
                    </a:lnTo>
                    <a:lnTo>
                      <a:pt x="143642" y="1392743"/>
                    </a:lnTo>
                    <a:lnTo>
                      <a:pt x="103689" y="1371060"/>
                    </a:lnTo>
                    <a:lnTo>
                      <a:pt x="68881" y="1342342"/>
                    </a:lnTo>
                    <a:lnTo>
                      <a:pt x="40163" y="1307534"/>
                    </a:lnTo>
                    <a:lnTo>
                      <a:pt x="18480" y="1267581"/>
                    </a:lnTo>
                    <a:lnTo>
                      <a:pt x="4777" y="1223427"/>
                    </a:lnTo>
                    <a:lnTo>
                      <a:pt x="0" y="1176019"/>
                    </a:lnTo>
                    <a:lnTo>
                      <a:pt x="0" y="235203"/>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5" name="object 24">
                <a:extLst>
                  <a:ext uri="{FF2B5EF4-FFF2-40B4-BE49-F238E27FC236}">
                    <a16:creationId xmlns:a16="http://schemas.microsoft.com/office/drawing/2014/main" id="{F0E306E6-3F2E-5A1C-4127-67EDD6827658}"/>
                  </a:ext>
                </a:extLst>
              </p:cNvPr>
              <p:cNvSpPr/>
              <p:nvPr/>
            </p:nvSpPr>
            <p:spPr>
              <a:xfrm>
                <a:off x="7708411" y="2627425"/>
                <a:ext cx="180328" cy="194036"/>
              </a:xfrm>
              <a:prstGeom prst="rect">
                <a:avLst/>
              </a:prstGeom>
              <a:blipFill>
                <a:blip r:embed="rId3"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6" name="object 25">
                <a:extLst>
                  <a:ext uri="{FF2B5EF4-FFF2-40B4-BE49-F238E27FC236}">
                    <a16:creationId xmlns:a16="http://schemas.microsoft.com/office/drawing/2014/main" id="{624C1333-935E-C3CF-B338-0B50C623161F}"/>
                  </a:ext>
                </a:extLst>
              </p:cNvPr>
              <p:cNvSpPr/>
              <p:nvPr/>
            </p:nvSpPr>
            <p:spPr>
              <a:xfrm>
                <a:off x="7908776" y="2627425"/>
                <a:ext cx="180328" cy="194036"/>
              </a:xfrm>
              <a:prstGeom prst="rect">
                <a:avLst/>
              </a:prstGeom>
              <a:blipFill>
                <a:blip r:embed="rId4"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7" name="object 26">
                <a:extLst>
                  <a:ext uri="{FF2B5EF4-FFF2-40B4-BE49-F238E27FC236}">
                    <a16:creationId xmlns:a16="http://schemas.microsoft.com/office/drawing/2014/main" id="{5BFC231F-D2AF-B2D8-C8AE-199C7D19FA83}"/>
                  </a:ext>
                </a:extLst>
              </p:cNvPr>
              <p:cNvSpPr/>
              <p:nvPr/>
            </p:nvSpPr>
            <p:spPr>
              <a:xfrm>
                <a:off x="8109140" y="2627425"/>
                <a:ext cx="180328" cy="194036"/>
              </a:xfrm>
              <a:prstGeom prst="rect">
                <a:avLst/>
              </a:prstGeom>
              <a:blipFill>
                <a:blip r:embed="rId5"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8" name="object 27">
                <a:extLst>
                  <a:ext uri="{FF2B5EF4-FFF2-40B4-BE49-F238E27FC236}">
                    <a16:creationId xmlns:a16="http://schemas.microsoft.com/office/drawing/2014/main" id="{94F8752F-EF30-FE90-ED47-E52101119859}"/>
                  </a:ext>
                </a:extLst>
              </p:cNvPr>
              <p:cNvSpPr/>
              <p:nvPr/>
            </p:nvSpPr>
            <p:spPr>
              <a:xfrm>
                <a:off x="7543511" y="2193544"/>
                <a:ext cx="119016" cy="118822"/>
              </a:xfrm>
              <a:prstGeom prst="rect">
                <a:avLst/>
              </a:prstGeom>
              <a:blipFill>
                <a:blip r:embed="rId6"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9" name="object 28">
                <a:extLst>
                  <a:ext uri="{FF2B5EF4-FFF2-40B4-BE49-F238E27FC236}">
                    <a16:creationId xmlns:a16="http://schemas.microsoft.com/office/drawing/2014/main" id="{DABD9B1A-DE69-53D5-B883-192BDC2908E6}"/>
                  </a:ext>
                </a:extLst>
              </p:cNvPr>
              <p:cNvSpPr/>
              <p:nvPr/>
            </p:nvSpPr>
            <p:spPr>
              <a:xfrm>
                <a:off x="7439419" y="2091296"/>
                <a:ext cx="760095" cy="770255"/>
              </a:xfrm>
              <a:custGeom>
                <a:avLst/>
                <a:gdLst/>
                <a:ahLst/>
                <a:cxnLst/>
                <a:rect l="l" t="t" r="r" b="b"/>
                <a:pathLst>
                  <a:path w="760095" h="770255">
                    <a:moveTo>
                      <a:pt x="520382" y="144678"/>
                    </a:moveTo>
                    <a:lnTo>
                      <a:pt x="508635" y="132956"/>
                    </a:lnTo>
                    <a:lnTo>
                      <a:pt x="499186" y="132956"/>
                    </a:lnTo>
                    <a:lnTo>
                      <a:pt x="363855" y="267982"/>
                    </a:lnTo>
                    <a:lnTo>
                      <a:pt x="356019" y="266852"/>
                    </a:lnTo>
                    <a:lnTo>
                      <a:pt x="348284" y="267779"/>
                    </a:lnTo>
                    <a:lnTo>
                      <a:pt x="341045" y="270662"/>
                    </a:lnTo>
                    <a:lnTo>
                      <a:pt x="334708" y="275386"/>
                    </a:lnTo>
                    <a:lnTo>
                      <a:pt x="295236" y="338493"/>
                    </a:lnTo>
                    <a:lnTo>
                      <a:pt x="282524" y="284632"/>
                    </a:lnTo>
                    <a:lnTo>
                      <a:pt x="245465" y="254977"/>
                    </a:lnTo>
                    <a:lnTo>
                      <a:pt x="175933" y="236524"/>
                    </a:lnTo>
                    <a:lnTo>
                      <a:pt x="151155" y="236486"/>
                    </a:lnTo>
                    <a:lnTo>
                      <a:pt x="126568" y="240195"/>
                    </a:lnTo>
                    <a:lnTo>
                      <a:pt x="81445" y="256057"/>
                    </a:lnTo>
                    <a:lnTo>
                      <a:pt x="47688" y="280454"/>
                    </a:lnTo>
                    <a:lnTo>
                      <a:pt x="0" y="476326"/>
                    </a:lnTo>
                    <a:lnTo>
                      <a:pt x="2349" y="487997"/>
                    </a:lnTo>
                    <a:lnTo>
                      <a:pt x="8801" y="497535"/>
                    </a:lnTo>
                    <a:lnTo>
                      <a:pt x="18351" y="503974"/>
                    </a:lnTo>
                    <a:lnTo>
                      <a:pt x="30048" y="506323"/>
                    </a:lnTo>
                    <a:lnTo>
                      <a:pt x="39585" y="504520"/>
                    </a:lnTo>
                    <a:lnTo>
                      <a:pt x="47866" y="499910"/>
                    </a:lnTo>
                    <a:lnTo>
                      <a:pt x="54305" y="492963"/>
                    </a:lnTo>
                    <a:lnTo>
                      <a:pt x="58305" y="484124"/>
                    </a:lnTo>
                    <a:lnTo>
                      <a:pt x="89560" y="355003"/>
                    </a:lnTo>
                    <a:lnTo>
                      <a:pt x="89560" y="770178"/>
                    </a:lnTo>
                    <a:lnTo>
                      <a:pt x="148767" y="770178"/>
                    </a:lnTo>
                    <a:lnTo>
                      <a:pt x="148767" y="503034"/>
                    </a:lnTo>
                    <a:lnTo>
                      <a:pt x="178828" y="503034"/>
                    </a:lnTo>
                    <a:lnTo>
                      <a:pt x="178828" y="770178"/>
                    </a:lnTo>
                    <a:lnTo>
                      <a:pt x="237934" y="770178"/>
                    </a:lnTo>
                    <a:lnTo>
                      <a:pt x="237934" y="353098"/>
                    </a:lnTo>
                    <a:lnTo>
                      <a:pt x="249707" y="403364"/>
                    </a:lnTo>
                    <a:lnTo>
                      <a:pt x="263931" y="413486"/>
                    </a:lnTo>
                    <a:lnTo>
                      <a:pt x="273773" y="417842"/>
                    </a:lnTo>
                    <a:lnTo>
                      <a:pt x="284162" y="420611"/>
                    </a:lnTo>
                    <a:lnTo>
                      <a:pt x="301942" y="421690"/>
                    </a:lnTo>
                    <a:lnTo>
                      <a:pt x="308533" y="419747"/>
                    </a:lnTo>
                    <a:lnTo>
                      <a:pt x="314350" y="416064"/>
                    </a:lnTo>
                    <a:lnTo>
                      <a:pt x="318973" y="410806"/>
                    </a:lnTo>
                    <a:lnTo>
                      <a:pt x="383984" y="304647"/>
                    </a:lnTo>
                    <a:lnTo>
                      <a:pt x="385457" y="297256"/>
                    </a:lnTo>
                    <a:lnTo>
                      <a:pt x="384200" y="290093"/>
                    </a:lnTo>
                    <a:lnTo>
                      <a:pt x="520331" y="154203"/>
                    </a:lnTo>
                    <a:lnTo>
                      <a:pt x="520382" y="144678"/>
                    </a:lnTo>
                    <a:close/>
                  </a:path>
                  <a:path w="760095" h="770255">
                    <a:moveTo>
                      <a:pt x="759879" y="40043"/>
                    </a:moveTo>
                    <a:lnTo>
                      <a:pt x="756729" y="24460"/>
                    </a:lnTo>
                    <a:lnTo>
                      <a:pt x="748144" y="11722"/>
                    </a:lnTo>
                    <a:lnTo>
                      <a:pt x="735406" y="3149"/>
                    </a:lnTo>
                    <a:lnTo>
                      <a:pt x="719810" y="0"/>
                    </a:lnTo>
                    <a:lnTo>
                      <a:pt x="228917" y="0"/>
                    </a:lnTo>
                    <a:lnTo>
                      <a:pt x="213309" y="3149"/>
                    </a:lnTo>
                    <a:lnTo>
                      <a:pt x="200583" y="11722"/>
                    </a:lnTo>
                    <a:lnTo>
                      <a:pt x="191985" y="24460"/>
                    </a:lnTo>
                    <a:lnTo>
                      <a:pt x="188836" y="40043"/>
                    </a:lnTo>
                    <a:lnTo>
                      <a:pt x="188836" y="76047"/>
                    </a:lnTo>
                    <a:lnTo>
                      <a:pt x="210527" y="85280"/>
                    </a:lnTo>
                    <a:lnTo>
                      <a:pt x="228917" y="100050"/>
                    </a:lnTo>
                    <a:lnTo>
                      <a:pt x="228917" y="40043"/>
                    </a:lnTo>
                    <a:lnTo>
                      <a:pt x="719810" y="40043"/>
                    </a:lnTo>
                    <a:lnTo>
                      <a:pt x="719810" y="370103"/>
                    </a:lnTo>
                    <a:lnTo>
                      <a:pt x="377888" y="370103"/>
                    </a:lnTo>
                    <a:lnTo>
                      <a:pt x="353441" y="410108"/>
                    </a:lnTo>
                    <a:lnTo>
                      <a:pt x="719810" y="410108"/>
                    </a:lnTo>
                    <a:lnTo>
                      <a:pt x="735406" y="406971"/>
                    </a:lnTo>
                    <a:lnTo>
                      <a:pt x="748144" y="398399"/>
                    </a:lnTo>
                    <a:lnTo>
                      <a:pt x="756729" y="385673"/>
                    </a:lnTo>
                    <a:lnTo>
                      <a:pt x="759879" y="370103"/>
                    </a:lnTo>
                    <a:lnTo>
                      <a:pt x="759879" y="40043"/>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grpSp>
        <p:nvGrpSpPr>
          <p:cNvPr id="12" name="グループ化 11">
            <a:extLst>
              <a:ext uri="{FF2B5EF4-FFF2-40B4-BE49-F238E27FC236}">
                <a16:creationId xmlns:a16="http://schemas.microsoft.com/office/drawing/2014/main" id="{8381F841-1C92-60F9-4E83-8B6E7196B3E0}"/>
              </a:ext>
            </a:extLst>
          </p:cNvPr>
          <p:cNvGrpSpPr/>
          <p:nvPr/>
        </p:nvGrpSpPr>
        <p:grpSpPr>
          <a:xfrm>
            <a:off x="9813194" y="6284392"/>
            <a:ext cx="2296268" cy="2083945"/>
            <a:chOff x="9537939" y="6145103"/>
            <a:chExt cx="2296268" cy="2083945"/>
          </a:xfrm>
        </p:grpSpPr>
        <p:sp>
          <p:nvSpPr>
            <p:cNvPr id="60" name="object 29">
              <a:extLst>
                <a:ext uri="{FF2B5EF4-FFF2-40B4-BE49-F238E27FC236}">
                  <a16:creationId xmlns:a16="http://schemas.microsoft.com/office/drawing/2014/main" id="{B639D5EE-93E3-C2E8-DFEA-505748F6418A}"/>
                </a:ext>
              </a:extLst>
            </p:cNvPr>
            <p:cNvSpPr txBox="1"/>
            <p:nvPr/>
          </p:nvSpPr>
          <p:spPr>
            <a:xfrm>
              <a:off x="9922110" y="6335149"/>
              <a:ext cx="1527686" cy="320601"/>
            </a:xfrm>
            <a:prstGeom prst="rect">
              <a:avLst/>
            </a:prstGeom>
          </p:spPr>
          <p:txBody>
            <a:bodyPr vert="horz" wrap="square" lIns="0" tIns="12700" rIns="0" bIns="0" rtlCol="0">
              <a:spAutoFit/>
            </a:bodyPr>
            <a:lstStyle/>
            <a:p>
              <a:pPr marL="12700">
                <a:spcBef>
                  <a:spcPts val="100"/>
                </a:spcBef>
              </a:pPr>
              <a:r>
                <a:rPr sz="2000" b="1" spc="-325">
                  <a:solidFill>
                    <a:srgbClr val="4E56B0"/>
                  </a:solidFill>
                  <a:latin typeface="メイリオ" panose="020B0604030504040204" pitchFamily="50" charset="-128"/>
                  <a:ea typeface="メイリオ" panose="020B0604030504040204" pitchFamily="50" charset="-128"/>
                  <a:cs typeface="Noto Sans CJK HK"/>
                </a:rPr>
                <a:t>ワークショ</a:t>
              </a:r>
              <a:r>
                <a:rPr sz="2000" b="1" spc="-330">
                  <a:solidFill>
                    <a:srgbClr val="4E56B0"/>
                  </a:solidFill>
                  <a:latin typeface="メイリオ" panose="020B0604030504040204" pitchFamily="50" charset="-128"/>
                  <a:ea typeface="メイリオ" panose="020B0604030504040204" pitchFamily="50" charset="-128"/>
                  <a:cs typeface="Noto Sans CJK HK"/>
                </a:rPr>
                <a:t>ッ</a:t>
              </a:r>
              <a:r>
                <a:rPr sz="2000" b="1" spc="-190">
                  <a:solidFill>
                    <a:srgbClr val="4E56B0"/>
                  </a:solidFill>
                  <a:latin typeface="メイリオ" panose="020B0604030504040204" pitchFamily="50" charset="-128"/>
                  <a:ea typeface="メイリオ" panose="020B0604030504040204" pitchFamily="50" charset="-128"/>
                  <a:cs typeface="Noto Sans CJK HK"/>
                </a:rPr>
                <a:t>プ</a:t>
              </a:r>
              <a:endParaRPr sz="2000">
                <a:latin typeface="メイリオ" panose="020B0604030504040204" pitchFamily="50" charset="-128"/>
                <a:ea typeface="メイリオ" panose="020B0604030504040204" pitchFamily="50" charset="-128"/>
                <a:cs typeface="Noto Sans CJK HK"/>
              </a:endParaRPr>
            </a:p>
          </p:txBody>
        </p:sp>
        <p:grpSp>
          <p:nvGrpSpPr>
            <p:cNvPr id="61" name="object 30">
              <a:extLst>
                <a:ext uri="{FF2B5EF4-FFF2-40B4-BE49-F238E27FC236}">
                  <a16:creationId xmlns:a16="http://schemas.microsoft.com/office/drawing/2014/main" id="{E614C2A5-47F8-5D64-AC18-E5AC5105EFF0}"/>
                </a:ext>
              </a:extLst>
            </p:cNvPr>
            <p:cNvGrpSpPr/>
            <p:nvPr/>
          </p:nvGrpSpPr>
          <p:grpSpPr>
            <a:xfrm>
              <a:off x="9537939" y="6145103"/>
              <a:ext cx="2296268" cy="2083945"/>
              <a:chOff x="7108269" y="4621102"/>
              <a:chExt cx="1537335" cy="1421765"/>
            </a:xfrm>
          </p:grpSpPr>
          <p:sp>
            <p:nvSpPr>
              <p:cNvPr id="62" name="object 31">
                <a:extLst>
                  <a:ext uri="{FF2B5EF4-FFF2-40B4-BE49-F238E27FC236}">
                    <a16:creationId xmlns:a16="http://schemas.microsoft.com/office/drawing/2014/main" id="{226A90CB-B4CC-5838-CCAC-A3B5A6813917}"/>
                  </a:ext>
                </a:extLst>
              </p:cNvPr>
              <p:cNvSpPr/>
              <p:nvPr/>
            </p:nvSpPr>
            <p:spPr>
              <a:xfrm>
                <a:off x="7113269" y="4626102"/>
                <a:ext cx="1527175" cy="1411605"/>
              </a:xfrm>
              <a:custGeom>
                <a:avLst/>
                <a:gdLst/>
                <a:ahLst/>
                <a:cxnLst/>
                <a:rect l="l" t="t" r="r" b="b"/>
                <a:pathLst>
                  <a:path w="1527175" h="1411604">
                    <a:moveTo>
                      <a:pt x="0" y="235204"/>
                    </a:moveTo>
                    <a:lnTo>
                      <a:pt x="4777" y="187796"/>
                    </a:lnTo>
                    <a:lnTo>
                      <a:pt x="18480" y="143642"/>
                    </a:lnTo>
                    <a:lnTo>
                      <a:pt x="40163" y="103689"/>
                    </a:lnTo>
                    <a:lnTo>
                      <a:pt x="68881" y="68881"/>
                    </a:lnTo>
                    <a:lnTo>
                      <a:pt x="103689" y="40163"/>
                    </a:lnTo>
                    <a:lnTo>
                      <a:pt x="143642" y="18480"/>
                    </a:lnTo>
                    <a:lnTo>
                      <a:pt x="187796" y="4777"/>
                    </a:lnTo>
                    <a:lnTo>
                      <a:pt x="235203"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4"/>
                    </a:lnTo>
                    <a:lnTo>
                      <a:pt x="1527048" y="1176020"/>
                    </a:lnTo>
                    <a:lnTo>
                      <a:pt x="1522270" y="1223420"/>
                    </a:lnTo>
                    <a:lnTo>
                      <a:pt x="1508567" y="1267570"/>
                    </a:lnTo>
                    <a:lnTo>
                      <a:pt x="1486884" y="1307523"/>
                    </a:lnTo>
                    <a:lnTo>
                      <a:pt x="1458166" y="1342332"/>
                    </a:lnTo>
                    <a:lnTo>
                      <a:pt x="1423358" y="1371053"/>
                    </a:lnTo>
                    <a:lnTo>
                      <a:pt x="1383405" y="1392739"/>
                    </a:lnTo>
                    <a:lnTo>
                      <a:pt x="1339251" y="1406445"/>
                    </a:lnTo>
                    <a:lnTo>
                      <a:pt x="1291844" y="1411224"/>
                    </a:lnTo>
                    <a:lnTo>
                      <a:pt x="235203" y="1411224"/>
                    </a:lnTo>
                    <a:lnTo>
                      <a:pt x="187796" y="1406445"/>
                    </a:lnTo>
                    <a:lnTo>
                      <a:pt x="143642" y="1392739"/>
                    </a:lnTo>
                    <a:lnTo>
                      <a:pt x="103689" y="1371053"/>
                    </a:lnTo>
                    <a:lnTo>
                      <a:pt x="68881" y="1342332"/>
                    </a:lnTo>
                    <a:lnTo>
                      <a:pt x="40163" y="1307523"/>
                    </a:lnTo>
                    <a:lnTo>
                      <a:pt x="18480" y="1267570"/>
                    </a:lnTo>
                    <a:lnTo>
                      <a:pt x="4777" y="1223420"/>
                    </a:lnTo>
                    <a:lnTo>
                      <a:pt x="0" y="1176020"/>
                    </a:lnTo>
                    <a:lnTo>
                      <a:pt x="0" y="235204"/>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3" name="object 32">
                <a:extLst>
                  <a:ext uri="{FF2B5EF4-FFF2-40B4-BE49-F238E27FC236}">
                    <a16:creationId xmlns:a16="http://schemas.microsoft.com/office/drawing/2014/main" id="{C9538043-1D42-73EF-E87F-465E4A082D62}"/>
                  </a:ext>
                </a:extLst>
              </p:cNvPr>
              <p:cNvSpPr/>
              <p:nvPr/>
            </p:nvSpPr>
            <p:spPr>
              <a:xfrm>
                <a:off x="7827531" y="5333203"/>
                <a:ext cx="140255" cy="140237"/>
              </a:xfrm>
              <a:prstGeom prst="rect">
                <a:avLst/>
              </a:prstGeom>
              <a:blipFill>
                <a:blip r:embed="rId7"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4" name="object 33">
                <a:extLst>
                  <a:ext uri="{FF2B5EF4-FFF2-40B4-BE49-F238E27FC236}">
                    <a16:creationId xmlns:a16="http://schemas.microsoft.com/office/drawing/2014/main" id="{12B9151A-CFE5-F2BB-2D26-8B585B9A77E3}"/>
                  </a:ext>
                </a:extLst>
              </p:cNvPr>
              <p:cNvSpPr/>
              <p:nvPr/>
            </p:nvSpPr>
            <p:spPr>
              <a:xfrm>
                <a:off x="8108041" y="5373271"/>
                <a:ext cx="140255" cy="140237"/>
              </a:xfrm>
              <a:prstGeom prst="rect">
                <a:avLst/>
              </a:prstGeom>
              <a:blipFill>
                <a:blip r:embed="rId8"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5" name="object 34">
                <a:extLst>
                  <a:ext uri="{FF2B5EF4-FFF2-40B4-BE49-F238E27FC236}">
                    <a16:creationId xmlns:a16="http://schemas.microsoft.com/office/drawing/2014/main" id="{BE9CD67D-F7AB-0F15-BCB6-9BAAC969E373}"/>
                  </a:ext>
                </a:extLst>
              </p:cNvPr>
              <p:cNvSpPr/>
              <p:nvPr/>
            </p:nvSpPr>
            <p:spPr>
              <a:xfrm>
                <a:off x="7547021" y="5373271"/>
                <a:ext cx="140255" cy="140237"/>
              </a:xfrm>
              <a:prstGeom prst="rect">
                <a:avLst/>
              </a:prstGeom>
              <a:blipFill>
                <a:blip r:embed="rId9"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6" name="object 35">
                <a:extLst>
                  <a:ext uri="{FF2B5EF4-FFF2-40B4-BE49-F238E27FC236}">
                    <a16:creationId xmlns:a16="http://schemas.microsoft.com/office/drawing/2014/main" id="{4DBC8CF5-8BBF-08BD-58D0-B499C61B5EAE}"/>
                  </a:ext>
                </a:extLst>
              </p:cNvPr>
              <p:cNvSpPr/>
              <p:nvPr/>
            </p:nvSpPr>
            <p:spPr>
              <a:xfrm>
                <a:off x="7502940" y="5631708"/>
                <a:ext cx="789940" cy="264795"/>
              </a:xfrm>
              <a:custGeom>
                <a:avLst/>
                <a:gdLst/>
                <a:ahLst/>
                <a:cxnLst/>
                <a:rect l="l" t="t" r="r" b="b"/>
                <a:pathLst>
                  <a:path w="789940" h="264795">
                    <a:moveTo>
                      <a:pt x="394718" y="0"/>
                    </a:moveTo>
                    <a:lnTo>
                      <a:pt x="336299" y="2862"/>
                    </a:lnTo>
                    <a:lnTo>
                      <a:pt x="280572" y="11180"/>
                    </a:lnTo>
                    <a:lnTo>
                      <a:pt x="228141" y="24546"/>
                    </a:lnTo>
                    <a:lnTo>
                      <a:pt x="179613" y="42554"/>
                    </a:lnTo>
                    <a:lnTo>
                      <a:pt x="135591" y="64797"/>
                    </a:lnTo>
                    <a:lnTo>
                      <a:pt x="96682" y="90870"/>
                    </a:lnTo>
                    <a:lnTo>
                      <a:pt x="63490" y="120365"/>
                    </a:lnTo>
                    <a:lnTo>
                      <a:pt x="36621" y="152877"/>
                    </a:lnTo>
                    <a:lnTo>
                      <a:pt x="16679" y="187999"/>
                    </a:lnTo>
                    <a:lnTo>
                      <a:pt x="4270" y="225324"/>
                    </a:lnTo>
                    <a:lnTo>
                      <a:pt x="0" y="264446"/>
                    </a:lnTo>
                    <a:lnTo>
                      <a:pt x="789436" y="264446"/>
                    </a:lnTo>
                    <a:lnTo>
                      <a:pt x="785142" y="225324"/>
                    </a:lnTo>
                    <a:lnTo>
                      <a:pt x="772675" y="187999"/>
                    </a:lnTo>
                    <a:lnTo>
                      <a:pt x="752652" y="152877"/>
                    </a:lnTo>
                    <a:lnTo>
                      <a:pt x="725692" y="120365"/>
                    </a:lnTo>
                    <a:lnTo>
                      <a:pt x="692415" y="90870"/>
                    </a:lnTo>
                    <a:lnTo>
                      <a:pt x="653438" y="64797"/>
                    </a:lnTo>
                    <a:lnTo>
                      <a:pt x="609380" y="42554"/>
                    </a:lnTo>
                    <a:lnTo>
                      <a:pt x="560861" y="24546"/>
                    </a:lnTo>
                    <a:lnTo>
                      <a:pt x="508498" y="11180"/>
                    </a:lnTo>
                    <a:lnTo>
                      <a:pt x="452911" y="2862"/>
                    </a:lnTo>
                    <a:lnTo>
                      <a:pt x="394718"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7" name="object 36">
                <a:extLst>
                  <a:ext uri="{FF2B5EF4-FFF2-40B4-BE49-F238E27FC236}">
                    <a16:creationId xmlns:a16="http://schemas.microsoft.com/office/drawing/2014/main" id="{0B35E554-813E-0495-910E-5FCE191F1987}"/>
                  </a:ext>
                </a:extLst>
              </p:cNvPr>
              <p:cNvSpPr/>
              <p:nvPr/>
            </p:nvSpPr>
            <p:spPr>
              <a:xfrm>
                <a:off x="7496930" y="5533917"/>
                <a:ext cx="240437" cy="230013"/>
              </a:xfrm>
              <a:prstGeom prst="rect">
                <a:avLst/>
              </a:prstGeom>
              <a:blipFill>
                <a:blip r:embed="rId10"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8" name="object 37">
                <a:extLst>
                  <a:ext uri="{FF2B5EF4-FFF2-40B4-BE49-F238E27FC236}">
                    <a16:creationId xmlns:a16="http://schemas.microsoft.com/office/drawing/2014/main" id="{30E4E0F1-E44F-BF95-38FF-5858CB719077}"/>
                  </a:ext>
                </a:extLst>
              </p:cNvPr>
              <p:cNvSpPr/>
              <p:nvPr/>
            </p:nvSpPr>
            <p:spPr>
              <a:xfrm>
                <a:off x="7776438" y="5493850"/>
                <a:ext cx="241439" cy="100795"/>
              </a:xfrm>
              <a:prstGeom prst="rect">
                <a:avLst/>
              </a:prstGeom>
              <a:blipFill>
                <a:blip r:embed="rId11"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9" name="object 38">
                <a:extLst>
                  <a:ext uri="{FF2B5EF4-FFF2-40B4-BE49-F238E27FC236}">
                    <a16:creationId xmlns:a16="http://schemas.microsoft.com/office/drawing/2014/main" id="{2C5D3F69-A645-4D0D-39AF-EF0595951A9E}"/>
                  </a:ext>
                </a:extLst>
              </p:cNvPr>
              <p:cNvSpPr/>
              <p:nvPr/>
            </p:nvSpPr>
            <p:spPr>
              <a:xfrm>
                <a:off x="8056948" y="5533917"/>
                <a:ext cx="241439" cy="230013"/>
              </a:xfrm>
              <a:prstGeom prst="rect">
                <a:avLst/>
              </a:prstGeom>
              <a:blipFill>
                <a:blip r:embed="rId12"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0" name="object 39">
                <a:extLst>
                  <a:ext uri="{FF2B5EF4-FFF2-40B4-BE49-F238E27FC236}">
                    <a16:creationId xmlns:a16="http://schemas.microsoft.com/office/drawing/2014/main" id="{944417A7-10CE-1BD8-7D27-DD7823603A46}"/>
                  </a:ext>
                </a:extLst>
              </p:cNvPr>
              <p:cNvSpPr/>
              <p:nvPr/>
            </p:nvSpPr>
            <p:spPr>
              <a:xfrm>
                <a:off x="7651896" y="4968537"/>
                <a:ext cx="559435" cy="392430"/>
              </a:xfrm>
              <a:custGeom>
                <a:avLst/>
                <a:gdLst/>
                <a:ahLst/>
                <a:cxnLst/>
                <a:rect l="l" t="t" r="r" b="b"/>
                <a:pathLst>
                  <a:path w="559434" h="392429">
                    <a:moveTo>
                      <a:pt x="223612" y="245150"/>
                    </a:moveTo>
                    <a:lnTo>
                      <a:pt x="209636" y="245150"/>
                    </a:lnTo>
                    <a:lnTo>
                      <a:pt x="209636" y="294168"/>
                    </a:lnTo>
                    <a:lnTo>
                      <a:pt x="211855" y="305057"/>
                    </a:lnTo>
                    <a:lnTo>
                      <a:pt x="217847" y="313950"/>
                    </a:lnTo>
                    <a:lnTo>
                      <a:pt x="226721" y="319955"/>
                    </a:lnTo>
                    <a:lnTo>
                      <a:pt x="237588" y="322178"/>
                    </a:lnTo>
                    <a:lnTo>
                      <a:pt x="419273" y="322178"/>
                    </a:lnTo>
                    <a:lnTo>
                      <a:pt x="489151" y="392205"/>
                    </a:lnTo>
                    <a:lnTo>
                      <a:pt x="489151" y="358411"/>
                    </a:lnTo>
                    <a:lnTo>
                      <a:pt x="475176" y="358411"/>
                    </a:lnTo>
                    <a:lnTo>
                      <a:pt x="425084" y="308150"/>
                    </a:lnTo>
                    <a:lnTo>
                      <a:pt x="229866" y="308150"/>
                    </a:lnTo>
                    <a:lnTo>
                      <a:pt x="223635" y="301906"/>
                    </a:lnTo>
                    <a:lnTo>
                      <a:pt x="223612" y="245150"/>
                    </a:lnTo>
                    <a:close/>
                  </a:path>
                  <a:path w="559434" h="392429">
                    <a:moveTo>
                      <a:pt x="554712" y="91045"/>
                    </a:moveTo>
                    <a:lnTo>
                      <a:pt x="538824" y="91045"/>
                    </a:lnTo>
                    <a:lnTo>
                      <a:pt x="545055" y="97313"/>
                    </a:lnTo>
                    <a:lnTo>
                      <a:pt x="545055" y="301906"/>
                    </a:lnTo>
                    <a:lnTo>
                      <a:pt x="538824" y="308173"/>
                    </a:lnTo>
                    <a:lnTo>
                      <a:pt x="475176" y="308173"/>
                    </a:lnTo>
                    <a:lnTo>
                      <a:pt x="475176" y="358411"/>
                    </a:lnTo>
                    <a:lnTo>
                      <a:pt x="489151" y="358411"/>
                    </a:lnTo>
                    <a:lnTo>
                      <a:pt x="489151" y="322178"/>
                    </a:lnTo>
                    <a:lnTo>
                      <a:pt x="531079" y="322178"/>
                    </a:lnTo>
                    <a:lnTo>
                      <a:pt x="541948" y="319955"/>
                    </a:lnTo>
                    <a:lnTo>
                      <a:pt x="550820" y="313950"/>
                    </a:lnTo>
                    <a:lnTo>
                      <a:pt x="556808" y="305057"/>
                    </a:lnTo>
                    <a:lnTo>
                      <a:pt x="559030" y="294168"/>
                    </a:lnTo>
                    <a:lnTo>
                      <a:pt x="559028" y="105039"/>
                    </a:lnTo>
                    <a:lnTo>
                      <a:pt x="556808" y="94160"/>
                    </a:lnTo>
                    <a:lnTo>
                      <a:pt x="554712" y="91045"/>
                    </a:lnTo>
                    <a:close/>
                  </a:path>
                  <a:path w="559434" h="392429">
                    <a:moveTo>
                      <a:pt x="321442" y="0"/>
                    </a:moveTo>
                    <a:lnTo>
                      <a:pt x="27951" y="0"/>
                    </a:lnTo>
                    <a:lnTo>
                      <a:pt x="17085" y="2224"/>
                    </a:lnTo>
                    <a:lnTo>
                      <a:pt x="8210" y="8230"/>
                    </a:lnTo>
                    <a:lnTo>
                      <a:pt x="2218" y="17126"/>
                    </a:lnTo>
                    <a:lnTo>
                      <a:pt x="0" y="28016"/>
                    </a:lnTo>
                    <a:lnTo>
                      <a:pt x="0" y="217139"/>
                    </a:lnTo>
                    <a:lnTo>
                      <a:pt x="2218" y="228028"/>
                    </a:lnTo>
                    <a:lnTo>
                      <a:pt x="8210" y="236921"/>
                    </a:lnTo>
                    <a:lnTo>
                      <a:pt x="17085" y="242926"/>
                    </a:lnTo>
                    <a:lnTo>
                      <a:pt x="27951" y="245150"/>
                    </a:lnTo>
                    <a:lnTo>
                      <a:pt x="69878" y="245150"/>
                    </a:lnTo>
                    <a:lnTo>
                      <a:pt x="69878" y="315176"/>
                    </a:lnTo>
                    <a:lnTo>
                      <a:pt x="103595" y="281388"/>
                    </a:lnTo>
                    <a:lnTo>
                      <a:pt x="83854" y="281388"/>
                    </a:lnTo>
                    <a:lnTo>
                      <a:pt x="83854" y="231150"/>
                    </a:lnTo>
                    <a:lnTo>
                      <a:pt x="20229" y="231150"/>
                    </a:lnTo>
                    <a:lnTo>
                      <a:pt x="13975" y="224883"/>
                    </a:lnTo>
                    <a:lnTo>
                      <a:pt x="13975" y="20284"/>
                    </a:lnTo>
                    <a:lnTo>
                      <a:pt x="20229" y="14016"/>
                    </a:lnTo>
                    <a:lnTo>
                      <a:pt x="345079" y="14016"/>
                    </a:lnTo>
                    <a:lnTo>
                      <a:pt x="341181" y="8230"/>
                    </a:lnTo>
                    <a:lnTo>
                      <a:pt x="332306" y="2224"/>
                    </a:lnTo>
                    <a:lnTo>
                      <a:pt x="321442" y="0"/>
                    </a:lnTo>
                    <a:close/>
                  </a:path>
                  <a:path w="559434" h="392429">
                    <a:moveTo>
                      <a:pt x="345079" y="14016"/>
                    </a:moveTo>
                    <a:lnTo>
                      <a:pt x="329158" y="14016"/>
                    </a:lnTo>
                    <a:lnTo>
                      <a:pt x="335418" y="20284"/>
                    </a:lnTo>
                    <a:lnTo>
                      <a:pt x="335418" y="77040"/>
                    </a:lnTo>
                    <a:lnTo>
                      <a:pt x="237588" y="77040"/>
                    </a:lnTo>
                    <a:lnTo>
                      <a:pt x="226721" y="79263"/>
                    </a:lnTo>
                    <a:lnTo>
                      <a:pt x="217847" y="85268"/>
                    </a:lnTo>
                    <a:lnTo>
                      <a:pt x="211855" y="94161"/>
                    </a:lnTo>
                    <a:lnTo>
                      <a:pt x="209638" y="105039"/>
                    </a:lnTo>
                    <a:lnTo>
                      <a:pt x="209636" y="231150"/>
                    </a:lnTo>
                    <a:lnTo>
                      <a:pt x="133981" y="231150"/>
                    </a:lnTo>
                    <a:lnTo>
                      <a:pt x="83854" y="281388"/>
                    </a:lnTo>
                    <a:lnTo>
                      <a:pt x="103595" y="281388"/>
                    </a:lnTo>
                    <a:lnTo>
                      <a:pt x="139757" y="245150"/>
                    </a:lnTo>
                    <a:lnTo>
                      <a:pt x="223612" y="245150"/>
                    </a:lnTo>
                    <a:lnTo>
                      <a:pt x="223612" y="97313"/>
                    </a:lnTo>
                    <a:lnTo>
                      <a:pt x="229866" y="91045"/>
                    </a:lnTo>
                    <a:lnTo>
                      <a:pt x="554712" y="91045"/>
                    </a:lnTo>
                    <a:lnTo>
                      <a:pt x="550820" y="85263"/>
                    </a:lnTo>
                    <a:lnTo>
                      <a:pt x="541948" y="79256"/>
                    </a:lnTo>
                    <a:lnTo>
                      <a:pt x="531079" y="77034"/>
                    </a:lnTo>
                    <a:lnTo>
                      <a:pt x="349394" y="77034"/>
                    </a:lnTo>
                    <a:lnTo>
                      <a:pt x="349394" y="28016"/>
                    </a:lnTo>
                    <a:lnTo>
                      <a:pt x="347174" y="17126"/>
                    </a:lnTo>
                    <a:lnTo>
                      <a:pt x="345079" y="14016"/>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grpSp>
        <p:nvGrpSpPr>
          <p:cNvPr id="3" name="グループ化 2">
            <a:extLst>
              <a:ext uri="{FF2B5EF4-FFF2-40B4-BE49-F238E27FC236}">
                <a16:creationId xmlns:a16="http://schemas.microsoft.com/office/drawing/2014/main" id="{45650FD6-829A-F99E-F899-F5EE8B335C21}"/>
              </a:ext>
            </a:extLst>
          </p:cNvPr>
          <p:cNvGrpSpPr/>
          <p:nvPr/>
        </p:nvGrpSpPr>
        <p:grpSpPr>
          <a:xfrm>
            <a:off x="5362759" y="6247030"/>
            <a:ext cx="2318219" cy="2098944"/>
            <a:chOff x="5200040" y="6145103"/>
            <a:chExt cx="2318219" cy="2098944"/>
          </a:xfrm>
        </p:grpSpPr>
        <p:sp>
          <p:nvSpPr>
            <p:cNvPr id="71" name="object 40">
              <a:extLst>
                <a:ext uri="{FF2B5EF4-FFF2-40B4-BE49-F238E27FC236}">
                  <a16:creationId xmlns:a16="http://schemas.microsoft.com/office/drawing/2014/main" id="{59C7F446-E781-F8DB-3CF8-2D827D12A8DA}"/>
                </a:ext>
              </a:extLst>
            </p:cNvPr>
            <p:cNvSpPr txBox="1"/>
            <p:nvPr/>
          </p:nvSpPr>
          <p:spPr>
            <a:xfrm>
              <a:off x="5699000" y="6415294"/>
              <a:ext cx="1503250" cy="320601"/>
            </a:xfrm>
            <a:prstGeom prst="rect">
              <a:avLst/>
            </a:prstGeom>
          </p:spPr>
          <p:txBody>
            <a:bodyPr vert="horz" wrap="square" lIns="0" tIns="12700" rIns="0" bIns="0" rtlCol="0">
              <a:spAutoFit/>
            </a:bodyPr>
            <a:lstStyle/>
            <a:p>
              <a:pPr marL="12700">
                <a:spcBef>
                  <a:spcPts val="100"/>
                </a:spcBef>
              </a:pPr>
              <a:r>
                <a:rPr sz="2000" b="1">
                  <a:solidFill>
                    <a:srgbClr val="4E56B0"/>
                  </a:solidFill>
                  <a:latin typeface="メイリオ" panose="020B0604030504040204" pitchFamily="50" charset="-128"/>
                  <a:ea typeface="メイリオ" panose="020B0604030504040204" pitchFamily="50" charset="-128"/>
                  <a:cs typeface="Noto Sans CJK HK"/>
                </a:rPr>
                <a:t>専門家派遣</a:t>
              </a:r>
              <a:endParaRPr sz="2000">
                <a:latin typeface="メイリオ" panose="020B0604030504040204" pitchFamily="50" charset="-128"/>
                <a:ea typeface="メイリオ" panose="020B0604030504040204" pitchFamily="50" charset="-128"/>
                <a:cs typeface="Noto Sans CJK HK"/>
              </a:endParaRPr>
            </a:p>
          </p:txBody>
        </p:sp>
        <p:grpSp>
          <p:nvGrpSpPr>
            <p:cNvPr id="72" name="object 41">
              <a:extLst>
                <a:ext uri="{FF2B5EF4-FFF2-40B4-BE49-F238E27FC236}">
                  <a16:creationId xmlns:a16="http://schemas.microsoft.com/office/drawing/2014/main" id="{152E1082-F1C1-C61F-969F-10AAEF2ADCB6}"/>
                </a:ext>
              </a:extLst>
            </p:cNvPr>
            <p:cNvGrpSpPr/>
            <p:nvPr/>
          </p:nvGrpSpPr>
          <p:grpSpPr>
            <a:xfrm>
              <a:off x="5200040" y="6145103"/>
              <a:ext cx="2318219" cy="2098944"/>
              <a:chOff x="3551254" y="4621102"/>
              <a:chExt cx="1537335" cy="1421765"/>
            </a:xfrm>
          </p:grpSpPr>
          <p:sp>
            <p:nvSpPr>
              <p:cNvPr id="73" name="object 42">
                <a:extLst>
                  <a:ext uri="{FF2B5EF4-FFF2-40B4-BE49-F238E27FC236}">
                    <a16:creationId xmlns:a16="http://schemas.microsoft.com/office/drawing/2014/main" id="{9BF3B729-4F9C-6028-AB10-A1939FF080B9}"/>
                  </a:ext>
                </a:extLst>
              </p:cNvPr>
              <p:cNvSpPr/>
              <p:nvPr/>
            </p:nvSpPr>
            <p:spPr>
              <a:xfrm>
                <a:off x="3556254" y="4626102"/>
                <a:ext cx="1527175" cy="1411605"/>
              </a:xfrm>
              <a:custGeom>
                <a:avLst/>
                <a:gdLst/>
                <a:ahLst/>
                <a:cxnLst/>
                <a:rect l="l" t="t" r="r" b="b"/>
                <a:pathLst>
                  <a:path w="1527175" h="1411604">
                    <a:moveTo>
                      <a:pt x="0" y="235204"/>
                    </a:moveTo>
                    <a:lnTo>
                      <a:pt x="4777" y="187796"/>
                    </a:lnTo>
                    <a:lnTo>
                      <a:pt x="18480" y="143642"/>
                    </a:lnTo>
                    <a:lnTo>
                      <a:pt x="40163" y="103689"/>
                    </a:lnTo>
                    <a:lnTo>
                      <a:pt x="68881" y="68881"/>
                    </a:lnTo>
                    <a:lnTo>
                      <a:pt x="103689" y="40163"/>
                    </a:lnTo>
                    <a:lnTo>
                      <a:pt x="143642" y="18480"/>
                    </a:lnTo>
                    <a:lnTo>
                      <a:pt x="187796" y="4777"/>
                    </a:lnTo>
                    <a:lnTo>
                      <a:pt x="235204"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4"/>
                    </a:lnTo>
                    <a:lnTo>
                      <a:pt x="1527048" y="1176020"/>
                    </a:lnTo>
                    <a:lnTo>
                      <a:pt x="1522270" y="1223420"/>
                    </a:lnTo>
                    <a:lnTo>
                      <a:pt x="1508567" y="1267570"/>
                    </a:lnTo>
                    <a:lnTo>
                      <a:pt x="1486884" y="1307523"/>
                    </a:lnTo>
                    <a:lnTo>
                      <a:pt x="1458166" y="1342332"/>
                    </a:lnTo>
                    <a:lnTo>
                      <a:pt x="1423358" y="1371053"/>
                    </a:lnTo>
                    <a:lnTo>
                      <a:pt x="1383405" y="1392739"/>
                    </a:lnTo>
                    <a:lnTo>
                      <a:pt x="1339251" y="1406445"/>
                    </a:lnTo>
                    <a:lnTo>
                      <a:pt x="1291844" y="1411224"/>
                    </a:lnTo>
                    <a:lnTo>
                      <a:pt x="235204" y="1411224"/>
                    </a:lnTo>
                    <a:lnTo>
                      <a:pt x="187796" y="1406445"/>
                    </a:lnTo>
                    <a:lnTo>
                      <a:pt x="143642" y="1392739"/>
                    </a:lnTo>
                    <a:lnTo>
                      <a:pt x="103689" y="1371053"/>
                    </a:lnTo>
                    <a:lnTo>
                      <a:pt x="68881" y="1342332"/>
                    </a:lnTo>
                    <a:lnTo>
                      <a:pt x="40163" y="1307523"/>
                    </a:lnTo>
                    <a:lnTo>
                      <a:pt x="18480" y="1267570"/>
                    </a:lnTo>
                    <a:lnTo>
                      <a:pt x="4777" y="1223420"/>
                    </a:lnTo>
                    <a:lnTo>
                      <a:pt x="0" y="1176020"/>
                    </a:lnTo>
                    <a:lnTo>
                      <a:pt x="0" y="235204"/>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4" name="object 43">
                <a:extLst>
                  <a:ext uri="{FF2B5EF4-FFF2-40B4-BE49-F238E27FC236}">
                    <a16:creationId xmlns:a16="http://schemas.microsoft.com/office/drawing/2014/main" id="{37E8F926-96FB-2106-49F2-1DAD7E12E9C8}"/>
                  </a:ext>
                </a:extLst>
              </p:cNvPr>
              <p:cNvSpPr/>
              <p:nvPr/>
            </p:nvSpPr>
            <p:spPr>
              <a:xfrm>
                <a:off x="3997274" y="5106644"/>
                <a:ext cx="641350" cy="790575"/>
              </a:xfrm>
              <a:custGeom>
                <a:avLst/>
                <a:gdLst/>
                <a:ahLst/>
                <a:cxnLst/>
                <a:rect l="l" t="t" r="r" b="b"/>
                <a:pathLst>
                  <a:path w="641350" h="790575">
                    <a:moveTo>
                      <a:pt x="363334" y="728560"/>
                    </a:moveTo>
                    <a:lnTo>
                      <a:pt x="349719" y="530936"/>
                    </a:lnTo>
                    <a:lnTo>
                      <a:pt x="291414" y="530936"/>
                    </a:lnTo>
                    <a:lnTo>
                      <a:pt x="277787" y="728560"/>
                    </a:lnTo>
                    <a:lnTo>
                      <a:pt x="320560" y="771334"/>
                    </a:lnTo>
                    <a:lnTo>
                      <a:pt x="363334" y="728560"/>
                    </a:lnTo>
                    <a:close/>
                  </a:path>
                  <a:path w="641350" h="790575">
                    <a:moveTo>
                      <a:pt x="370649" y="450799"/>
                    </a:moveTo>
                    <a:lnTo>
                      <a:pt x="270471" y="450799"/>
                    </a:lnTo>
                    <a:lnTo>
                      <a:pt x="289902" y="510895"/>
                    </a:lnTo>
                    <a:lnTo>
                      <a:pt x="351218" y="510895"/>
                    </a:lnTo>
                    <a:lnTo>
                      <a:pt x="370649" y="450799"/>
                    </a:lnTo>
                    <a:close/>
                  </a:path>
                  <a:path w="641350" h="790575">
                    <a:moveTo>
                      <a:pt x="641108" y="736295"/>
                    </a:moveTo>
                    <a:lnTo>
                      <a:pt x="641096" y="611060"/>
                    </a:lnTo>
                    <a:lnTo>
                      <a:pt x="641083" y="591032"/>
                    </a:lnTo>
                    <a:lnTo>
                      <a:pt x="641083" y="560578"/>
                    </a:lnTo>
                    <a:lnTo>
                      <a:pt x="630821" y="518782"/>
                    </a:lnTo>
                    <a:lnTo>
                      <a:pt x="603681" y="485457"/>
                    </a:lnTo>
                    <a:lnTo>
                      <a:pt x="560984" y="457047"/>
                    </a:lnTo>
                    <a:lnTo>
                      <a:pt x="560984" y="591032"/>
                    </a:lnTo>
                    <a:lnTo>
                      <a:pt x="560984" y="611060"/>
                    </a:lnTo>
                    <a:lnTo>
                      <a:pt x="470827" y="611060"/>
                    </a:lnTo>
                    <a:lnTo>
                      <a:pt x="470827" y="591032"/>
                    </a:lnTo>
                    <a:lnTo>
                      <a:pt x="560984" y="591032"/>
                    </a:lnTo>
                    <a:lnTo>
                      <a:pt x="560984" y="457047"/>
                    </a:lnTo>
                    <a:lnTo>
                      <a:pt x="543153" y="447128"/>
                    </a:lnTo>
                    <a:lnTo>
                      <a:pt x="510235" y="432371"/>
                    </a:lnTo>
                    <a:lnTo>
                      <a:pt x="476084" y="419404"/>
                    </a:lnTo>
                    <a:lnTo>
                      <a:pt x="423176" y="397687"/>
                    </a:lnTo>
                    <a:lnTo>
                      <a:pt x="420738" y="394030"/>
                    </a:lnTo>
                    <a:lnTo>
                      <a:pt x="420738" y="388912"/>
                    </a:lnTo>
                    <a:lnTo>
                      <a:pt x="420801" y="365315"/>
                    </a:lnTo>
                    <a:lnTo>
                      <a:pt x="425475" y="360641"/>
                    </a:lnTo>
                    <a:lnTo>
                      <a:pt x="445630" y="340499"/>
                    </a:lnTo>
                    <a:lnTo>
                      <a:pt x="464299" y="311150"/>
                    </a:lnTo>
                    <a:lnTo>
                      <a:pt x="476173" y="278460"/>
                    </a:lnTo>
                    <a:lnTo>
                      <a:pt x="480707" y="243547"/>
                    </a:lnTo>
                    <a:lnTo>
                      <a:pt x="506222" y="199771"/>
                    </a:lnTo>
                    <a:lnTo>
                      <a:pt x="508660" y="192862"/>
                    </a:lnTo>
                    <a:lnTo>
                      <a:pt x="510222" y="185737"/>
                    </a:lnTo>
                    <a:lnTo>
                      <a:pt x="510908" y="178473"/>
                    </a:lnTo>
                    <a:lnTo>
                      <a:pt x="510692" y="171145"/>
                    </a:lnTo>
                    <a:lnTo>
                      <a:pt x="502259" y="133057"/>
                    </a:lnTo>
                    <a:lnTo>
                      <a:pt x="478294" y="81203"/>
                    </a:lnTo>
                    <a:lnTo>
                      <a:pt x="446379" y="45593"/>
                    </a:lnTo>
                    <a:lnTo>
                      <a:pt x="440817" y="41935"/>
                    </a:lnTo>
                    <a:lnTo>
                      <a:pt x="440817" y="138760"/>
                    </a:lnTo>
                    <a:lnTo>
                      <a:pt x="440817" y="240436"/>
                    </a:lnTo>
                    <a:lnTo>
                      <a:pt x="431368" y="287223"/>
                    </a:lnTo>
                    <a:lnTo>
                      <a:pt x="405612" y="325437"/>
                    </a:lnTo>
                    <a:lnTo>
                      <a:pt x="367398" y="351193"/>
                    </a:lnTo>
                    <a:lnTo>
                      <a:pt x="320598" y="360641"/>
                    </a:lnTo>
                    <a:lnTo>
                      <a:pt x="273812" y="351193"/>
                    </a:lnTo>
                    <a:lnTo>
                      <a:pt x="235597" y="325437"/>
                    </a:lnTo>
                    <a:lnTo>
                      <a:pt x="209829" y="287223"/>
                    </a:lnTo>
                    <a:lnTo>
                      <a:pt x="200380" y="240436"/>
                    </a:lnTo>
                    <a:lnTo>
                      <a:pt x="200380" y="227863"/>
                    </a:lnTo>
                    <a:lnTo>
                      <a:pt x="270192" y="227863"/>
                    </a:lnTo>
                    <a:lnTo>
                      <a:pt x="319354" y="219240"/>
                    </a:lnTo>
                    <a:lnTo>
                      <a:pt x="348894" y="198221"/>
                    </a:lnTo>
                    <a:lnTo>
                      <a:pt x="367245" y="172148"/>
                    </a:lnTo>
                    <a:lnTo>
                      <a:pt x="382879" y="148310"/>
                    </a:lnTo>
                    <a:lnTo>
                      <a:pt x="404241" y="134048"/>
                    </a:lnTo>
                    <a:lnTo>
                      <a:pt x="413575" y="133057"/>
                    </a:lnTo>
                    <a:lnTo>
                      <a:pt x="422897" y="133527"/>
                    </a:lnTo>
                    <a:lnTo>
                      <a:pt x="432041" y="135432"/>
                    </a:lnTo>
                    <a:lnTo>
                      <a:pt x="440817" y="138760"/>
                    </a:lnTo>
                    <a:lnTo>
                      <a:pt x="440817" y="41935"/>
                    </a:lnTo>
                    <a:lnTo>
                      <a:pt x="418465" y="27216"/>
                    </a:lnTo>
                    <a:lnTo>
                      <a:pt x="405790" y="18859"/>
                    </a:lnTo>
                    <a:lnTo>
                      <a:pt x="401015" y="16611"/>
                    </a:lnTo>
                    <a:lnTo>
                      <a:pt x="395401" y="17106"/>
                    </a:lnTo>
                    <a:lnTo>
                      <a:pt x="391109" y="20205"/>
                    </a:lnTo>
                    <a:lnTo>
                      <a:pt x="380987" y="27216"/>
                    </a:lnTo>
                    <a:lnTo>
                      <a:pt x="369798" y="11938"/>
                    </a:lnTo>
                    <a:lnTo>
                      <a:pt x="366356" y="7099"/>
                    </a:lnTo>
                    <a:lnTo>
                      <a:pt x="361162" y="3759"/>
                    </a:lnTo>
                    <a:lnTo>
                      <a:pt x="323786" y="0"/>
                    </a:lnTo>
                    <a:lnTo>
                      <a:pt x="279958" y="5194"/>
                    </a:lnTo>
                    <a:lnTo>
                      <a:pt x="239585" y="19977"/>
                    </a:lnTo>
                    <a:lnTo>
                      <a:pt x="204012" y="43230"/>
                    </a:lnTo>
                    <a:lnTo>
                      <a:pt x="174561" y="73875"/>
                    </a:lnTo>
                    <a:lnTo>
                      <a:pt x="152565" y="110794"/>
                    </a:lnTo>
                    <a:lnTo>
                      <a:pt x="139344" y="152895"/>
                    </a:lnTo>
                    <a:lnTo>
                      <a:pt x="138950" y="155067"/>
                    </a:lnTo>
                    <a:lnTo>
                      <a:pt x="134340" y="174320"/>
                    </a:lnTo>
                    <a:lnTo>
                      <a:pt x="127825" y="192963"/>
                    </a:lnTo>
                    <a:lnTo>
                      <a:pt x="119468" y="210858"/>
                    </a:lnTo>
                    <a:lnTo>
                      <a:pt x="109334" y="227863"/>
                    </a:lnTo>
                    <a:lnTo>
                      <a:pt x="160312" y="227863"/>
                    </a:lnTo>
                    <a:lnTo>
                      <a:pt x="160312" y="240436"/>
                    </a:lnTo>
                    <a:lnTo>
                      <a:pt x="164350" y="276174"/>
                    </a:lnTo>
                    <a:lnTo>
                      <a:pt x="176098" y="309702"/>
                    </a:lnTo>
                    <a:lnTo>
                      <a:pt x="194945" y="339826"/>
                    </a:lnTo>
                    <a:lnTo>
                      <a:pt x="220319" y="365315"/>
                    </a:lnTo>
                    <a:lnTo>
                      <a:pt x="220281" y="394030"/>
                    </a:lnTo>
                    <a:lnTo>
                      <a:pt x="217868" y="397637"/>
                    </a:lnTo>
                    <a:lnTo>
                      <a:pt x="165023" y="419303"/>
                    </a:lnTo>
                    <a:lnTo>
                      <a:pt x="130860" y="432282"/>
                    </a:lnTo>
                    <a:lnTo>
                      <a:pt x="97955" y="447001"/>
                    </a:lnTo>
                    <a:lnTo>
                      <a:pt x="37642" y="485127"/>
                    </a:lnTo>
                    <a:lnTo>
                      <a:pt x="10210" y="518807"/>
                    </a:lnTo>
                    <a:lnTo>
                      <a:pt x="25" y="560578"/>
                    </a:lnTo>
                    <a:lnTo>
                      <a:pt x="0" y="736295"/>
                    </a:lnTo>
                    <a:lnTo>
                      <a:pt x="8026" y="742302"/>
                    </a:lnTo>
                    <a:lnTo>
                      <a:pt x="42037" y="759498"/>
                    </a:lnTo>
                    <a:lnTo>
                      <a:pt x="87617" y="772083"/>
                    </a:lnTo>
                    <a:lnTo>
                      <a:pt x="138493" y="780732"/>
                    </a:lnTo>
                    <a:lnTo>
                      <a:pt x="189103" y="786218"/>
                    </a:lnTo>
                    <a:lnTo>
                      <a:pt x="233400" y="789241"/>
                    </a:lnTo>
                    <a:lnTo>
                      <a:pt x="256971" y="790473"/>
                    </a:lnTo>
                    <a:lnTo>
                      <a:pt x="217982" y="440880"/>
                    </a:lnTo>
                    <a:lnTo>
                      <a:pt x="229311" y="436232"/>
                    </a:lnTo>
                    <a:lnTo>
                      <a:pt x="242112" y="428612"/>
                    </a:lnTo>
                    <a:lnTo>
                      <a:pt x="251929" y="417817"/>
                    </a:lnTo>
                    <a:lnTo>
                      <a:pt x="258203" y="404647"/>
                    </a:lnTo>
                    <a:lnTo>
                      <a:pt x="260388" y="389915"/>
                    </a:lnTo>
                    <a:lnTo>
                      <a:pt x="260388" y="388912"/>
                    </a:lnTo>
                    <a:lnTo>
                      <a:pt x="290029" y="397776"/>
                    </a:lnTo>
                    <a:lnTo>
                      <a:pt x="320522" y="400723"/>
                    </a:lnTo>
                    <a:lnTo>
                      <a:pt x="351028" y="397776"/>
                    </a:lnTo>
                    <a:lnTo>
                      <a:pt x="380669" y="388912"/>
                    </a:lnTo>
                    <a:lnTo>
                      <a:pt x="380669" y="389915"/>
                    </a:lnTo>
                    <a:lnTo>
                      <a:pt x="398919" y="428625"/>
                    </a:lnTo>
                    <a:lnTo>
                      <a:pt x="423049" y="440893"/>
                    </a:lnTo>
                    <a:lnTo>
                      <a:pt x="384048" y="790486"/>
                    </a:lnTo>
                    <a:lnTo>
                      <a:pt x="451942" y="786244"/>
                    </a:lnTo>
                    <a:lnTo>
                      <a:pt x="502564" y="780757"/>
                    </a:lnTo>
                    <a:lnTo>
                      <a:pt x="553631" y="772071"/>
                    </a:lnTo>
                    <a:lnTo>
                      <a:pt x="599071" y="759498"/>
                    </a:lnTo>
                    <a:lnTo>
                      <a:pt x="633107" y="742289"/>
                    </a:lnTo>
                    <a:lnTo>
                      <a:pt x="641108" y="736295"/>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grpSp>
        <p:nvGrpSpPr>
          <p:cNvPr id="9" name="グループ化 8">
            <a:extLst>
              <a:ext uri="{FF2B5EF4-FFF2-40B4-BE49-F238E27FC236}">
                <a16:creationId xmlns:a16="http://schemas.microsoft.com/office/drawing/2014/main" id="{F4CB1A12-51B8-DFBD-56F1-8CA29E1A1CBA}"/>
              </a:ext>
            </a:extLst>
          </p:cNvPr>
          <p:cNvGrpSpPr/>
          <p:nvPr/>
        </p:nvGrpSpPr>
        <p:grpSpPr>
          <a:xfrm>
            <a:off x="5210036" y="2406652"/>
            <a:ext cx="2322726" cy="2114051"/>
            <a:chOff x="5192486" y="2873573"/>
            <a:chExt cx="2322726" cy="2114051"/>
          </a:xfrm>
        </p:grpSpPr>
        <p:sp>
          <p:nvSpPr>
            <p:cNvPr id="75" name="object 44">
              <a:extLst>
                <a:ext uri="{FF2B5EF4-FFF2-40B4-BE49-F238E27FC236}">
                  <a16:creationId xmlns:a16="http://schemas.microsoft.com/office/drawing/2014/main" id="{984C8B55-9F2A-57CD-631D-2E81806E21E9}"/>
                </a:ext>
              </a:extLst>
            </p:cNvPr>
            <p:cNvSpPr txBox="1"/>
            <p:nvPr/>
          </p:nvSpPr>
          <p:spPr>
            <a:xfrm>
              <a:off x="5823700" y="3143416"/>
              <a:ext cx="1296079" cy="321242"/>
            </a:xfrm>
            <a:prstGeom prst="rect">
              <a:avLst/>
            </a:prstGeom>
          </p:spPr>
          <p:txBody>
            <a:bodyPr vert="horz" wrap="square" lIns="0" tIns="13335" rIns="0" bIns="0" rtlCol="0">
              <a:spAutoFit/>
            </a:bodyPr>
            <a:lstStyle/>
            <a:p>
              <a:pPr marL="12700">
                <a:spcBef>
                  <a:spcPts val="105"/>
                </a:spcBef>
              </a:pPr>
              <a:r>
                <a:rPr sz="2000" b="1">
                  <a:solidFill>
                    <a:srgbClr val="4E56B0"/>
                  </a:solidFill>
                  <a:latin typeface="メイリオ" panose="020B0604030504040204" pitchFamily="50" charset="-128"/>
                  <a:ea typeface="メイリオ" panose="020B0604030504040204" pitchFamily="50" charset="-128"/>
                  <a:cs typeface="Noto Sans CJK HK"/>
                </a:rPr>
                <a:t>取組実践</a:t>
              </a:r>
              <a:endParaRPr sz="2000">
                <a:latin typeface="メイリオ" panose="020B0604030504040204" pitchFamily="50" charset="-128"/>
                <a:ea typeface="メイリオ" panose="020B0604030504040204" pitchFamily="50" charset="-128"/>
                <a:cs typeface="Noto Sans CJK HK"/>
              </a:endParaRPr>
            </a:p>
          </p:txBody>
        </p:sp>
        <p:grpSp>
          <p:nvGrpSpPr>
            <p:cNvPr id="76" name="object 45">
              <a:extLst>
                <a:ext uri="{FF2B5EF4-FFF2-40B4-BE49-F238E27FC236}">
                  <a16:creationId xmlns:a16="http://schemas.microsoft.com/office/drawing/2014/main" id="{DE674273-A3E9-DDB1-2690-93ED2DC1B80F}"/>
                </a:ext>
              </a:extLst>
            </p:cNvPr>
            <p:cNvGrpSpPr/>
            <p:nvPr/>
          </p:nvGrpSpPr>
          <p:grpSpPr>
            <a:xfrm>
              <a:off x="5192486" y="2873573"/>
              <a:ext cx="2322726" cy="2114051"/>
              <a:chOff x="3548205" y="1638634"/>
              <a:chExt cx="1537335" cy="1421765"/>
            </a:xfrm>
          </p:grpSpPr>
          <p:sp>
            <p:nvSpPr>
              <p:cNvPr id="77" name="object 46">
                <a:extLst>
                  <a:ext uri="{FF2B5EF4-FFF2-40B4-BE49-F238E27FC236}">
                    <a16:creationId xmlns:a16="http://schemas.microsoft.com/office/drawing/2014/main" id="{22DC9CB2-F9B0-83CA-A119-FAEA7C214FF6}"/>
                  </a:ext>
                </a:extLst>
              </p:cNvPr>
              <p:cNvSpPr/>
              <p:nvPr/>
            </p:nvSpPr>
            <p:spPr>
              <a:xfrm>
                <a:off x="3553205" y="1643634"/>
                <a:ext cx="1527175" cy="1411605"/>
              </a:xfrm>
              <a:custGeom>
                <a:avLst/>
                <a:gdLst/>
                <a:ahLst/>
                <a:cxnLst/>
                <a:rect l="l" t="t" r="r" b="b"/>
                <a:pathLst>
                  <a:path w="1527175" h="1411605">
                    <a:moveTo>
                      <a:pt x="0" y="235203"/>
                    </a:moveTo>
                    <a:lnTo>
                      <a:pt x="4777" y="187796"/>
                    </a:lnTo>
                    <a:lnTo>
                      <a:pt x="18480" y="143642"/>
                    </a:lnTo>
                    <a:lnTo>
                      <a:pt x="40163" y="103689"/>
                    </a:lnTo>
                    <a:lnTo>
                      <a:pt x="68881" y="68881"/>
                    </a:lnTo>
                    <a:lnTo>
                      <a:pt x="103689" y="40163"/>
                    </a:lnTo>
                    <a:lnTo>
                      <a:pt x="143642" y="18480"/>
                    </a:lnTo>
                    <a:lnTo>
                      <a:pt x="187796" y="4777"/>
                    </a:lnTo>
                    <a:lnTo>
                      <a:pt x="235204"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3"/>
                    </a:lnTo>
                    <a:lnTo>
                      <a:pt x="1527048" y="1176019"/>
                    </a:lnTo>
                    <a:lnTo>
                      <a:pt x="1522270" y="1223427"/>
                    </a:lnTo>
                    <a:lnTo>
                      <a:pt x="1508567" y="1267581"/>
                    </a:lnTo>
                    <a:lnTo>
                      <a:pt x="1486884" y="1307534"/>
                    </a:lnTo>
                    <a:lnTo>
                      <a:pt x="1458166" y="1342342"/>
                    </a:lnTo>
                    <a:lnTo>
                      <a:pt x="1423358" y="1371060"/>
                    </a:lnTo>
                    <a:lnTo>
                      <a:pt x="1383405" y="1392743"/>
                    </a:lnTo>
                    <a:lnTo>
                      <a:pt x="1339251" y="1406446"/>
                    </a:lnTo>
                    <a:lnTo>
                      <a:pt x="1291844" y="1411224"/>
                    </a:lnTo>
                    <a:lnTo>
                      <a:pt x="235204" y="1411224"/>
                    </a:lnTo>
                    <a:lnTo>
                      <a:pt x="187796" y="1406446"/>
                    </a:lnTo>
                    <a:lnTo>
                      <a:pt x="143642" y="1392743"/>
                    </a:lnTo>
                    <a:lnTo>
                      <a:pt x="103689" y="1371060"/>
                    </a:lnTo>
                    <a:lnTo>
                      <a:pt x="68881" y="1342342"/>
                    </a:lnTo>
                    <a:lnTo>
                      <a:pt x="40163" y="1307534"/>
                    </a:lnTo>
                    <a:lnTo>
                      <a:pt x="18480" y="1267581"/>
                    </a:lnTo>
                    <a:lnTo>
                      <a:pt x="4777" y="1223427"/>
                    </a:lnTo>
                    <a:lnTo>
                      <a:pt x="0" y="1176019"/>
                    </a:lnTo>
                    <a:lnTo>
                      <a:pt x="0" y="235203"/>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8" name="object 47">
                <a:extLst>
                  <a:ext uri="{FF2B5EF4-FFF2-40B4-BE49-F238E27FC236}">
                    <a16:creationId xmlns:a16="http://schemas.microsoft.com/office/drawing/2014/main" id="{A6463ADC-3437-778E-B039-59B5FF1EA036}"/>
                  </a:ext>
                </a:extLst>
              </p:cNvPr>
              <p:cNvSpPr/>
              <p:nvPr/>
            </p:nvSpPr>
            <p:spPr>
              <a:xfrm>
                <a:off x="3944708" y="2277694"/>
                <a:ext cx="762000" cy="565150"/>
              </a:xfrm>
              <a:custGeom>
                <a:avLst/>
                <a:gdLst/>
                <a:ahLst/>
                <a:cxnLst/>
                <a:rect l="l" t="t" r="r" b="b"/>
                <a:pathLst>
                  <a:path w="762000" h="565150">
                    <a:moveTo>
                      <a:pt x="280504" y="395071"/>
                    </a:moveTo>
                    <a:lnTo>
                      <a:pt x="278142" y="383400"/>
                    </a:lnTo>
                    <a:lnTo>
                      <a:pt x="271703" y="373862"/>
                    </a:lnTo>
                    <a:lnTo>
                      <a:pt x="262153" y="367423"/>
                    </a:lnTo>
                    <a:lnTo>
                      <a:pt x="250456" y="365074"/>
                    </a:lnTo>
                    <a:lnTo>
                      <a:pt x="60109" y="365074"/>
                    </a:lnTo>
                    <a:lnTo>
                      <a:pt x="60109" y="95021"/>
                    </a:lnTo>
                    <a:lnTo>
                      <a:pt x="57746" y="83337"/>
                    </a:lnTo>
                    <a:lnTo>
                      <a:pt x="51295" y="73799"/>
                    </a:lnTo>
                    <a:lnTo>
                      <a:pt x="41744" y="67373"/>
                    </a:lnTo>
                    <a:lnTo>
                      <a:pt x="30048" y="65011"/>
                    </a:lnTo>
                    <a:lnTo>
                      <a:pt x="18351" y="67373"/>
                    </a:lnTo>
                    <a:lnTo>
                      <a:pt x="8801" y="73799"/>
                    </a:lnTo>
                    <a:lnTo>
                      <a:pt x="2362" y="83337"/>
                    </a:lnTo>
                    <a:lnTo>
                      <a:pt x="0" y="95021"/>
                    </a:lnTo>
                    <a:lnTo>
                      <a:pt x="0" y="395071"/>
                    </a:lnTo>
                    <a:lnTo>
                      <a:pt x="2362" y="406755"/>
                    </a:lnTo>
                    <a:lnTo>
                      <a:pt x="8801" y="416293"/>
                    </a:lnTo>
                    <a:lnTo>
                      <a:pt x="18351" y="422719"/>
                    </a:lnTo>
                    <a:lnTo>
                      <a:pt x="30048" y="425081"/>
                    </a:lnTo>
                    <a:lnTo>
                      <a:pt x="110197" y="425081"/>
                    </a:lnTo>
                    <a:lnTo>
                      <a:pt x="110197" y="505104"/>
                    </a:lnTo>
                    <a:lnTo>
                      <a:pt x="50088" y="505104"/>
                    </a:lnTo>
                    <a:lnTo>
                      <a:pt x="50088" y="565111"/>
                    </a:lnTo>
                    <a:lnTo>
                      <a:pt x="230416" y="565111"/>
                    </a:lnTo>
                    <a:lnTo>
                      <a:pt x="230416" y="505104"/>
                    </a:lnTo>
                    <a:lnTo>
                      <a:pt x="170307" y="505104"/>
                    </a:lnTo>
                    <a:lnTo>
                      <a:pt x="170307" y="425081"/>
                    </a:lnTo>
                    <a:lnTo>
                      <a:pt x="250456" y="425081"/>
                    </a:lnTo>
                    <a:lnTo>
                      <a:pt x="262153" y="422719"/>
                    </a:lnTo>
                    <a:lnTo>
                      <a:pt x="271703" y="416293"/>
                    </a:lnTo>
                    <a:lnTo>
                      <a:pt x="278142" y="406755"/>
                    </a:lnTo>
                    <a:lnTo>
                      <a:pt x="280504" y="395071"/>
                    </a:lnTo>
                    <a:close/>
                  </a:path>
                  <a:path w="762000" h="565150">
                    <a:moveTo>
                      <a:pt x="410235" y="110020"/>
                    </a:moveTo>
                    <a:lnTo>
                      <a:pt x="407479" y="96393"/>
                    </a:lnTo>
                    <a:lnTo>
                      <a:pt x="399973" y="85267"/>
                    </a:lnTo>
                    <a:lnTo>
                      <a:pt x="388823" y="77774"/>
                    </a:lnTo>
                    <a:lnTo>
                      <a:pt x="375183" y="75018"/>
                    </a:lnTo>
                    <a:lnTo>
                      <a:pt x="286816" y="75018"/>
                    </a:lnTo>
                    <a:lnTo>
                      <a:pt x="195834" y="9156"/>
                    </a:lnTo>
                    <a:lnTo>
                      <a:pt x="182486" y="3162"/>
                    </a:lnTo>
                    <a:lnTo>
                      <a:pt x="168173" y="50"/>
                    </a:lnTo>
                    <a:lnTo>
                      <a:pt x="153377" y="0"/>
                    </a:lnTo>
                    <a:lnTo>
                      <a:pt x="128092" y="7835"/>
                    </a:lnTo>
                    <a:lnTo>
                      <a:pt x="107962" y="23736"/>
                    </a:lnTo>
                    <a:lnTo>
                      <a:pt x="94729" y="45681"/>
                    </a:lnTo>
                    <a:lnTo>
                      <a:pt x="90157" y="71716"/>
                    </a:lnTo>
                    <a:lnTo>
                      <a:pt x="90157" y="265049"/>
                    </a:lnTo>
                    <a:lnTo>
                      <a:pt x="95669" y="292303"/>
                    </a:lnTo>
                    <a:lnTo>
                      <a:pt x="110693" y="314553"/>
                    </a:lnTo>
                    <a:lnTo>
                      <a:pt x="132981" y="329565"/>
                    </a:lnTo>
                    <a:lnTo>
                      <a:pt x="160286" y="335064"/>
                    </a:lnTo>
                    <a:lnTo>
                      <a:pt x="320573" y="335064"/>
                    </a:lnTo>
                    <a:lnTo>
                      <a:pt x="320573" y="510095"/>
                    </a:lnTo>
                    <a:lnTo>
                      <a:pt x="323329" y="523722"/>
                    </a:lnTo>
                    <a:lnTo>
                      <a:pt x="330847" y="534847"/>
                    </a:lnTo>
                    <a:lnTo>
                      <a:pt x="341998" y="542353"/>
                    </a:lnTo>
                    <a:lnTo>
                      <a:pt x="355638" y="545109"/>
                    </a:lnTo>
                    <a:lnTo>
                      <a:pt x="369290" y="542353"/>
                    </a:lnTo>
                    <a:lnTo>
                      <a:pt x="380428" y="534847"/>
                    </a:lnTo>
                    <a:lnTo>
                      <a:pt x="387946" y="523722"/>
                    </a:lnTo>
                    <a:lnTo>
                      <a:pt x="390702" y="510095"/>
                    </a:lnTo>
                    <a:lnTo>
                      <a:pt x="390702" y="300062"/>
                    </a:lnTo>
                    <a:lnTo>
                      <a:pt x="387946" y="286435"/>
                    </a:lnTo>
                    <a:lnTo>
                      <a:pt x="380428" y="275310"/>
                    </a:lnTo>
                    <a:lnTo>
                      <a:pt x="369290" y="267804"/>
                    </a:lnTo>
                    <a:lnTo>
                      <a:pt x="355638" y="265049"/>
                    </a:lnTo>
                    <a:lnTo>
                      <a:pt x="230416" y="265049"/>
                    </a:lnTo>
                    <a:lnTo>
                      <a:pt x="230416" y="120624"/>
                    </a:lnTo>
                    <a:lnTo>
                      <a:pt x="260794" y="142633"/>
                    </a:lnTo>
                    <a:lnTo>
                      <a:pt x="267792" y="144932"/>
                    </a:lnTo>
                    <a:lnTo>
                      <a:pt x="375183" y="145034"/>
                    </a:lnTo>
                    <a:lnTo>
                      <a:pt x="388823" y="142278"/>
                    </a:lnTo>
                    <a:lnTo>
                      <a:pt x="399973" y="134772"/>
                    </a:lnTo>
                    <a:lnTo>
                      <a:pt x="407479" y="123647"/>
                    </a:lnTo>
                    <a:lnTo>
                      <a:pt x="410235" y="110020"/>
                    </a:lnTo>
                    <a:close/>
                  </a:path>
                  <a:path w="762000" h="565150">
                    <a:moveTo>
                      <a:pt x="761377" y="205041"/>
                    </a:moveTo>
                    <a:lnTo>
                      <a:pt x="759015" y="193357"/>
                    </a:lnTo>
                    <a:lnTo>
                      <a:pt x="752589" y="183819"/>
                    </a:lnTo>
                    <a:lnTo>
                      <a:pt x="743026" y="177393"/>
                    </a:lnTo>
                    <a:lnTo>
                      <a:pt x="731329" y="175031"/>
                    </a:lnTo>
                    <a:lnTo>
                      <a:pt x="290525" y="175031"/>
                    </a:lnTo>
                    <a:lnTo>
                      <a:pt x="278828" y="177393"/>
                    </a:lnTo>
                    <a:lnTo>
                      <a:pt x="269265" y="183819"/>
                    </a:lnTo>
                    <a:lnTo>
                      <a:pt x="262826" y="193357"/>
                    </a:lnTo>
                    <a:lnTo>
                      <a:pt x="260464" y="205041"/>
                    </a:lnTo>
                    <a:lnTo>
                      <a:pt x="262826" y="216725"/>
                    </a:lnTo>
                    <a:lnTo>
                      <a:pt x="269265" y="226263"/>
                    </a:lnTo>
                    <a:lnTo>
                      <a:pt x="278828" y="232689"/>
                    </a:lnTo>
                    <a:lnTo>
                      <a:pt x="290525" y="235051"/>
                    </a:lnTo>
                    <a:lnTo>
                      <a:pt x="480872" y="235051"/>
                    </a:lnTo>
                    <a:lnTo>
                      <a:pt x="480872" y="505104"/>
                    </a:lnTo>
                    <a:lnTo>
                      <a:pt x="420763" y="505104"/>
                    </a:lnTo>
                    <a:lnTo>
                      <a:pt x="420763" y="565111"/>
                    </a:lnTo>
                    <a:lnTo>
                      <a:pt x="601091" y="565111"/>
                    </a:lnTo>
                    <a:lnTo>
                      <a:pt x="601091" y="505104"/>
                    </a:lnTo>
                    <a:lnTo>
                      <a:pt x="540981" y="505104"/>
                    </a:lnTo>
                    <a:lnTo>
                      <a:pt x="540981" y="235051"/>
                    </a:lnTo>
                    <a:lnTo>
                      <a:pt x="731329" y="235051"/>
                    </a:lnTo>
                    <a:lnTo>
                      <a:pt x="743026" y="232689"/>
                    </a:lnTo>
                    <a:lnTo>
                      <a:pt x="752589" y="226263"/>
                    </a:lnTo>
                    <a:lnTo>
                      <a:pt x="759015" y="216725"/>
                    </a:lnTo>
                    <a:lnTo>
                      <a:pt x="761377" y="205041"/>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9" name="object 48">
                <a:extLst>
                  <a:ext uri="{FF2B5EF4-FFF2-40B4-BE49-F238E27FC236}">
                    <a16:creationId xmlns:a16="http://schemas.microsoft.com/office/drawing/2014/main" id="{2DF4EB74-7E5D-4143-3B7C-F136BC340D93}"/>
                  </a:ext>
                </a:extLst>
              </p:cNvPr>
              <p:cNvSpPr/>
              <p:nvPr/>
            </p:nvSpPr>
            <p:spPr>
              <a:xfrm>
                <a:off x="4034874" y="2112628"/>
                <a:ext cx="140255" cy="140059"/>
              </a:xfrm>
              <a:prstGeom prst="rect">
                <a:avLst/>
              </a:prstGeom>
              <a:blipFill>
                <a:blip r:embed="rId13"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80" name="object 49">
                <a:extLst>
                  <a:ext uri="{FF2B5EF4-FFF2-40B4-BE49-F238E27FC236}">
                    <a16:creationId xmlns:a16="http://schemas.microsoft.com/office/drawing/2014/main" id="{96FAEB18-B81E-DAF8-A639-1C4B6F2B44E5}"/>
                  </a:ext>
                </a:extLst>
              </p:cNvPr>
              <p:cNvSpPr/>
              <p:nvPr/>
            </p:nvSpPr>
            <p:spPr>
              <a:xfrm>
                <a:off x="4363372" y="2402715"/>
                <a:ext cx="102870" cy="20320"/>
              </a:xfrm>
              <a:custGeom>
                <a:avLst/>
                <a:gdLst/>
                <a:ahLst/>
                <a:cxnLst/>
                <a:rect l="l" t="t" r="r" b="b"/>
                <a:pathLst>
                  <a:path w="102870" h="20319">
                    <a:moveTo>
                      <a:pt x="102286" y="0"/>
                    </a:moveTo>
                    <a:lnTo>
                      <a:pt x="10018" y="0"/>
                    </a:lnTo>
                    <a:lnTo>
                      <a:pt x="4675" y="14085"/>
                    </a:lnTo>
                    <a:lnTo>
                      <a:pt x="0" y="20003"/>
                    </a:lnTo>
                    <a:lnTo>
                      <a:pt x="82249" y="20003"/>
                    </a:lnTo>
                    <a:lnTo>
                      <a:pt x="90047" y="18431"/>
                    </a:lnTo>
                    <a:lnTo>
                      <a:pt x="96416" y="14143"/>
                    </a:lnTo>
                    <a:lnTo>
                      <a:pt x="100710" y="7784"/>
                    </a:lnTo>
                    <a:lnTo>
                      <a:pt x="102286"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81" name="object 50">
                <a:extLst>
                  <a:ext uri="{FF2B5EF4-FFF2-40B4-BE49-F238E27FC236}">
                    <a16:creationId xmlns:a16="http://schemas.microsoft.com/office/drawing/2014/main" id="{C23A0BD4-DB13-5B26-B2A6-8C9552FF5693}"/>
                  </a:ext>
                </a:extLst>
              </p:cNvPr>
              <p:cNvSpPr/>
              <p:nvPr/>
            </p:nvSpPr>
            <p:spPr>
              <a:xfrm>
                <a:off x="4325403" y="2282693"/>
                <a:ext cx="70127" cy="100018"/>
              </a:xfrm>
              <a:prstGeom prst="rect">
                <a:avLst/>
              </a:prstGeom>
              <a:blipFill>
                <a:blip r:embed="rId14"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sp>
        <p:nvSpPr>
          <p:cNvPr id="82" name="object 51">
            <a:extLst>
              <a:ext uri="{FF2B5EF4-FFF2-40B4-BE49-F238E27FC236}">
                <a16:creationId xmlns:a16="http://schemas.microsoft.com/office/drawing/2014/main" id="{390DE6BE-F46E-C05D-62FA-D75D4E14ABE3}"/>
              </a:ext>
            </a:extLst>
          </p:cNvPr>
          <p:cNvSpPr txBox="1"/>
          <p:nvPr/>
        </p:nvSpPr>
        <p:spPr>
          <a:xfrm>
            <a:off x="12451268" y="1528734"/>
            <a:ext cx="4403302" cy="3869649"/>
          </a:xfrm>
          <a:prstGeom prst="rect">
            <a:avLst/>
          </a:prstGeom>
          <a:solidFill>
            <a:srgbClr val="DADFEE"/>
          </a:solidFill>
          <a:ln w="19050">
            <a:solidFill>
              <a:srgbClr val="34487C"/>
            </a:solidFill>
          </a:ln>
        </p:spPr>
        <p:txBody>
          <a:bodyPr vert="horz" wrap="square" lIns="0" tIns="174625" rIns="0" bIns="0" rtlCol="0">
            <a:spAutoFit/>
          </a:bodyPr>
          <a:lstStyle/>
          <a:p>
            <a:pPr marL="92073" marR="86358" algn="just">
              <a:spcBef>
                <a:spcPts val="1375"/>
              </a:spcBef>
            </a:pPr>
            <a:r>
              <a:rPr lang="ja-JP" altLang="en-US" sz="2400" spc="65">
                <a:latin typeface="メイリオ" panose="020B0604030504040204" pitchFamily="50" charset="-128"/>
                <a:ea typeface="メイリオ" panose="020B0604030504040204" pitchFamily="50" charset="-128"/>
                <a:cs typeface="IPAexGothic"/>
              </a:rPr>
              <a:t>導入済みのセキュリティ機器の日常的な運用方法や、業務内容に沿ったセキュリティルールの策定方法など、中小企業の皆様が自主的にセキュリティ対策業務を運営する上で生じる疑問点の解決に直接役立つ、実践的な知識・ノウハウを講義形式でお伝えします。</a:t>
            </a:r>
            <a:endParaRPr sz="2400">
              <a:latin typeface="メイリオ" panose="020B0604030504040204" pitchFamily="50" charset="-128"/>
              <a:ea typeface="メイリオ" panose="020B0604030504040204" pitchFamily="50" charset="-128"/>
              <a:cs typeface="IPAexGothic"/>
            </a:endParaRPr>
          </a:p>
        </p:txBody>
      </p:sp>
      <p:sp>
        <p:nvSpPr>
          <p:cNvPr id="89" name="object 58">
            <a:extLst>
              <a:ext uri="{FF2B5EF4-FFF2-40B4-BE49-F238E27FC236}">
                <a16:creationId xmlns:a16="http://schemas.microsoft.com/office/drawing/2014/main" id="{783EBF9A-F062-2C57-5321-36A66D51C51B}"/>
              </a:ext>
            </a:extLst>
          </p:cNvPr>
          <p:cNvSpPr txBox="1"/>
          <p:nvPr/>
        </p:nvSpPr>
        <p:spPr>
          <a:xfrm>
            <a:off x="755568" y="1911743"/>
            <a:ext cx="4326768" cy="2956579"/>
          </a:xfrm>
          <a:prstGeom prst="rect">
            <a:avLst/>
          </a:prstGeom>
          <a:solidFill>
            <a:srgbClr val="DADFEE"/>
          </a:solidFill>
          <a:ln w="19050">
            <a:solidFill>
              <a:srgbClr val="34487C"/>
            </a:solidFill>
          </a:ln>
        </p:spPr>
        <p:txBody>
          <a:bodyPr vert="horz" wrap="square" lIns="0" tIns="1905" rIns="0" bIns="0" rtlCol="0">
            <a:spAutoFit/>
          </a:bodyPr>
          <a:lstStyle/>
          <a:p>
            <a:pPr>
              <a:spcBef>
                <a:spcPts val="15"/>
              </a:spcBef>
            </a:pPr>
            <a:endParaRPr sz="2400">
              <a:latin typeface="メイリオ" panose="020B0604030504040204" pitchFamily="50" charset="-128"/>
              <a:ea typeface="メイリオ" panose="020B0604030504040204" pitchFamily="50" charset="-128"/>
              <a:cs typeface="Times New Roman"/>
            </a:endParaRPr>
          </a:p>
          <a:p>
            <a:pPr marL="91438" marR="86993" algn="just">
              <a:spcBef>
                <a:spcPts val="5"/>
              </a:spcBef>
            </a:pPr>
            <a:r>
              <a:rPr lang="ja-JP" altLang="en-US" sz="2400" spc="-290">
                <a:latin typeface="メイリオ" panose="020B0604030504040204" pitchFamily="50" charset="-128"/>
                <a:ea typeface="メイリオ" panose="020B0604030504040204" pitchFamily="50" charset="-128"/>
                <a:cs typeface="IPAexGothic"/>
              </a:rPr>
              <a:t>セミナーで得た知見やワークショップの事例を参考に、専門家と決めた取組を実践します。不明点や不安点などは、コミュニティを通して質問を行い、専門家だけでなく、参加企業同士でフォローします。</a:t>
            </a:r>
            <a:endParaRPr sz="2400">
              <a:latin typeface="メイリオ" panose="020B0604030504040204" pitchFamily="50" charset="-128"/>
              <a:ea typeface="メイリオ" panose="020B0604030504040204" pitchFamily="50" charset="-128"/>
              <a:cs typeface="IPAexGothic"/>
            </a:endParaRPr>
          </a:p>
        </p:txBody>
      </p:sp>
      <p:sp>
        <p:nvSpPr>
          <p:cNvPr id="90" name="object 59">
            <a:extLst>
              <a:ext uri="{FF2B5EF4-FFF2-40B4-BE49-F238E27FC236}">
                <a16:creationId xmlns:a16="http://schemas.microsoft.com/office/drawing/2014/main" id="{EC26E52C-16DB-703F-A8FD-0B037AEDAC11}"/>
              </a:ext>
            </a:extLst>
          </p:cNvPr>
          <p:cNvSpPr txBox="1"/>
          <p:nvPr/>
        </p:nvSpPr>
        <p:spPr>
          <a:xfrm>
            <a:off x="743098" y="5927495"/>
            <a:ext cx="4350135" cy="2585323"/>
          </a:xfrm>
          <a:prstGeom prst="rect">
            <a:avLst/>
          </a:prstGeom>
          <a:solidFill>
            <a:srgbClr val="DADFEE"/>
          </a:solidFill>
          <a:ln w="19050">
            <a:solidFill>
              <a:srgbClr val="34487C"/>
            </a:solidFill>
          </a:ln>
        </p:spPr>
        <p:txBody>
          <a:bodyPr vert="horz" wrap="square" lIns="0" tIns="0" rIns="0" bIns="0" rtlCol="0">
            <a:spAutoFit/>
          </a:bodyPr>
          <a:lstStyle/>
          <a:p>
            <a:pPr marL="90168" marR="73023" algn="just"/>
            <a:endParaRPr lang="en-US" sz="2400" spc="-350">
              <a:latin typeface="メイリオ" panose="020B0604030504040204" pitchFamily="50" charset="-128"/>
              <a:ea typeface="メイリオ" panose="020B0604030504040204" pitchFamily="50" charset="-128"/>
              <a:cs typeface="IPAexGothic"/>
            </a:endParaRPr>
          </a:p>
          <a:p>
            <a:pPr marL="90168" marR="73023" algn="just"/>
            <a:r>
              <a:rPr lang="ja-JP" altLang="en-US" sz="2400" spc="-350">
                <a:latin typeface="メイリオ" panose="020B0604030504040204" pitchFamily="50" charset="-128"/>
                <a:ea typeface="メイリオ" panose="020B0604030504040204" pitchFamily="50" charset="-128"/>
                <a:cs typeface="IPAexGothic"/>
              </a:rPr>
              <a:t>ワ</a:t>
            </a:r>
            <a:r>
              <a:rPr lang="ja-JP" altLang="en-US" sz="2400" spc="-225">
                <a:latin typeface="メイリオ" panose="020B0604030504040204" pitchFamily="50" charset="-128"/>
                <a:ea typeface="メイリオ" panose="020B0604030504040204" pitchFamily="50" charset="-128"/>
                <a:cs typeface="IPAexGothic"/>
              </a:rPr>
              <a:t>ー</a:t>
            </a:r>
            <a:r>
              <a:rPr lang="ja-JP" altLang="en-US" sz="2400" spc="-445">
                <a:latin typeface="メイリオ" panose="020B0604030504040204" pitchFamily="50" charset="-128"/>
                <a:ea typeface="メイリオ" panose="020B0604030504040204" pitchFamily="50" charset="-128"/>
                <a:cs typeface="IPAexGothic"/>
              </a:rPr>
              <a:t>ク</a:t>
            </a:r>
            <a:r>
              <a:rPr lang="ja-JP" altLang="en-US" sz="2400" spc="-225">
                <a:latin typeface="メイリオ" panose="020B0604030504040204" pitchFamily="50" charset="-128"/>
                <a:ea typeface="メイリオ" panose="020B0604030504040204" pitchFamily="50" charset="-128"/>
                <a:cs typeface="IPAexGothic"/>
              </a:rPr>
              <a:t>シ</a:t>
            </a:r>
            <a:r>
              <a:rPr lang="ja-JP" altLang="en-US" sz="2400" spc="-745">
                <a:latin typeface="メイリオ" panose="020B0604030504040204" pitchFamily="50" charset="-128"/>
                <a:ea typeface="メイリオ" panose="020B0604030504040204" pitchFamily="50" charset="-128"/>
                <a:cs typeface="IPAexGothic"/>
              </a:rPr>
              <a:t>ョ</a:t>
            </a:r>
            <a:r>
              <a:rPr lang="ja-JP" altLang="en-US" sz="2400" spc="-610">
                <a:latin typeface="メイリオ" panose="020B0604030504040204" pitchFamily="50" charset="-128"/>
                <a:ea typeface="メイリオ" panose="020B0604030504040204" pitchFamily="50" charset="-128"/>
                <a:cs typeface="IPAexGothic"/>
              </a:rPr>
              <a:t>ッ</a:t>
            </a:r>
            <a:r>
              <a:rPr lang="ja-JP" altLang="en-US" sz="2400" spc="-335">
                <a:latin typeface="メイリオ" panose="020B0604030504040204" pitchFamily="50" charset="-128"/>
                <a:ea typeface="メイリオ" panose="020B0604030504040204" pitchFamily="50" charset="-128"/>
                <a:cs typeface="IPAexGothic"/>
              </a:rPr>
              <a:t>プ</a:t>
            </a:r>
            <a:r>
              <a:rPr lang="ja-JP" altLang="en-US" sz="2400" spc="-240">
                <a:latin typeface="メイリオ" panose="020B0604030504040204" pitchFamily="50" charset="-128"/>
                <a:ea typeface="メイリオ" panose="020B0604030504040204" pitchFamily="50" charset="-128"/>
                <a:cs typeface="IPAexGothic"/>
              </a:rPr>
              <a:t>で</a:t>
            </a:r>
            <a:r>
              <a:rPr lang="ja-JP" altLang="en-US" sz="2400" spc="65">
                <a:latin typeface="メイリオ" panose="020B0604030504040204" pitchFamily="50" charset="-128"/>
                <a:ea typeface="メイリオ" panose="020B0604030504040204" pitchFamily="50" charset="-128"/>
                <a:cs typeface="IPAexGothic"/>
              </a:rPr>
              <a:t>洗</a:t>
            </a:r>
            <a:r>
              <a:rPr lang="ja-JP" altLang="en-US" sz="2400" spc="-240">
                <a:latin typeface="メイリオ" panose="020B0604030504040204" pitchFamily="50" charset="-128"/>
                <a:ea typeface="メイリオ" panose="020B0604030504040204" pitchFamily="50" charset="-128"/>
                <a:cs typeface="IPAexGothic"/>
              </a:rPr>
              <a:t>い</a:t>
            </a:r>
            <a:r>
              <a:rPr lang="ja-JP" altLang="en-US" sz="2400" spc="65">
                <a:latin typeface="メイリオ" panose="020B0604030504040204" pitchFamily="50" charset="-128"/>
                <a:ea typeface="メイリオ" panose="020B0604030504040204" pitchFamily="50" charset="-128"/>
                <a:cs typeface="IPAexGothic"/>
              </a:rPr>
              <a:t>出</a:t>
            </a:r>
            <a:r>
              <a:rPr lang="ja-JP" altLang="en-US" sz="2400" spc="-385">
                <a:latin typeface="メイリオ" panose="020B0604030504040204" pitchFamily="50" charset="-128"/>
                <a:ea typeface="メイリオ" panose="020B0604030504040204" pitchFamily="50" charset="-128"/>
                <a:cs typeface="IPAexGothic"/>
              </a:rPr>
              <a:t>し</a:t>
            </a:r>
            <a:r>
              <a:rPr lang="ja-JP" altLang="en-US" sz="2400" spc="-300">
                <a:latin typeface="メイリオ" panose="020B0604030504040204" pitchFamily="50" charset="-128"/>
                <a:ea typeface="メイリオ" panose="020B0604030504040204" pitchFamily="50" charset="-128"/>
                <a:cs typeface="IPAexGothic"/>
              </a:rPr>
              <a:t>た</a:t>
            </a:r>
            <a:r>
              <a:rPr lang="ja-JP" altLang="en-US" sz="2400" spc="50">
                <a:latin typeface="メイリオ" panose="020B0604030504040204" pitchFamily="50" charset="-128"/>
                <a:ea typeface="メイリオ" panose="020B0604030504040204" pitchFamily="50" charset="-128"/>
                <a:cs typeface="IPAexGothic"/>
              </a:rPr>
              <a:t>課</a:t>
            </a:r>
            <a:r>
              <a:rPr lang="ja-JP" altLang="en-US" sz="2400" spc="65">
                <a:latin typeface="メイリオ" panose="020B0604030504040204" pitchFamily="50" charset="-128"/>
                <a:ea typeface="メイリオ" panose="020B0604030504040204" pitchFamily="50" charset="-128"/>
                <a:cs typeface="IPAexGothic"/>
              </a:rPr>
              <a:t>題</a:t>
            </a:r>
            <a:r>
              <a:rPr lang="ja-JP" altLang="en-US" sz="2400" spc="-250">
                <a:latin typeface="メイリオ" panose="020B0604030504040204" pitchFamily="50" charset="-128"/>
                <a:ea typeface="メイリオ" panose="020B0604030504040204" pitchFamily="50" charset="-128"/>
                <a:cs typeface="IPAexGothic"/>
              </a:rPr>
              <a:t>や</a:t>
            </a:r>
            <a:r>
              <a:rPr lang="ja-JP" altLang="en-US" sz="2400" spc="-285">
                <a:latin typeface="メイリオ" panose="020B0604030504040204" pitchFamily="50" charset="-128"/>
                <a:ea typeface="メイリオ" panose="020B0604030504040204" pitchFamily="50" charset="-128"/>
                <a:cs typeface="IPAexGothic"/>
              </a:rPr>
              <a:t>セ</a:t>
            </a:r>
            <a:r>
              <a:rPr lang="ja-JP" altLang="en-US" sz="2400" spc="-645">
                <a:latin typeface="メイリオ" panose="020B0604030504040204" pitchFamily="50" charset="-128"/>
                <a:ea typeface="メイリオ" panose="020B0604030504040204" pitchFamily="50" charset="-128"/>
                <a:cs typeface="IPAexGothic"/>
              </a:rPr>
              <a:t>ミ</a:t>
            </a:r>
            <a:r>
              <a:rPr lang="ja-JP" altLang="en-US" sz="2400" spc="-310">
                <a:latin typeface="メイリオ" panose="020B0604030504040204" pitchFamily="50" charset="-128"/>
                <a:ea typeface="メイリオ" panose="020B0604030504040204" pitchFamily="50" charset="-128"/>
                <a:cs typeface="IPAexGothic"/>
              </a:rPr>
              <a:t>ナ</a:t>
            </a:r>
            <a:r>
              <a:rPr lang="ja-JP" altLang="en-US" sz="2400" spc="-280">
                <a:latin typeface="メイリオ" panose="020B0604030504040204" pitchFamily="50" charset="-128"/>
                <a:ea typeface="メイリオ" panose="020B0604030504040204" pitchFamily="50" charset="-128"/>
                <a:cs typeface="IPAexGothic"/>
              </a:rPr>
              <a:t>ー</a:t>
            </a:r>
            <a:r>
              <a:rPr lang="ja-JP" altLang="en-US" sz="2400" spc="-775">
                <a:latin typeface="メイリオ" panose="020B0604030504040204" pitchFamily="50" charset="-128"/>
                <a:ea typeface="メイリオ" panose="020B0604030504040204" pitchFamily="50" charset="-128"/>
                <a:cs typeface="IPAexGothic"/>
              </a:rPr>
              <a:t>・</a:t>
            </a:r>
            <a:r>
              <a:rPr lang="ja-JP" altLang="en-US" sz="2400" spc="-395">
                <a:latin typeface="メイリオ" panose="020B0604030504040204" pitchFamily="50" charset="-128"/>
                <a:ea typeface="メイリオ" panose="020B0604030504040204" pitchFamily="50" charset="-128"/>
                <a:cs typeface="IPAexGothic"/>
              </a:rPr>
              <a:t>ワ</a:t>
            </a:r>
            <a:r>
              <a:rPr lang="ja-JP" altLang="en-US" sz="2400" spc="-285">
                <a:latin typeface="メイリオ" panose="020B0604030504040204" pitchFamily="50" charset="-128"/>
                <a:ea typeface="メイリオ" panose="020B0604030504040204" pitchFamily="50" charset="-128"/>
                <a:cs typeface="IPAexGothic"/>
              </a:rPr>
              <a:t>ー</a:t>
            </a:r>
            <a:r>
              <a:rPr lang="ja-JP" altLang="en-US" sz="2400" spc="-480">
                <a:latin typeface="メイリオ" panose="020B0604030504040204" pitchFamily="50" charset="-128"/>
                <a:ea typeface="メイリオ" panose="020B0604030504040204" pitchFamily="50" charset="-128"/>
                <a:cs typeface="IPAexGothic"/>
              </a:rPr>
              <a:t>ク</a:t>
            </a:r>
            <a:r>
              <a:rPr lang="ja-JP" altLang="en-US" sz="2400" spc="-285">
                <a:latin typeface="メイリオ" panose="020B0604030504040204" pitchFamily="50" charset="-128"/>
                <a:ea typeface="メイリオ" panose="020B0604030504040204" pitchFamily="50" charset="-128"/>
                <a:cs typeface="IPAexGothic"/>
              </a:rPr>
              <a:t>シ</a:t>
            </a:r>
            <a:r>
              <a:rPr lang="ja-JP" altLang="en-US" sz="2400" spc="-780">
                <a:latin typeface="メイリオ" panose="020B0604030504040204" pitchFamily="50" charset="-128"/>
                <a:ea typeface="メイリオ" panose="020B0604030504040204" pitchFamily="50" charset="-128"/>
                <a:cs typeface="IPAexGothic"/>
              </a:rPr>
              <a:t>ョ</a:t>
            </a:r>
            <a:r>
              <a:rPr lang="ja-JP" altLang="en-US" sz="2400" spc="-670">
                <a:latin typeface="メイリオ" panose="020B0604030504040204" pitchFamily="50" charset="-128"/>
                <a:ea typeface="メイリオ" panose="020B0604030504040204" pitchFamily="50" charset="-128"/>
                <a:cs typeface="IPAexGothic"/>
              </a:rPr>
              <a:t>ッ</a:t>
            </a:r>
            <a:r>
              <a:rPr lang="ja-JP" altLang="en-US" sz="2400" spc="-395">
                <a:latin typeface="メイリオ" panose="020B0604030504040204" pitchFamily="50" charset="-128"/>
                <a:ea typeface="メイリオ" panose="020B0604030504040204" pitchFamily="50" charset="-128"/>
                <a:cs typeface="IPAexGothic"/>
              </a:rPr>
              <a:t>プ</a:t>
            </a:r>
            <a:r>
              <a:rPr lang="ja-JP" altLang="en-US" sz="2400" spc="-285">
                <a:latin typeface="メイリオ" panose="020B0604030504040204" pitchFamily="50" charset="-128"/>
                <a:ea typeface="メイリオ" panose="020B0604030504040204" pitchFamily="50" charset="-128"/>
                <a:cs typeface="IPAexGothic"/>
              </a:rPr>
              <a:t>の</a:t>
            </a:r>
            <a:r>
              <a:rPr lang="ja-JP" altLang="en-US" sz="2400" spc="5">
                <a:latin typeface="メイリオ" panose="020B0604030504040204" pitchFamily="50" charset="-128"/>
                <a:ea typeface="メイリオ" panose="020B0604030504040204" pitchFamily="50" charset="-128"/>
                <a:cs typeface="IPAexGothic"/>
              </a:rPr>
              <a:t>気</a:t>
            </a:r>
            <a:r>
              <a:rPr lang="ja-JP" altLang="en-US" sz="2400" spc="-275">
                <a:latin typeface="メイリオ" panose="020B0604030504040204" pitchFamily="50" charset="-128"/>
                <a:ea typeface="メイリオ" panose="020B0604030504040204" pitchFamily="50" charset="-128"/>
                <a:cs typeface="IPAexGothic"/>
              </a:rPr>
              <a:t>づ</a:t>
            </a:r>
            <a:r>
              <a:rPr lang="ja-JP" altLang="en-US" sz="2400" spc="-385">
                <a:latin typeface="メイリオ" panose="020B0604030504040204" pitchFamily="50" charset="-128"/>
                <a:ea typeface="メイリオ" panose="020B0604030504040204" pitchFamily="50" charset="-128"/>
                <a:cs typeface="IPAexGothic"/>
              </a:rPr>
              <a:t>きをも </a:t>
            </a:r>
            <a:r>
              <a:rPr lang="ja-JP" altLang="en-US" sz="2400" spc="-400">
                <a:latin typeface="メイリオ" panose="020B0604030504040204" pitchFamily="50" charset="-128"/>
                <a:ea typeface="メイリオ" panose="020B0604030504040204" pitchFamily="50" charset="-128"/>
                <a:cs typeface="IPAexGothic"/>
              </a:rPr>
              <a:t>と</a:t>
            </a:r>
            <a:r>
              <a:rPr lang="ja-JP" altLang="en-US" sz="2400" spc="-409">
                <a:latin typeface="メイリオ" panose="020B0604030504040204" pitchFamily="50" charset="-128"/>
                <a:ea typeface="メイリオ" panose="020B0604030504040204" pitchFamily="50" charset="-128"/>
                <a:cs typeface="IPAexGothic"/>
              </a:rPr>
              <a:t>に</a:t>
            </a:r>
            <a:r>
              <a:rPr lang="ja-JP" altLang="en-US" sz="2400" spc="-480">
                <a:latin typeface="メイリオ" panose="020B0604030504040204" pitchFamily="50" charset="-128"/>
                <a:ea typeface="メイリオ" panose="020B0604030504040204" pitchFamily="50" charset="-128"/>
                <a:cs typeface="IPAexGothic"/>
              </a:rPr>
              <a:t>、</a:t>
            </a:r>
            <a:r>
              <a:rPr lang="ja-JP" altLang="en-US" sz="2400" spc="65">
                <a:latin typeface="メイリオ" panose="020B0604030504040204" pitchFamily="50" charset="-128"/>
                <a:ea typeface="メイリオ" panose="020B0604030504040204" pitchFamily="50" charset="-128"/>
                <a:cs typeface="IPAexGothic"/>
              </a:rPr>
              <a:t>企業</a:t>
            </a:r>
            <a:r>
              <a:rPr lang="ja-JP" altLang="en-US" sz="2400" spc="-240">
                <a:latin typeface="メイリオ" panose="020B0604030504040204" pitchFamily="50" charset="-128"/>
                <a:ea typeface="メイリオ" panose="020B0604030504040204" pitchFamily="50" charset="-128"/>
                <a:cs typeface="IPAexGothic"/>
              </a:rPr>
              <a:t>が</a:t>
            </a:r>
            <a:r>
              <a:rPr lang="ja-JP" altLang="en-US" sz="2400" spc="65">
                <a:latin typeface="メイリオ" panose="020B0604030504040204" pitchFamily="50" charset="-128"/>
                <a:ea typeface="メイリオ" panose="020B0604030504040204" pitchFamily="50" charset="-128"/>
                <a:cs typeface="IPAexGothic"/>
              </a:rPr>
              <a:t>直面</a:t>
            </a:r>
            <a:r>
              <a:rPr lang="ja-JP" altLang="en-US" sz="2400" spc="-385">
                <a:latin typeface="メイリオ" panose="020B0604030504040204" pitchFamily="50" charset="-128"/>
                <a:ea typeface="メイリオ" panose="020B0604030504040204" pitchFamily="50" charset="-128"/>
                <a:cs typeface="IPAexGothic"/>
              </a:rPr>
              <a:t>し</a:t>
            </a:r>
            <a:r>
              <a:rPr lang="ja-JP" altLang="en-US" sz="2400" spc="-285">
                <a:latin typeface="メイリオ" panose="020B0604030504040204" pitchFamily="50" charset="-128"/>
                <a:ea typeface="メイリオ" panose="020B0604030504040204" pitchFamily="50" charset="-128"/>
                <a:cs typeface="IPAexGothic"/>
              </a:rPr>
              <a:t>て</a:t>
            </a:r>
            <a:r>
              <a:rPr lang="ja-JP" altLang="en-US" sz="2400" spc="-225">
                <a:latin typeface="メイリオ" panose="020B0604030504040204" pitchFamily="50" charset="-128"/>
                <a:ea typeface="メイリオ" panose="020B0604030504040204" pitchFamily="50" charset="-128"/>
                <a:cs typeface="IPAexGothic"/>
              </a:rPr>
              <a:t>い</a:t>
            </a:r>
            <a:r>
              <a:rPr lang="ja-JP" altLang="en-US" sz="2400" spc="-320">
                <a:latin typeface="メイリオ" panose="020B0604030504040204" pitchFamily="50" charset="-128"/>
                <a:ea typeface="メイリオ" panose="020B0604030504040204" pitchFamily="50" charset="-128"/>
                <a:cs typeface="IPAexGothic"/>
              </a:rPr>
              <a:t>る</a:t>
            </a:r>
            <a:r>
              <a:rPr lang="ja-JP" altLang="en-US" sz="2400" spc="-225">
                <a:latin typeface="メイリオ" panose="020B0604030504040204" pitchFamily="50" charset="-128"/>
                <a:ea typeface="メイリオ" panose="020B0604030504040204" pitchFamily="50" charset="-128"/>
                <a:cs typeface="IPAexGothic"/>
              </a:rPr>
              <a:t>セキ</a:t>
            </a:r>
            <a:r>
              <a:rPr lang="ja-JP" altLang="en-US" sz="2400" spc="-480">
                <a:latin typeface="メイリオ" panose="020B0604030504040204" pitchFamily="50" charset="-128"/>
                <a:ea typeface="メイリオ" panose="020B0604030504040204" pitchFamily="50" charset="-128"/>
                <a:cs typeface="IPAexGothic"/>
              </a:rPr>
              <a:t>ュ</a:t>
            </a:r>
            <a:r>
              <a:rPr lang="ja-JP" altLang="en-US" sz="2400" spc="-665">
                <a:latin typeface="メイリオ" panose="020B0604030504040204" pitchFamily="50" charset="-128"/>
                <a:ea typeface="メイリオ" panose="020B0604030504040204" pitchFamily="50" charset="-128"/>
                <a:cs typeface="IPAexGothic"/>
              </a:rPr>
              <a:t>リ </a:t>
            </a:r>
            <a:r>
              <a:rPr lang="ja-JP" altLang="en-US" sz="2400" spc="-275">
                <a:latin typeface="メイリオ" panose="020B0604030504040204" pitchFamily="50" charset="-128"/>
                <a:ea typeface="メイリオ" panose="020B0604030504040204" pitchFamily="50" charset="-128"/>
                <a:cs typeface="IPAexGothic"/>
              </a:rPr>
              <a:t>テ</a:t>
            </a:r>
            <a:r>
              <a:rPr lang="ja-JP" altLang="en-US" sz="2400" spc="-600">
                <a:latin typeface="メイリオ" panose="020B0604030504040204" pitchFamily="50" charset="-128"/>
                <a:ea typeface="メイリオ" panose="020B0604030504040204" pitchFamily="50" charset="-128"/>
                <a:cs typeface="IPAexGothic"/>
              </a:rPr>
              <a:t>ィ</a:t>
            </a:r>
            <a:r>
              <a:rPr lang="ja-JP" altLang="en-US" sz="2400" spc="100">
                <a:latin typeface="メイリオ" panose="020B0604030504040204" pitchFamily="50" charset="-128"/>
                <a:ea typeface="メイリオ" panose="020B0604030504040204" pitchFamily="50" charset="-128"/>
                <a:cs typeface="IPAexGothic"/>
              </a:rPr>
              <a:t>上</a:t>
            </a:r>
            <a:r>
              <a:rPr lang="ja-JP" altLang="en-US" sz="2400" spc="-190">
                <a:latin typeface="メイリオ" panose="020B0604030504040204" pitchFamily="50" charset="-128"/>
                <a:ea typeface="メイリオ" panose="020B0604030504040204" pitchFamily="50" charset="-128"/>
                <a:cs typeface="IPAexGothic"/>
              </a:rPr>
              <a:t>の</a:t>
            </a:r>
            <a:r>
              <a:rPr lang="ja-JP" altLang="en-US" sz="2400" spc="100">
                <a:latin typeface="メイリオ" panose="020B0604030504040204" pitchFamily="50" charset="-128"/>
                <a:ea typeface="メイリオ" panose="020B0604030504040204" pitchFamily="50" charset="-128"/>
                <a:cs typeface="IPAexGothic"/>
              </a:rPr>
              <a:t>問題点解決</a:t>
            </a:r>
            <a:r>
              <a:rPr lang="ja-JP" altLang="en-US" sz="2400" spc="-130">
                <a:latin typeface="メイリオ" panose="020B0604030504040204" pitchFamily="50" charset="-128"/>
                <a:ea typeface="メイリオ" panose="020B0604030504040204" pitchFamily="50" charset="-128"/>
                <a:cs typeface="IPAexGothic"/>
              </a:rPr>
              <a:t>や</a:t>
            </a:r>
            <a:r>
              <a:rPr lang="ja-JP" altLang="en-US" sz="2400" spc="-445">
                <a:latin typeface="メイリオ" panose="020B0604030504040204" pitchFamily="50" charset="-128"/>
                <a:ea typeface="メイリオ" panose="020B0604030504040204" pitchFamily="50" charset="-128"/>
                <a:cs typeface="IPAexGothic"/>
              </a:rPr>
              <a:t>、</a:t>
            </a:r>
            <a:r>
              <a:rPr lang="ja-JP" altLang="en-US" sz="2400" spc="100">
                <a:latin typeface="メイリオ" panose="020B0604030504040204" pitchFamily="50" charset="-128"/>
                <a:ea typeface="メイリオ" panose="020B0604030504040204" pitchFamily="50" charset="-128"/>
                <a:cs typeface="IPAexGothic"/>
              </a:rPr>
              <a:t>社内体</a:t>
            </a:r>
            <a:r>
              <a:rPr lang="ja-JP" altLang="en-US" sz="2400" spc="-80">
                <a:latin typeface="メイリオ" panose="020B0604030504040204" pitchFamily="50" charset="-128"/>
                <a:ea typeface="メイリオ" panose="020B0604030504040204" pitchFamily="50" charset="-128"/>
                <a:cs typeface="IPAexGothic"/>
              </a:rPr>
              <a:t>制構築へ</a:t>
            </a:r>
            <a:r>
              <a:rPr lang="ja-JP" altLang="en-US" sz="2400" spc="-155">
                <a:latin typeface="メイリオ" panose="020B0604030504040204" pitchFamily="50" charset="-128"/>
                <a:ea typeface="メイリオ" panose="020B0604030504040204" pitchFamily="50" charset="-128"/>
                <a:cs typeface="IPAexGothic"/>
              </a:rPr>
              <a:t>向け</a:t>
            </a:r>
            <a:r>
              <a:rPr lang="ja-JP" altLang="en-US" sz="2400" spc="-355">
                <a:latin typeface="メイリオ" panose="020B0604030504040204" pitchFamily="50" charset="-128"/>
                <a:ea typeface="メイリオ" panose="020B0604030504040204" pitchFamily="50" charset="-128"/>
                <a:cs typeface="IPAexGothic"/>
              </a:rPr>
              <a:t>た</a:t>
            </a:r>
            <a:r>
              <a:rPr lang="ja-JP" altLang="en-US" sz="2400" spc="-105">
                <a:latin typeface="メイリオ" panose="020B0604030504040204" pitchFamily="50" charset="-128"/>
                <a:ea typeface="メイリオ" panose="020B0604030504040204" pitchFamily="50" charset="-128"/>
                <a:cs typeface="IPAexGothic"/>
              </a:rPr>
              <a:t>支援を</a:t>
            </a:r>
            <a:r>
              <a:rPr lang="ja-JP" altLang="en-US" sz="2400" spc="-100">
                <a:latin typeface="メイリオ" panose="020B0604030504040204" pitchFamily="50" charset="-128"/>
                <a:ea typeface="メイリオ" panose="020B0604030504040204" pitchFamily="50" charset="-128"/>
                <a:cs typeface="IPAexGothic"/>
              </a:rPr>
              <a:t>行</a:t>
            </a:r>
            <a:r>
              <a:rPr lang="ja-JP" altLang="en-US" sz="2400" spc="-285">
                <a:latin typeface="メイリオ" panose="020B0604030504040204" pitchFamily="50" charset="-128"/>
                <a:ea typeface="メイリオ" panose="020B0604030504040204" pitchFamily="50" charset="-128"/>
                <a:cs typeface="IPAexGothic"/>
              </a:rPr>
              <a:t>い</a:t>
            </a:r>
            <a:r>
              <a:rPr lang="ja-JP" altLang="en-US" sz="2400" spc="-325">
                <a:latin typeface="メイリオ" panose="020B0604030504040204" pitchFamily="50" charset="-128"/>
                <a:ea typeface="メイリオ" panose="020B0604030504040204" pitchFamily="50" charset="-128"/>
                <a:cs typeface="IPAexGothic"/>
              </a:rPr>
              <a:t>ま</a:t>
            </a:r>
            <a:r>
              <a:rPr lang="ja-JP" altLang="en-US" sz="2400" spc="-310">
                <a:latin typeface="メイリオ" panose="020B0604030504040204" pitchFamily="50" charset="-128"/>
                <a:ea typeface="メイリオ" panose="020B0604030504040204" pitchFamily="50" charset="-128"/>
                <a:cs typeface="IPAexGothic"/>
              </a:rPr>
              <a:t>す</a:t>
            </a:r>
            <a:r>
              <a:rPr lang="ja-JP" altLang="en-US" sz="2400" spc="-545">
                <a:latin typeface="メイリオ" panose="020B0604030504040204" pitchFamily="50" charset="-128"/>
                <a:ea typeface="メイリオ" panose="020B0604030504040204" pitchFamily="50" charset="-128"/>
                <a:cs typeface="IPAexGothic"/>
              </a:rPr>
              <a:t>。</a:t>
            </a:r>
            <a:endParaRPr lang="ja-JP" altLang="en-US" sz="2400">
              <a:latin typeface="メイリオ" panose="020B0604030504040204" pitchFamily="50" charset="-128"/>
              <a:ea typeface="メイリオ" panose="020B0604030504040204" pitchFamily="50" charset="-128"/>
              <a:cs typeface="IPAexGothic"/>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a:t>
            </a:fld>
            <a:endParaRPr kumimoji="1" lang="ja-JP" altLang="en-US" sz="2000"/>
          </a:p>
        </p:txBody>
      </p:sp>
      <p:sp>
        <p:nvSpPr>
          <p:cNvPr id="16" name="object 59">
            <a:extLst>
              <a:ext uri="{FF2B5EF4-FFF2-40B4-BE49-F238E27FC236}">
                <a16:creationId xmlns:a16="http://schemas.microsoft.com/office/drawing/2014/main" id="{19A82EAB-B0DB-A156-06ED-2D093214418F}"/>
              </a:ext>
            </a:extLst>
          </p:cNvPr>
          <p:cNvSpPr txBox="1"/>
          <p:nvPr/>
        </p:nvSpPr>
        <p:spPr>
          <a:xfrm>
            <a:off x="12451268" y="5873937"/>
            <a:ext cx="4350135" cy="2585323"/>
          </a:xfrm>
          <a:prstGeom prst="rect">
            <a:avLst/>
          </a:prstGeom>
          <a:solidFill>
            <a:srgbClr val="DADFEE"/>
          </a:solidFill>
          <a:ln w="19050">
            <a:solidFill>
              <a:srgbClr val="34487C"/>
            </a:solidFill>
          </a:ln>
        </p:spPr>
        <p:txBody>
          <a:bodyPr vert="horz" wrap="square" lIns="0" tIns="0" rIns="0" bIns="0" rtlCol="0">
            <a:spAutoFit/>
          </a:bodyPr>
          <a:lstStyle/>
          <a:p>
            <a:pPr marL="90168" marR="73023" algn="just"/>
            <a:r>
              <a:rPr lang="ja-JP" altLang="en-US" sz="2400">
                <a:latin typeface="メイリオ" panose="020B0604030504040204" pitchFamily="50" charset="-128"/>
                <a:ea typeface="メイリオ" panose="020B0604030504040204" pitchFamily="50" charset="-128"/>
                <a:cs typeface="IPAexGothic"/>
              </a:rPr>
              <a:t>参加企業の皆様同士で、それぞれの課題に一緒に取組み、解決策を考えます。自社の問題だけでなく、他社の事例に触れることで、様々な課題の解決に向けた引き出しとなる知識を得られます。</a:t>
            </a:r>
          </a:p>
        </p:txBody>
      </p:sp>
      <p:sp>
        <p:nvSpPr>
          <p:cNvPr id="13" name="object 40">
            <a:extLst>
              <a:ext uri="{FF2B5EF4-FFF2-40B4-BE49-F238E27FC236}">
                <a16:creationId xmlns:a16="http://schemas.microsoft.com/office/drawing/2014/main" id="{29E714CD-25CC-90AD-ED9B-317865DC9DE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 社内体制整備事業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307669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4-1-1.】</a:t>
            </a:r>
          </a:p>
          <a:p>
            <a:pPr algn="ctr"/>
            <a:r>
              <a:rPr lang="en-US" altLang="ja-JP" sz="2400" b="1">
                <a:latin typeface="メイリオ" panose="020B0604030504040204" pitchFamily="50" charset="-128"/>
                <a:ea typeface="メイリオ" panose="020B0604030504040204" pitchFamily="50" charset="-128"/>
              </a:rPr>
              <a:t>P37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NISC</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：サイバーセキュリティ戦略</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サイバーセキュリティ戦略の課題と方向性</a:t>
            </a:r>
          </a:p>
        </p:txBody>
      </p:sp>
      <p:pic>
        <p:nvPicPr>
          <p:cNvPr id="12" name="図 11">
            <a:extLst>
              <a:ext uri="{FF2B5EF4-FFF2-40B4-BE49-F238E27FC236}">
                <a16:creationId xmlns:a16="http://schemas.microsoft.com/office/drawing/2014/main" id="{FF525FAB-F7A6-2D6A-C03F-911A2126BD54}"/>
              </a:ext>
            </a:extLst>
          </p:cNvPr>
          <p:cNvPicPr>
            <a:picLocks noChangeAspect="1"/>
          </p:cNvPicPr>
          <p:nvPr/>
        </p:nvPicPr>
        <p:blipFill>
          <a:blip r:embed="rId3"/>
          <a:stretch>
            <a:fillRect/>
          </a:stretch>
        </p:blipFill>
        <p:spPr>
          <a:xfrm>
            <a:off x="8622417" y="2129892"/>
            <a:ext cx="8610587" cy="6656609"/>
          </a:xfrm>
          <a:prstGeom prst="rect">
            <a:avLst/>
          </a:prstGeom>
        </p:spPr>
      </p:pic>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6494085"/>
          </a:xfrm>
          <a:prstGeom prst="rect">
            <a:avLst/>
          </a:prstGeom>
          <a:noFill/>
        </p:spPr>
        <p:txBody>
          <a:bodyPr wrap="square">
            <a:spAutoFit/>
          </a:bodyPr>
          <a:lstStyle/>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サイバーセキュリティ戦略は、</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国家レベルでのサイバー</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セキュリティ確保の方針・</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目標を示す。</a:t>
            </a: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デジタル化の進行とともに、</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すべての主体がサイバー空間に</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参加する動きがある。</a:t>
            </a: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「誰一人取り残さない」</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セキュリティ確保が必要。</a:t>
            </a: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戦略では、「自由、公正、かつ</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安全なサイバー空間」確保のため、</a:t>
            </a:r>
            <a:br>
              <a:rPr lang="en-US" altLang="ja-JP" sz="3200">
                <a:latin typeface="メイリオ" panose="020B0604030504040204" pitchFamily="50" charset="-128"/>
                <a:ea typeface="メイリオ" panose="020B0604030504040204" pitchFamily="50" charset="-128"/>
              </a:rPr>
            </a:br>
            <a:r>
              <a:rPr lang="en-US" altLang="ja-JP" sz="3200">
                <a:latin typeface="メイリオ" panose="020B0604030504040204" pitchFamily="50" charset="-128"/>
                <a:ea typeface="メイリオ" panose="020B0604030504040204" pitchFamily="50" charset="-128"/>
              </a:rPr>
              <a:t>3</a:t>
            </a:r>
            <a:r>
              <a:rPr lang="ja-JP" altLang="en-US" sz="3200">
                <a:latin typeface="メイリオ" panose="020B0604030504040204" pitchFamily="50" charset="-128"/>
                <a:ea typeface="メイリオ" panose="020B0604030504040204" pitchFamily="50" charset="-128"/>
              </a:rPr>
              <a:t>つの方向性をベースに施策</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推進の方針が示されている。</a:t>
            </a:r>
            <a:endParaRPr lang="en-US" altLang="ja-JP" sz="32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62FAFC65-F82D-9B91-55B1-6A6323E246B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13294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4-1-1.】</a:t>
            </a:r>
          </a:p>
          <a:p>
            <a:pPr algn="ctr"/>
            <a:r>
              <a:rPr lang="en-US" altLang="ja-JP" sz="2400" b="1">
                <a:latin typeface="メイリオ" panose="020B0604030504040204" pitchFamily="50" charset="-128"/>
                <a:ea typeface="メイリオ" panose="020B0604030504040204" pitchFamily="50" charset="-128"/>
              </a:rPr>
              <a:t>P37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NISC</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：サイバーセキュリティ戦略</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サイバーセキュリティ戦略の課題と方向性</a:t>
            </a:r>
          </a:p>
        </p:txBody>
      </p:sp>
      <p:sp>
        <p:nvSpPr>
          <p:cNvPr id="2" name="テキスト ボックス 1">
            <a:extLst>
              <a:ext uri="{FF2B5EF4-FFF2-40B4-BE49-F238E27FC236}">
                <a16:creationId xmlns:a16="http://schemas.microsoft.com/office/drawing/2014/main" id="{F0158043-39FC-6A41-C2B4-095C46B887FA}"/>
              </a:ext>
            </a:extLst>
          </p:cNvPr>
          <p:cNvSpPr txBox="1"/>
          <p:nvPr/>
        </p:nvSpPr>
        <p:spPr>
          <a:xfrm>
            <a:off x="1554679" y="2036000"/>
            <a:ext cx="15456498" cy="5078313"/>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3</a:t>
            </a:r>
            <a:r>
              <a:rPr lang="ja-JP" altLang="en-US" sz="3600" u="sng">
                <a:latin typeface="メイリオ" panose="020B0604030504040204" pitchFamily="50" charset="-128"/>
                <a:ea typeface="メイリオ" panose="020B0604030504040204" pitchFamily="50" charset="-128"/>
              </a:rPr>
              <a:t>つの政策目標</a:t>
            </a:r>
            <a:endParaRPr lang="en-US" altLang="ja-JP" sz="3600" u="sng">
              <a:latin typeface="メイリオ" panose="020B0604030504040204" pitchFamily="50" charset="-128"/>
              <a:ea typeface="メイリオ" panose="020B0604030504040204" pitchFamily="50" charset="-128"/>
            </a:endParaRPr>
          </a:p>
          <a:p>
            <a:r>
              <a:rPr lang="ja-JP" altLang="en-US" sz="3600">
                <a:latin typeface="メイリオ" panose="020B0604030504040204" pitchFamily="50" charset="-128"/>
                <a:ea typeface="メイリオ" panose="020B0604030504040204" pitchFamily="50" charset="-128"/>
              </a:rPr>
              <a:t>「経済社会の活力の向上及び持続的発展」</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「国民が安全で安心して暮らせるデジタル社会の実現」</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「国際社会の平和、安定及び我が国の安全保障への寄与」</a:t>
            </a:r>
            <a:br>
              <a:rPr lang="en-US" altLang="ja-JP" sz="3600">
                <a:latin typeface="メイリオ" panose="020B0604030504040204" pitchFamily="50" charset="-128"/>
                <a:ea typeface="メイリオ" panose="020B0604030504040204" pitchFamily="50" charset="-128"/>
              </a:rPr>
            </a:br>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横断的施策</a:t>
            </a:r>
            <a:endParaRPr lang="en-US" altLang="ja-JP" sz="36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人材育成・確保・活躍推進</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研究開発の推進</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全員参加による協働・普及啓発</a:t>
            </a:r>
            <a:endParaRPr lang="en-US" altLang="ja-JP" sz="3600">
              <a:latin typeface="メイリオ" panose="020B0604030504040204" pitchFamily="50" charset="-128"/>
              <a:ea typeface="メイリオ" panose="020B0604030504040204" pitchFamily="50" charset="-128"/>
            </a:endParaRPr>
          </a:p>
        </p:txBody>
      </p:sp>
      <p:sp>
        <p:nvSpPr>
          <p:cNvPr id="5" name="object 40">
            <a:extLst>
              <a:ext uri="{FF2B5EF4-FFF2-40B4-BE49-F238E27FC236}">
                <a16:creationId xmlns:a16="http://schemas.microsoft.com/office/drawing/2014/main" id="{54D354C1-F1F4-1249-BD38-481686895C9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24655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4-1-1.】</a:t>
            </a:r>
          </a:p>
          <a:p>
            <a:pPr algn="ctr"/>
            <a:r>
              <a:rPr lang="en-US" altLang="ja-JP" sz="2400" b="1">
                <a:latin typeface="メイリオ" panose="020B0604030504040204" pitchFamily="50" charset="-128"/>
                <a:ea typeface="メイリオ" panose="020B0604030504040204" pitchFamily="50" charset="-128"/>
              </a:rPr>
              <a:t>P37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NISC</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：サイバーセキュリティ戦略</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プレースホルダー 2">
            <a:extLst>
              <a:ext uri="{FF2B5EF4-FFF2-40B4-BE49-F238E27FC236}">
                <a16:creationId xmlns:a16="http://schemas.microsoft.com/office/drawing/2014/main" id="{D2599053-DB2D-60E3-143A-985217BB0509}"/>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横断的施策</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317E332F-1BBA-E7BF-4AE8-A77B676A2E1C}"/>
              </a:ext>
            </a:extLst>
          </p:cNvPr>
          <p:cNvSpPr txBox="1"/>
          <p:nvPr/>
        </p:nvSpPr>
        <p:spPr>
          <a:xfrm>
            <a:off x="1554679" y="2036000"/>
            <a:ext cx="15456498" cy="6986528"/>
          </a:xfrm>
          <a:prstGeom prst="rect">
            <a:avLst/>
          </a:prstGeom>
          <a:noFill/>
        </p:spPr>
        <p:txBody>
          <a:bodyPr wrap="square">
            <a:spAutoFit/>
          </a:bodyPr>
          <a:lstStyle/>
          <a:p>
            <a:r>
              <a:rPr lang="en-US" altLang="ja-JP" sz="3200">
                <a:latin typeface="メイリオ" panose="020B0604030504040204" pitchFamily="50" charset="-128"/>
                <a:ea typeface="メイリオ" panose="020B0604030504040204" pitchFamily="50" charset="-128"/>
              </a:rPr>
              <a:t>3</a:t>
            </a:r>
            <a:r>
              <a:rPr lang="ja-JP" altLang="en-US" sz="3200">
                <a:latin typeface="メイリオ" panose="020B0604030504040204" pitchFamily="50" charset="-128"/>
                <a:ea typeface="メイリオ" panose="020B0604030504040204" pitchFamily="50" charset="-128"/>
              </a:rPr>
              <a:t>つの政策目標を達成するために、横断的・中長期的な視点で取り組む施策。</a:t>
            </a:r>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r>
              <a:rPr lang="ja-JP" altLang="en-US" sz="3200" u="sng">
                <a:latin typeface="メイリオ" panose="020B0604030504040204" pitchFamily="50" charset="-128"/>
                <a:ea typeface="メイリオ" panose="020B0604030504040204" pitchFamily="50" charset="-128"/>
              </a:rPr>
              <a:t>研究開発</a:t>
            </a:r>
            <a:endParaRPr lang="en-US" altLang="ja-JP" sz="32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国際競争力の強化・産学官エコシステムの構築</a:t>
            </a:r>
            <a:endParaRPr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実践的な研究開発の推進</a:t>
            </a:r>
            <a:endParaRPr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中長期的な技術トレンドを視野に入れた対応</a:t>
            </a:r>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r>
              <a:rPr lang="ja-JP" altLang="en-US" sz="3200" u="sng">
                <a:latin typeface="メイリオ" panose="020B0604030504040204" pitchFamily="50" charset="-128"/>
                <a:ea typeface="メイリオ" panose="020B0604030504040204" pitchFamily="50" charset="-128"/>
              </a:rPr>
              <a:t>人材の確保・育成・活躍促進</a:t>
            </a:r>
            <a:endParaRPr lang="en-US" altLang="ja-JP" sz="32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a:latin typeface="メイリオ" panose="020B0604030504040204" pitchFamily="50" charset="-128"/>
                <a:ea typeface="メイリオ" panose="020B0604030504040204" pitchFamily="50" charset="-128"/>
              </a:rPr>
              <a:t>DX with Cybersecurity</a:t>
            </a:r>
            <a:r>
              <a:rPr lang="ja-JP" altLang="en-US" sz="3200">
                <a:latin typeface="メイリオ" panose="020B0604030504040204" pitchFamily="50" charset="-128"/>
                <a:ea typeface="メイリオ" panose="020B0604030504040204" pitchFamily="50" charset="-128"/>
              </a:rPr>
              <a:t>の推進</a:t>
            </a:r>
            <a:endParaRPr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巧妙化・複雑化する脅威への対処</a:t>
            </a:r>
            <a:endParaRPr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政府機関における取組</a:t>
            </a:r>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r>
              <a:rPr lang="ja-JP" altLang="en-US" sz="3200" u="sng">
                <a:latin typeface="メイリオ" panose="020B0604030504040204" pitchFamily="50" charset="-128"/>
                <a:ea typeface="メイリオ" panose="020B0604030504040204" pitchFamily="50" charset="-128"/>
              </a:rPr>
              <a:t>全員参加による協働・普及啓発</a:t>
            </a:r>
            <a:endParaRPr lang="en-US" altLang="ja-JP" sz="32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latin typeface="メイリオ" panose="020B0604030504040204" pitchFamily="50" charset="-128"/>
                <a:ea typeface="メイリオ" panose="020B0604030504040204" pitchFamily="50" charset="-128"/>
              </a:rPr>
              <a:t>ガイドラインやさまざまな解説資料などの整備の推進</a:t>
            </a:r>
            <a:endParaRPr lang="en-US" altLang="ja-JP" sz="32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AA1AAF38-01A5-6D22-0B35-8D6D2A3C069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84048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4-1-2.】</a:t>
            </a:r>
          </a:p>
          <a:p>
            <a:pPr algn="ctr"/>
            <a:r>
              <a:rPr lang="en-US" altLang="ja-JP" sz="2400" b="1">
                <a:latin typeface="メイリオ" panose="020B0604030504040204" pitchFamily="50" charset="-128"/>
                <a:ea typeface="メイリオ" panose="020B0604030504040204" pitchFamily="50" charset="-128"/>
              </a:rPr>
              <a:t>P42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P44</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NISC</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：サイバーセキュリティ戦略</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プレースホルダー 2">
            <a:extLst>
              <a:ext uri="{FF2B5EF4-FFF2-40B4-BE49-F238E27FC236}">
                <a16:creationId xmlns:a16="http://schemas.microsoft.com/office/drawing/2014/main" id="{D2599053-DB2D-60E3-143A-985217BB0509}"/>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a:t>
            </a:r>
            <a:r>
              <a:rPr lang="en-US" altLang="ja-JP" sz="4000">
                <a:latin typeface="メイリオ" panose="020B0604030504040204" pitchFamily="50" charset="-128"/>
                <a:ea typeface="メイリオ" panose="020B0604030504040204" pitchFamily="50" charset="-128"/>
              </a:rPr>
              <a:t>2024</a:t>
            </a:r>
          </a:p>
        </p:txBody>
      </p:sp>
      <p:sp>
        <p:nvSpPr>
          <p:cNvPr id="8" name="テキスト ボックス 7">
            <a:extLst>
              <a:ext uri="{FF2B5EF4-FFF2-40B4-BE49-F238E27FC236}">
                <a16:creationId xmlns:a16="http://schemas.microsoft.com/office/drawing/2014/main" id="{A6BBFC9B-3734-3F0A-CACE-6768B472049E}"/>
              </a:ext>
            </a:extLst>
          </p:cNvPr>
          <p:cNvSpPr txBox="1"/>
          <p:nvPr/>
        </p:nvSpPr>
        <p:spPr>
          <a:xfrm>
            <a:off x="1554679" y="2036000"/>
            <a:ext cx="15456498" cy="7294305"/>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サイバーセキュリティ基本法が定める</a:t>
            </a:r>
            <a:r>
              <a:rPr lang="en-US" altLang="ja-JP" sz="3600" u="sng">
                <a:latin typeface="メイリオ" panose="020B0604030504040204" pitchFamily="50" charset="-128"/>
                <a:ea typeface="メイリオ" panose="020B0604030504040204" pitchFamily="50" charset="-128"/>
              </a:rPr>
              <a:t>3</a:t>
            </a:r>
            <a:r>
              <a:rPr lang="ja-JP" altLang="en-US" sz="3600" u="sng">
                <a:latin typeface="メイリオ" panose="020B0604030504040204" pitchFamily="50" charset="-128"/>
                <a:ea typeface="メイリオ" panose="020B0604030504040204" pitchFamily="50" charset="-128"/>
              </a:rPr>
              <a:t>つの政策目的</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経済社会の活力の向上及び持続的発展</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国民が安全で安心して暮らせる社会の実現</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国際社会の平和及び安全の確保並びに我が国の安全保障に寄与すること</a:t>
            </a:r>
          </a:p>
          <a:p>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サイバーセキュリティ戦略の</a:t>
            </a:r>
            <a:r>
              <a:rPr lang="en-US" altLang="ja-JP" sz="3600" u="sng">
                <a:latin typeface="メイリオ" panose="020B0604030504040204" pitchFamily="50" charset="-128"/>
                <a:ea typeface="メイリオ" panose="020B0604030504040204" pitchFamily="50" charset="-128"/>
              </a:rPr>
              <a:t>3</a:t>
            </a:r>
            <a:r>
              <a:rPr lang="ja-JP" altLang="en-US" sz="3600" u="sng">
                <a:latin typeface="メイリオ" panose="020B0604030504040204" pitchFamily="50" charset="-128"/>
                <a:ea typeface="メイリオ" panose="020B0604030504040204" pitchFamily="50" charset="-128"/>
              </a:rPr>
              <a:t>つの施策推進の方向性</a:t>
            </a:r>
            <a:endParaRPr lang="en-US" altLang="ja-JP" sz="3600" u="sng">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デジタル改革を踏まえたデジタルトランスフォーメーション（</a:t>
            </a:r>
            <a:r>
              <a:rPr lang="en-US" altLang="ja-JP" sz="3600">
                <a:latin typeface="メイリオ" panose="020B0604030504040204" pitchFamily="50" charset="-128"/>
                <a:ea typeface="メイリオ" panose="020B0604030504040204" pitchFamily="50" charset="-128"/>
              </a:rPr>
              <a:t>DX</a:t>
            </a:r>
            <a:r>
              <a:rPr lang="ja-JP" altLang="en-US" sz="3600">
                <a:latin typeface="メイリオ" panose="020B0604030504040204" pitchFamily="50" charset="-128"/>
                <a:ea typeface="メイリオ" panose="020B0604030504040204" pitchFamily="50" charset="-128"/>
              </a:rPr>
              <a:t>）</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とサイバーセキュリティの同時推進</a:t>
            </a: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公共空間化と相互連関・連鎖が進展するサイバー空間全体を俯瞰した</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安全・安心の確保</a:t>
            </a: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安全保障の観点からの取組強化</a:t>
            </a:r>
          </a:p>
          <a:p>
            <a:pPr marL="514350" indent="-514350">
              <a:buFont typeface="+mj-lt"/>
              <a:buAutoNum type="arabicPeriod"/>
            </a:pP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43D3850E-BC1D-F312-D1B4-89BD7CDFA16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92823723"/>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4-2-1.】</a:t>
            </a:r>
          </a:p>
          <a:p>
            <a:pPr algn="ctr"/>
            <a:r>
              <a:rPr lang="en-US" altLang="ja-JP" sz="2400" b="1">
                <a:latin typeface="メイリオ" panose="020B0604030504040204" pitchFamily="50" charset="-128"/>
                <a:ea typeface="メイリオ" panose="020B0604030504040204" pitchFamily="50" charset="-128"/>
              </a:rPr>
              <a:t>P45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P46</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企業経営に重要な</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推進とセキュリティ確保の両立</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プレースホルダー 2">
            <a:extLst>
              <a:ext uri="{FF2B5EF4-FFF2-40B4-BE49-F238E27FC236}">
                <a16:creationId xmlns:a16="http://schemas.microsoft.com/office/drawing/2014/main" id="{D2599053-DB2D-60E3-143A-985217BB0509}"/>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企業経営のためのサイバーセキュリティの考え方</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C418F1E6-7EEF-40A7-BF26-231BD94766E3}"/>
              </a:ext>
            </a:extLst>
          </p:cNvPr>
          <p:cNvSpPr txBox="1"/>
          <p:nvPr/>
        </p:nvSpPr>
        <p:spPr>
          <a:xfrm>
            <a:off x="1554679" y="2036000"/>
            <a:ext cx="15456498" cy="7294305"/>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2</a:t>
            </a:r>
            <a:r>
              <a:rPr lang="ja-JP" altLang="en-US" sz="3600" u="sng">
                <a:latin typeface="メイリオ" panose="020B0604030504040204" pitchFamily="50" charset="-128"/>
                <a:ea typeface="メイリオ" panose="020B0604030504040204" pitchFamily="50" charset="-128"/>
              </a:rPr>
              <a:t>つの基本的認識</a:t>
            </a:r>
            <a:endParaRPr lang="en-US" altLang="ja-JP" sz="3600" u="sng">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挑戦</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サイバーセキュリティは、ビジネスの革新や新しい製品・サービス創出の一環として、利益を生み出す戦略として考慮すべきである。</a:t>
            </a:r>
            <a:endParaRPr lang="en-US" altLang="ja-JP" sz="3600">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責任</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つながる社会でのサイバーセキュリティへの取組は、社会の要求であり、自社だけでなく、全体の発展にも寄与する。</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r>
              <a:rPr lang="en-US" altLang="ja-JP" sz="3600" u="sng">
                <a:latin typeface="メイリオ" panose="020B0604030504040204" pitchFamily="50" charset="-128"/>
                <a:ea typeface="メイリオ" panose="020B0604030504040204" pitchFamily="50" charset="-128"/>
              </a:rPr>
              <a:t>3</a:t>
            </a:r>
            <a:r>
              <a:rPr lang="ja-JP" altLang="en-US" sz="3600" u="sng">
                <a:latin typeface="メイリオ" panose="020B0604030504040204" pitchFamily="50" charset="-128"/>
                <a:ea typeface="メイリオ" panose="020B0604030504040204" pitchFamily="50" charset="-128"/>
              </a:rPr>
              <a:t>つの留意事項</a:t>
            </a:r>
            <a:endParaRPr lang="en-US" altLang="ja-JP" sz="3600" u="sng">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情報発信による社会的評価の向上</a:t>
            </a:r>
            <a:endParaRPr lang="en-US" altLang="ja-JP" sz="3600">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リスクの一項目としてのサイバーセキュリティ</a:t>
            </a:r>
            <a:endParaRPr lang="en-US" altLang="ja-JP" sz="3600">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600">
                <a:latin typeface="メイリオ" panose="020B0604030504040204" pitchFamily="50" charset="-128"/>
                <a:ea typeface="メイリオ" panose="020B0604030504040204" pitchFamily="50" charset="-128"/>
              </a:rPr>
              <a:t>サプライチェーン全体でのサイバーセキュリティの確保</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BD7BF491-FBFC-D6F2-8893-DE22621128C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08058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4-2-1.】</a:t>
            </a:r>
          </a:p>
          <a:p>
            <a:pPr algn="ctr"/>
            <a:r>
              <a:rPr lang="en-US" altLang="ja-JP" sz="2400" b="1">
                <a:latin typeface="メイリオ" panose="020B0604030504040204" pitchFamily="50" charset="-128"/>
                <a:ea typeface="メイリオ" panose="020B0604030504040204" pitchFamily="50" charset="-128"/>
              </a:rPr>
              <a:t>P45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P46</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企業経営に重要な</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推進とセキュリティ確保の両立</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プレースホルダー 2">
            <a:extLst>
              <a:ext uri="{FF2B5EF4-FFF2-40B4-BE49-F238E27FC236}">
                <a16:creationId xmlns:a16="http://schemas.microsoft.com/office/drawing/2014/main" id="{5665B715-2396-3ABC-4DBC-20E872F5199F}"/>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サイバーセキュリティ対策の取組レベル</a:t>
            </a:r>
            <a:endParaRPr lang="en-US" altLang="ja-JP" sz="4000">
              <a:latin typeface="メイリオ" panose="020B0604030504040204" pitchFamily="50" charset="-128"/>
              <a:ea typeface="メイリオ" panose="020B0604030504040204" pitchFamily="50" charset="-128"/>
            </a:endParaRPr>
          </a:p>
        </p:txBody>
      </p:sp>
      <p:graphicFrame>
        <p:nvGraphicFramePr>
          <p:cNvPr id="8" name="表 8">
            <a:extLst>
              <a:ext uri="{FF2B5EF4-FFF2-40B4-BE49-F238E27FC236}">
                <a16:creationId xmlns:a16="http://schemas.microsoft.com/office/drawing/2014/main" id="{D5C1912D-5A98-5D36-1D8F-FCF5EA61075C}"/>
              </a:ext>
            </a:extLst>
          </p:cNvPr>
          <p:cNvGraphicFramePr>
            <a:graphicFrameLocks noGrp="1"/>
          </p:cNvGraphicFramePr>
          <p:nvPr>
            <p:extLst>
              <p:ext uri="{D42A27DB-BD31-4B8C-83A1-F6EECF244321}">
                <p14:modId xmlns:p14="http://schemas.microsoft.com/office/powerpoint/2010/main" val="71444522"/>
              </p:ext>
            </p:extLst>
          </p:nvPr>
        </p:nvGraphicFramePr>
        <p:xfrm>
          <a:off x="1534485" y="2212081"/>
          <a:ext cx="15108193" cy="6614160"/>
        </p:xfrm>
        <a:graphic>
          <a:graphicData uri="http://schemas.openxmlformats.org/drawingml/2006/table">
            <a:tbl>
              <a:tblPr firstRow="1" bandRow="1">
                <a:tableStyleId>{5C22544A-7EE6-4342-B048-85BDC9FD1C3A}</a:tableStyleId>
              </a:tblPr>
              <a:tblGrid>
                <a:gridCol w="2792730">
                  <a:extLst>
                    <a:ext uri="{9D8B030D-6E8A-4147-A177-3AD203B41FA5}">
                      <a16:colId xmlns:a16="http://schemas.microsoft.com/office/drawing/2014/main" val="2540982579"/>
                    </a:ext>
                  </a:extLst>
                </a:gridCol>
                <a:gridCol w="902825">
                  <a:extLst>
                    <a:ext uri="{9D8B030D-6E8A-4147-A177-3AD203B41FA5}">
                      <a16:colId xmlns:a16="http://schemas.microsoft.com/office/drawing/2014/main" val="2551064196"/>
                    </a:ext>
                  </a:extLst>
                </a:gridCol>
                <a:gridCol w="11412638">
                  <a:extLst>
                    <a:ext uri="{9D8B030D-6E8A-4147-A177-3AD203B41FA5}">
                      <a16:colId xmlns:a16="http://schemas.microsoft.com/office/drawing/2014/main" val="3091722270"/>
                    </a:ext>
                  </a:extLst>
                </a:gridCol>
              </a:tblGrid>
              <a:tr h="495302">
                <a:tc>
                  <a:txBody>
                    <a:bodyPr/>
                    <a:lstStyle/>
                    <a:p>
                      <a:pPr algn="ctr"/>
                      <a:r>
                        <a:rPr kumimoji="1" lang="ja-JP" altLang="en-US" sz="2800">
                          <a:latin typeface="メイリオ" panose="020B0604030504040204" pitchFamily="50" charset="-128"/>
                          <a:ea typeface="メイリオ" panose="020B0604030504040204" pitchFamily="50" charset="-128"/>
                        </a:rPr>
                        <a:t>レベル</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分類</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34030567"/>
                  </a:ext>
                </a:extLst>
              </a:tr>
              <a:tr h="370840">
                <a:tc>
                  <a:txBody>
                    <a:bodyPr/>
                    <a:lstStyle/>
                    <a:p>
                      <a:r>
                        <a:rPr kumimoji="1" lang="ja-JP" altLang="en-US" sz="2800">
                          <a:latin typeface="メイリオ" panose="020B0604030504040204" pitchFamily="50" charset="-128"/>
                          <a:ea typeface="メイリオ" panose="020B0604030504040204" pitchFamily="50" charset="-128"/>
                        </a:rPr>
                        <a:t>理想的に</a:t>
                      </a:r>
                    </a:p>
                  </a:txBody>
                  <a:tcPr/>
                </a:tc>
                <a:tc>
                  <a:txBody>
                    <a:bodyPr/>
                    <a:lstStyle/>
                    <a:p>
                      <a:pPr algn="ctr"/>
                      <a:r>
                        <a:rPr kumimoji="1" lang="en-US" altLang="ja-JP" sz="2800">
                          <a:latin typeface="メイリオ" panose="020B0604030504040204" pitchFamily="50" charset="-128"/>
                          <a:ea typeface="メイリオ" panose="020B0604030504040204" pitchFamily="50" charset="-128"/>
                        </a:rPr>
                        <a:t>1</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の利活用を事業戦略上に位置づけ、サイバーセキュリティを強く意識し、積極的に</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による革新と高いレベルのセキュリティに挑戦する企業</a:t>
                      </a:r>
                    </a:p>
                  </a:txBody>
                  <a:tcPr/>
                </a:tc>
                <a:extLst>
                  <a:ext uri="{0D108BD9-81ED-4DB2-BD59-A6C34878D82A}">
                    <a16:rowId xmlns:a16="http://schemas.microsoft.com/office/drawing/2014/main" val="1499532468"/>
                  </a:ext>
                </a:extLst>
              </a:tr>
              <a:tr h="370840">
                <a:tc>
                  <a:txBody>
                    <a:bodyPr/>
                    <a:lstStyle/>
                    <a:p>
                      <a:r>
                        <a:rPr kumimoji="1" lang="ja-JP" altLang="en-US" sz="2800">
                          <a:latin typeface="メイリオ" panose="020B0604030504040204" pitchFamily="50" charset="-128"/>
                          <a:ea typeface="メイリオ" panose="020B0604030504040204" pitchFamily="50" charset="-128"/>
                        </a:rPr>
                        <a:t>もっと積極的に</a:t>
                      </a:r>
                    </a:p>
                  </a:txBody>
                  <a:tcPr/>
                </a:tc>
                <a:tc>
                  <a:txBody>
                    <a:bodyPr/>
                    <a:lstStyle/>
                    <a:p>
                      <a:pPr algn="ctr"/>
                      <a:r>
                        <a:rPr kumimoji="1" lang="en-US" altLang="ja-JP" sz="2800">
                          <a:latin typeface="メイリオ" panose="020B0604030504040204" pitchFamily="50" charset="-128"/>
                          <a:ea typeface="メイリオ" panose="020B0604030504040204" pitchFamily="50" charset="-128"/>
                        </a:rPr>
                        <a:t>2</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・サイバーセキュリティの重要性は理解しているものの、積極的な事業戦略としての組み込みはできていない企業</a:t>
                      </a:r>
                    </a:p>
                  </a:txBody>
                  <a:tcPr/>
                </a:tc>
                <a:extLst>
                  <a:ext uri="{0D108BD9-81ED-4DB2-BD59-A6C34878D82A}">
                    <a16:rowId xmlns:a16="http://schemas.microsoft.com/office/drawing/2014/main" val="2946858608"/>
                  </a:ext>
                </a:extLst>
              </a:tr>
              <a:tr h="370840">
                <a:tc>
                  <a:txBody>
                    <a:bodyPr/>
                    <a:lstStyle/>
                    <a:p>
                      <a:r>
                        <a:rPr kumimoji="1" lang="ja-JP" altLang="en-US" sz="2800">
                          <a:latin typeface="メイリオ" panose="020B0604030504040204" pitchFamily="50" charset="-128"/>
                          <a:ea typeface="メイリオ" panose="020B0604030504040204" pitchFamily="50" charset="-128"/>
                        </a:rPr>
                        <a:t>無駄な投資</a:t>
                      </a:r>
                    </a:p>
                  </a:txBody>
                  <a:tcPr/>
                </a:tc>
                <a:tc>
                  <a:txBody>
                    <a:bodyPr/>
                    <a:lstStyle/>
                    <a:p>
                      <a:pPr algn="ctr"/>
                      <a:r>
                        <a:rPr kumimoji="1" lang="en-US" altLang="ja-JP" sz="2800">
                          <a:latin typeface="メイリオ" panose="020B0604030504040204" pitchFamily="50" charset="-128"/>
                          <a:ea typeface="メイリオ" panose="020B0604030504040204" pitchFamily="50" charset="-128"/>
                        </a:rPr>
                        <a:t>3</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過剰なセキュリティ意識により、</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の利活用を著しく制限し、競争力強化に活用させていない企業</a:t>
                      </a:r>
                    </a:p>
                  </a:txBody>
                  <a:tcPr/>
                </a:tc>
                <a:extLst>
                  <a:ext uri="{0D108BD9-81ED-4DB2-BD59-A6C34878D82A}">
                    <a16:rowId xmlns:a16="http://schemas.microsoft.com/office/drawing/2014/main" val="1594096081"/>
                  </a:ext>
                </a:extLst>
              </a:tr>
              <a:tr h="370840">
                <a:tc rowSpan="2">
                  <a:txBody>
                    <a:bodyPr/>
                    <a:lstStyle/>
                    <a:p>
                      <a:r>
                        <a:rPr kumimoji="1" lang="ja-JP" altLang="en-US" sz="2800">
                          <a:latin typeface="メイリオ" panose="020B0604030504040204" pitchFamily="50" charset="-128"/>
                          <a:ea typeface="メイリオ" panose="020B0604030504040204" pitchFamily="50" charset="-128"/>
                        </a:rPr>
                        <a:t>危険</a:t>
                      </a:r>
                      <a:endParaRPr kumimoji="1" lang="en-US" altLang="ja-JP" sz="28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a:latin typeface="メイリオ" panose="020B0604030504040204" pitchFamily="50" charset="-128"/>
                          <a:ea typeface="メイリオ" panose="020B0604030504040204" pitchFamily="50" charset="-128"/>
                        </a:rPr>
                        <a:t>4</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サイバーセキュリティ対策の必要性は理解しているが、必要十分なセキュリティ対策ができていないにもかかわらず、</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の利活用を進めている企業</a:t>
                      </a:r>
                    </a:p>
                  </a:txBody>
                  <a:tcPr/>
                </a:tc>
                <a:extLst>
                  <a:ext uri="{0D108BD9-81ED-4DB2-BD59-A6C34878D82A}">
                    <a16:rowId xmlns:a16="http://schemas.microsoft.com/office/drawing/2014/main" val="323760567"/>
                  </a:ext>
                </a:extLst>
              </a:tr>
              <a:tr h="370840">
                <a:tc vMerge="1">
                  <a:txBody>
                    <a:bodyPr/>
                    <a:lstStyle/>
                    <a:p>
                      <a:endParaRPr kumimoji="1" lang="en-US" altLang="ja-JP" sz="28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a:latin typeface="メイリオ" panose="020B0604030504040204" pitchFamily="50" charset="-128"/>
                          <a:ea typeface="メイリオ" panose="020B0604030504040204" pitchFamily="50" charset="-128"/>
                        </a:rPr>
                        <a:t>5</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サイバーセキュリティの必要性を理解していない企業や、自らセキュリティ対策を行う上で事業上のリソースの制約が大きい企業</a:t>
                      </a:r>
                    </a:p>
                  </a:txBody>
                  <a:tcPr/>
                </a:tc>
                <a:extLst>
                  <a:ext uri="{0D108BD9-81ED-4DB2-BD59-A6C34878D82A}">
                    <a16:rowId xmlns:a16="http://schemas.microsoft.com/office/drawing/2014/main" val="1532132662"/>
                  </a:ext>
                </a:extLst>
              </a:tr>
              <a:tr h="370840">
                <a:tc>
                  <a:txBody>
                    <a:bodyPr/>
                    <a:lstStyle/>
                    <a:p>
                      <a:r>
                        <a:rPr kumimoji="1" lang="ja-JP" altLang="en-US" sz="2800">
                          <a:latin typeface="メイリオ" panose="020B0604030504040204" pitchFamily="50" charset="-128"/>
                          <a:ea typeface="メイリオ" panose="020B0604030504040204" pitchFamily="50" charset="-128"/>
                        </a:rPr>
                        <a:t>対象外</a:t>
                      </a:r>
                      <a:endParaRPr kumimoji="1" lang="en-US" altLang="ja-JP" sz="28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a:latin typeface="メイリオ" panose="020B0604030504040204" pitchFamily="50" charset="-128"/>
                          <a:ea typeface="メイリオ" panose="020B0604030504040204" pitchFamily="50" charset="-128"/>
                        </a:rPr>
                        <a:t>6</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を利用していない企業</a:t>
                      </a:r>
                    </a:p>
                  </a:txBody>
                  <a:tcPr/>
                </a:tc>
                <a:extLst>
                  <a:ext uri="{0D108BD9-81ED-4DB2-BD59-A6C34878D82A}">
                    <a16:rowId xmlns:a16="http://schemas.microsoft.com/office/drawing/2014/main" val="4024598440"/>
                  </a:ext>
                </a:extLst>
              </a:tr>
            </a:tbl>
          </a:graphicData>
        </a:graphic>
      </p:graphicFrame>
      <p:sp>
        <p:nvSpPr>
          <p:cNvPr id="5" name="object 40">
            <a:extLst>
              <a:ext uri="{FF2B5EF4-FFF2-40B4-BE49-F238E27FC236}">
                <a16:creationId xmlns:a16="http://schemas.microsoft.com/office/drawing/2014/main" id="{F10E5D0E-D654-A8B8-68E7-3E8D1954BF1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12874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4-2-2.】</a:t>
            </a:r>
          </a:p>
          <a:p>
            <a:pPr algn="ctr"/>
            <a:r>
              <a:rPr lang="en-US" altLang="ja-JP" sz="2400" b="1">
                <a:latin typeface="メイリオ" panose="020B0604030504040204" pitchFamily="50" charset="-128"/>
                <a:ea typeface="メイリオ" panose="020B0604030504040204" pitchFamily="50" charset="-128"/>
              </a:rPr>
              <a:t>P47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P48</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企業経営に重要な</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推進とセキュリティ確保の両立</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プレースホルダー 2">
            <a:extLst>
              <a:ext uri="{FF2B5EF4-FFF2-40B4-BE49-F238E27FC236}">
                <a16:creationId xmlns:a16="http://schemas.microsoft.com/office/drawing/2014/main" id="{21C95483-2090-2A1B-F596-EC7677B41C6B}"/>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DX with Cybersecurity</a:t>
            </a:r>
          </a:p>
        </p:txBody>
      </p:sp>
      <p:sp>
        <p:nvSpPr>
          <p:cNvPr id="6" name="テキスト ボックス 5">
            <a:extLst>
              <a:ext uri="{FF2B5EF4-FFF2-40B4-BE49-F238E27FC236}">
                <a16:creationId xmlns:a16="http://schemas.microsoft.com/office/drawing/2014/main" id="{6F915504-B903-CD23-63CE-3F6ED951B842}"/>
              </a:ext>
            </a:extLst>
          </p:cNvPr>
          <p:cNvSpPr txBox="1"/>
          <p:nvPr/>
        </p:nvSpPr>
        <p:spPr>
          <a:xfrm>
            <a:off x="1554679" y="2036000"/>
            <a:ext cx="15456498" cy="1077218"/>
          </a:xfrm>
          <a:prstGeom prst="rect">
            <a:avLst/>
          </a:prstGeom>
          <a:noFill/>
        </p:spPr>
        <p:txBody>
          <a:bodyPr wrap="square">
            <a:spAutoFit/>
          </a:bodyPr>
          <a:lstStyle/>
          <a:p>
            <a:r>
              <a:rPr lang="en-US" altLang="ja-JP" sz="3200" u="sng">
                <a:latin typeface="メイリオ" panose="020B0604030504040204" pitchFamily="50" charset="-128"/>
                <a:ea typeface="メイリオ" panose="020B0604030504040204" pitchFamily="50" charset="-128"/>
              </a:rPr>
              <a:t>DX with Cybersecurity</a:t>
            </a:r>
            <a:r>
              <a:rPr lang="ja-JP" altLang="en-US" sz="3200" u="sng">
                <a:latin typeface="メイリオ" panose="020B0604030504040204" pitchFamily="50" charset="-128"/>
                <a:ea typeface="メイリオ" panose="020B0604030504040204" pitchFamily="50" charset="-128"/>
              </a:rPr>
              <a:t>の推進に向けた主な施策</a:t>
            </a:r>
            <a:endParaRPr lang="en-US" altLang="ja-JP" sz="3200" u="sng">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p:txBody>
      </p:sp>
      <p:graphicFrame>
        <p:nvGraphicFramePr>
          <p:cNvPr id="9" name="表 6">
            <a:extLst>
              <a:ext uri="{FF2B5EF4-FFF2-40B4-BE49-F238E27FC236}">
                <a16:creationId xmlns:a16="http://schemas.microsoft.com/office/drawing/2014/main" id="{F9317B66-8E45-E4DE-29C9-76F0F2FE5BCB}"/>
              </a:ext>
            </a:extLst>
          </p:cNvPr>
          <p:cNvGraphicFramePr>
            <a:graphicFrameLocks noGrp="1"/>
          </p:cNvGraphicFramePr>
          <p:nvPr>
            <p:extLst>
              <p:ext uri="{D42A27DB-BD31-4B8C-83A1-F6EECF244321}">
                <p14:modId xmlns:p14="http://schemas.microsoft.com/office/powerpoint/2010/main" val="3538971395"/>
              </p:ext>
            </p:extLst>
          </p:nvPr>
        </p:nvGraphicFramePr>
        <p:xfrm>
          <a:off x="1754405" y="2740734"/>
          <a:ext cx="15364551" cy="6339840"/>
        </p:xfrm>
        <a:graphic>
          <a:graphicData uri="http://schemas.openxmlformats.org/drawingml/2006/table">
            <a:tbl>
              <a:tblPr firstRow="1" bandRow="1">
                <a:tableStyleId>{5C22544A-7EE6-4342-B048-85BDC9FD1C3A}</a:tableStyleId>
              </a:tblPr>
              <a:tblGrid>
                <a:gridCol w="3801443">
                  <a:extLst>
                    <a:ext uri="{9D8B030D-6E8A-4147-A177-3AD203B41FA5}">
                      <a16:colId xmlns:a16="http://schemas.microsoft.com/office/drawing/2014/main" val="479492367"/>
                    </a:ext>
                  </a:extLst>
                </a:gridCol>
                <a:gridCol w="5231757">
                  <a:extLst>
                    <a:ext uri="{9D8B030D-6E8A-4147-A177-3AD203B41FA5}">
                      <a16:colId xmlns:a16="http://schemas.microsoft.com/office/drawing/2014/main" val="723173414"/>
                    </a:ext>
                  </a:extLst>
                </a:gridCol>
                <a:gridCol w="6331351">
                  <a:extLst>
                    <a:ext uri="{9D8B030D-6E8A-4147-A177-3AD203B41FA5}">
                      <a16:colId xmlns:a16="http://schemas.microsoft.com/office/drawing/2014/main" val="3670171868"/>
                    </a:ext>
                  </a:extLst>
                </a:gridCol>
              </a:tblGrid>
              <a:tr h="370840">
                <a:tc>
                  <a:txBody>
                    <a:bodyPr/>
                    <a:lstStyle/>
                    <a:p>
                      <a:r>
                        <a:rPr kumimoji="1" lang="ja-JP" altLang="en-US" sz="2800">
                          <a:latin typeface="メイリオ" panose="020B0604030504040204" pitchFamily="50" charset="-128"/>
                          <a:ea typeface="メイリオ" panose="020B0604030504040204" pitchFamily="50" charset="-128"/>
                        </a:rPr>
                        <a:t>分類</a:t>
                      </a:r>
                    </a:p>
                  </a:txBody>
                  <a:tcPr/>
                </a:tc>
                <a:tc>
                  <a:txBody>
                    <a:bodyPr/>
                    <a:lstStyle/>
                    <a:p>
                      <a:r>
                        <a:rPr kumimoji="1" lang="ja-JP" altLang="en-US" sz="2800">
                          <a:latin typeface="メイリオ" panose="020B0604030504040204" pitchFamily="50" charset="-128"/>
                          <a:ea typeface="メイリオ" panose="020B0604030504040204" pitchFamily="50" charset="-128"/>
                        </a:rPr>
                        <a:t>課題</a:t>
                      </a:r>
                    </a:p>
                  </a:txBody>
                  <a:tcPr/>
                </a:tc>
                <a:tc>
                  <a:txBody>
                    <a:bodyPr/>
                    <a:lstStyle/>
                    <a:p>
                      <a:r>
                        <a:rPr kumimoji="1" lang="ja-JP" altLang="en-US" sz="2800">
                          <a:latin typeface="メイリオ" panose="020B0604030504040204" pitchFamily="50" charset="-128"/>
                          <a:ea typeface="メイリオ" panose="020B0604030504040204" pitchFamily="50" charset="-128"/>
                        </a:rPr>
                        <a:t>施策</a:t>
                      </a:r>
                    </a:p>
                  </a:txBody>
                  <a:tcPr/>
                </a:tc>
                <a:extLst>
                  <a:ext uri="{0D108BD9-81ED-4DB2-BD59-A6C34878D82A}">
                    <a16:rowId xmlns:a16="http://schemas.microsoft.com/office/drawing/2014/main" val="639696638"/>
                  </a:ext>
                </a:extLst>
              </a:tr>
              <a:tr h="370840">
                <a:tc>
                  <a:txBody>
                    <a:bodyPr/>
                    <a:lstStyle/>
                    <a:p>
                      <a:r>
                        <a:rPr kumimoji="1" lang="ja-JP" altLang="en-US" sz="2800">
                          <a:latin typeface="メイリオ" panose="020B0604030504040204" pitchFamily="50" charset="-128"/>
                          <a:ea typeface="メイリオ" panose="020B0604030504040204" pitchFamily="50" charset="-128"/>
                        </a:rPr>
                        <a:t>経営層の意識改革</a:t>
                      </a:r>
                    </a:p>
                  </a:txBody>
                  <a:tcPr/>
                </a:tc>
                <a:tc>
                  <a:txBody>
                    <a:bodyPr/>
                    <a:lstStyle/>
                    <a:p>
                      <a:r>
                        <a:rPr kumimoji="1" lang="ja-JP" altLang="en-US" sz="2800">
                          <a:latin typeface="メイリオ" panose="020B0604030504040204" pitchFamily="50" charset="-128"/>
                          <a:ea typeface="メイリオ" panose="020B0604030504040204" pitchFamily="50" charset="-128"/>
                        </a:rPr>
                        <a:t>経営層が主体性を持って</a:t>
                      </a:r>
                      <a:r>
                        <a:rPr kumimoji="1" lang="en-US" altLang="ja-JP" sz="2800">
                          <a:latin typeface="メイリオ" panose="020B0604030504040204" pitchFamily="50" charset="-128"/>
                          <a:ea typeface="メイリオ" panose="020B0604030504040204" pitchFamily="50" charset="-128"/>
                        </a:rPr>
                        <a:t>DX</a:t>
                      </a:r>
                      <a:r>
                        <a:rPr kumimoji="1" lang="ja-JP" altLang="en-US" sz="2800">
                          <a:latin typeface="メイリオ" panose="020B0604030504040204" pitchFamily="50" charset="-128"/>
                          <a:ea typeface="メイリオ" panose="020B0604030504040204" pitchFamily="50" charset="-128"/>
                        </a:rPr>
                        <a:t>とサイバーセキュリティ対策に取り組むためには、専門家とのコミュニケーションが重要</a:t>
                      </a:r>
                    </a:p>
                  </a:txBody>
                  <a:tcPr/>
                </a:tc>
                <a:tc>
                  <a:txBody>
                    <a:bodyPr/>
                    <a:lstStyle/>
                    <a:p>
                      <a:r>
                        <a:rPr kumimoji="1" lang="ja-JP" altLang="en-US" sz="2800">
                          <a:latin typeface="メイリオ" panose="020B0604030504040204" pitchFamily="50" charset="-128"/>
                          <a:ea typeface="メイリオ" panose="020B0604030504040204" pitchFamily="50" charset="-128"/>
                        </a:rPr>
                        <a:t>経営者が</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やセキュリティに関する専門知識を持っていない場合でも、セキュリティ専門家と協力し、「プラス・セキュリティ」知識を習得する環境を整備</a:t>
                      </a:r>
                    </a:p>
                  </a:txBody>
                  <a:tcPr/>
                </a:tc>
                <a:extLst>
                  <a:ext uri="{0D108BD9-81ED-4DB2-BD59-A6C34878D82A}">
                    <a16:rowId xmlns:a16="http://schemas.microsoft.com/office/drawing/2014/main" val="1427079758"/>
                  </a:ext>
                </a:extLst>
              </a:tr>
              <a:tr h="370840">
                <a:tc>
                  <a:txBody>
                    <a:bodyPr/>
                    <a:lstStyle/>
                    <a:p>
                      <a:r>
                        <a:rPr kumimoji="1" lang="ja-JP" altLang="en-US" sz="2800">
                          <a:latin typeface="メイリオ" panose="020B0604030504040204" pitchFamily="50" charset="-128"/>
                          <a:ea typeface="メイリオ" panose="020B0604030504040204" pitchFamily="50" charset="-128"/>
                        </a:rPr>
                        <a:t>地域・中小企業における</a:t>
                      </a:r>
                      <a:r>
                        <a:rPr kumimoji="1" lang="en-US" altLang="ja-JP" sz="2800">
                          <a:latin typeface="メイリオ" panose="020B0604030504040204" pitchFamily="50" charset="-128"/>
                          <a:ea typeface="メイリオ" panose="020B0604030504040204" pitchFamily="50" charset="-128"/>
                        </a:rPr>
                        <a:t>DX with Cybersecurity</a:t>
                      </a:r>
                      <a:r>
                        <a:rPr kumimoji="1" lang="ja-JP" altLang="en-US" sz="2800">
                          <a:latin typeface="メイリオ" panose="020B0604030504040204" pitchFamily="50" charset="-128"/>
                          <a:ea typeface="メイリオ" panose="020B0604030504040204" pitchFamily="50" charset="-128"/>
                        </a:rPr>
                        <a:t>の推進</a:t>
                      </a:r>
                    </a:p>
                  </a:txBody>
                  <a:tcPr/>
                </a:tc>
                <a:tc>
                  <a:txBody>
                    <a:bodyPr/>
                    <a:lstStyle/>
                    <a:p>
                      <a:r>
                        <a:rPr lang="ja-JP" altLang="en-US" sz="2800" b="0" i="0">
                          <a:solidFill>
                            <a:schemeClr val="tx1"/>
                          </a:solidFill>
                          <a:effectLst/>
                          <a:latin typeface="メイリオ" panose="020B0604030504040204" pitchFamily="50" charset="-128"/>
                          <a:ea typeface="メイリオ" panose="020B0604030504040204" pitchFamily="50" charset="-128"/>
                        </a:rPr>
                        <a:t>中小企業は、セキュリティ対策に予算を割くことの必要性を理解する</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lang="ja-JP" altLang="en-US" sz="2800" b="0" i="0">
                          <a:solidFill>
                            <a:schemeClr val="tx1"/>
                          </a:solidFill>
                          <a:effectLst/>
                          <a:latin typeface="メイリオ" panose="020B0604030504040204" pitchFamily="50" charset="-128"/>
                          <a:ea typeface="メイリオ" panose="020B0604030504040204" pitchFamily="50" charset="-128"/>
                        </a:rPr>
                        <a:t>中小企業が利用しやすい安価かつ効果的なセキュリティサービス・保険の普及など、中小企業向けセキュリティ施策を推進</a:t>
                      </a:r>
                      <a:endParaRPr kumimoji="1" lang="ja-JP" altLang="en-US"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886177035"/>
                  </a:ext>
                </a:extLst>
              </a:tr>
              <a:tr h="370840">
                <a:tc>
                  <a:txBody>
                    <a:bodyPr/>
                    <a:lstStyle/>
                    <a:p>
                      <a:r>
                        <a:rPr kumimoji="1" lang="ja-JP" altLang="en-US" sz="2800">
                          <a:latin typeface="メイリオ" panose="020B0604030504040204" pitchFamily="50" charset="-128"/>
                          <a:ea typeface="メイリオ" panose="020B0604030504040204" pitchFamily="50" charset="-128"/>
                        </a:rPr>
                        <a:t>新たな価値創出を支えるサプライチェーンなどの信頼性確保に向けた基盤づくり</a:t>
                      </a:r>
                    </a:p>
                  </a:txBody>
                  <a:tcPr/>
                </a:tc>
                <a:tc>
                  <a:txBody>
                    <a:bodyPr/>
                    <a:lstStyle/>
                    <a:p>
                      <a:r>
                        <a:rPr kumimoji="1" lang="ja-JP" altLang="en-US" sz="2800">
                          <a:latin typeface="メイリオ" panose="020B0604030504040204" pitchFamily="50" charset="-128"/>
                          <a:ea typeface="メイリオ" panose="020B0604030504040204" pitchFamily="50" charset="-128"/>
                        </a:rPr>
                        <a:t>サイバー攻撃の起点となり得る箇所の拡大に伴う、リスク管理が重要</a:t>
                      </a:r>
                    </a:p>
                  </a:txBody>
                  <a:tcPr/>
                </a:tc>
                <a:tc>
                  <a:txBody>
                    <a:bodyPr/>
                    <a:lstStyle/>
                    <a:p>
                      <a:r>
                        <a:rPr kumimoji="1" lang="ja-JP" altLang="en-US" sz="2800">
                          <a:latin typeface="メイリオ" panose="020B0604030504040204" pitchFamily="50" charset="-128"/>
                          <a:ea typeface="メイリオ" panose="020B0604030504040204" pitchFamily="50" charset="-128"/>
                        </a:rPr>
                        <a:t>産業分野別、または産業横断的なガイドラインの策定や活用促進を通じて、産業界におけるセキュリティ対策の具体化・実装を促進</a:t>
                      </a:r>
                    </a:p>
                  </a:txBody>
                  <a:tcPr/>
                </a:tc>
                <a:extLst>
                  <a:ext uri="{0D108BD9-81ED-4DB2-BD59-A6C34878D82A}">
                    <a16:rowId xmlns:a16="http://schemas.microsoft.com/office/drawing/2014/main" val="1702650682"/>
                  </a:ext>
                </a:extLst>
              </a:tr>
            </a:tbl>
          </a:graphicData>
        </a:graphic>
      </p:graphicFrame>
      <p:sp>
        <p:nvSpPr>
          <p:cNvPr id="8" name="object 40">
            <a:extLst>
              <a:ext uri="{FF2B5EF4-FFF2-40B4-BE49-F238E27FC236}">
                <a16:creationId xmlns:a16="http://schemas.microsoft.com/office/drawing/2014/main" id="{E01DD8C1-A850-8126-F15F-5D1C091637C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37693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4-3-1.】</a:t>
            </a:r>
          </a:p>
          <a:p>
            <a:pPr algn="ctr"/>
            <a:r>
              <a:rPr lang="en-US" altLang="ja-JP" sz="2400" b="1">
                <a:latin typeface="メイリオ" panose="020B0604030504040204" pitchFamily="50" charset="-128"/>
                <a:ea typeface="メイリオ" panose="020B0604030504040204" pitchFamily="50" charset="-128"/>
              </a:rPr>
              <a:t>P49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P50</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関連法令</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プレースホルダー 2">
            <a:extLst>
              <a:ext uri="{FF2B5EF4-FFF2-40B4-BE49-F238E27FC236}">
                <a16:creationId xmlns:a16="http://schemas.microsoft.com/office/drawing/2014/main" id="{21C95483-2090-2A1B-F596-EC7677B41C6B}"/>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個人情報保護法</a:t>
            </a:r>
            <a:endParaRPr lang="en-US" altLang="ja-JP" sz="400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D29911E-E251-E50D-2DF3-FE91F18CA116}"/>
              </a:ext>
            </a:extLst>
          </p:cNvPr>
          <p:cNvSpPr txBox="1"/>
          <p:nvPr/>
        </p:nvSpPr>
        <p:spPr>
          <a:xfrm>
            <a:off x="1554679" y="2036000"/>
            <a:ext cx="15456498" cy="6740307"/>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個人情報保護法とは</a:t>
            </a:r>
            <a:endParaRPr lang="en-US" altLang="ja-JP" sz="36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インターネット普及や情報技術の進歩を背景に、「個人情報保護法」が</a:t>
            </a:r>
            <a:r>
              <a:rPr lang="en-US" altLang="ja-JP" sz="3600">
                <a:latin typeface="メイリオ" panose="020B0604030504040204" pitchFamily="50" charset="-128"/>
                <a:ea typeface="メイリオ" panose="020B0604030504040204" pitchFamily="50" charset="-128"/>
              </a:rPr>
              <a:t>2005</a:t>
            </a:r>
            <a:r>
              <a:rPr lang="ja-JP" altLang="en-US" sz="3600">
                <a:latin typeface="メイリオ" panose="020B0604030504040204" pitchFamily="50" charset="-128"/>
                <a:ea typeface="メイリオ" panose="020B0604030504040204" pitchFamily="50" charset="-128"/>
              </a:rPr>
              <a:t>年</a:t>
            </a:r>
            <a:r>
              <a:rPr lang="en-US" altLang="ja-JP" sz="3600">
                <a:latin typeface="メイリオ" panose="020B0604030504040204" pitchFamily="50" charset="-128"/>
                <a:ea typeface="メイリオ" panose="020B0604030504040204" pitchFamily="50" charset="-128"/>
              </a:rPr>
              <a:t>4</a:t>
            </a:r>
            <a:r>
              <a:rPr lang="ja-JP" altLang="en-US" sz="3600">
                <a:latin typeface="メイリオ" panose="020B0604030504040204" pitchFamily="50" charset="-128"/>
                <a:ea typeface="メイリオ" panose="020B0604030504040204" pitchFamily="50" charset="-128"/>
              </a:rPr>
              <a:t>月に施行。</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デジタル技術の進展や社会情勢の変化を受けて、法律は</a:t>
            </a:r>
            <a:r>
              <a:rPr lang="en-US" altLang="ja-JP" sz="3600">
                <a:latin typeface="メイリオ" panose="020B0604030504040204" pitchFamily="50" charset="-128"/>
                <a:ea typeface="メイリオ" panose="020B0604030504040204" pitchFamily="50" charset="-128"/>
              </a:rPr>
              <a:t>3</a:t>
            </a:r>
            <a:r>
              <a:rPr lang="ja-JP" altLang="en-US" sz="3600">
                <a:latin typeface="メイリオ" panose="020B0604030504040204" pitchFamily="50" charset="-128"/>
                <a:ea typeface="メイリオ" panose="020B0604030504040204" pitchFamily="50" charset="-128"/>
              </a:rPr>
              <a:t>度の改正を経ている。</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この法律では、何が個人情報とされるかや、その取り扱い方法を規定。</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個人情報の定義</a:t>
            </a:r>
            <a:endParaRPr lang="en-US" altLang="ja-JP" sz="36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「個人情報」は生存する個人に関する情報。</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氏名、生年月日、住所、顔写真などで個人を特定できる。</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他の情報と照合し特定可能なものも含む。</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31332A63-11DA-3701-56F4-CE9FC23A08B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84301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4-3-1.】</a:t>
            </a:r>
          </a:p>
          <a:p>
            <a:pPr algn="ctr"/>
            <a:r>
              <a:rPr lang="en-US" altLang="ja-JP" sz="2400" b="1">
                <a:latin typeface="メイリオ" panose="020B0604030504040204" pitchFamily="50" charset="-128"/>
                <a:ea typeface="メイリオ" panose="020B0604030504040204" pitchFamily="50" charset="-128"/>
              </a:rPr>
              <a:t>P49</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P50</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関連法令</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DD29911E-E251-E50D-2DF3-FE91F18CA116}"/>
              </a:ext>
            </a:extLst>
          </p:cNvPr>
          <p:cNvSpPr txBox="1"/>
          <p:nvPr/>
        </p:nvSpPr>
        <p:spPr>
          <a:xfrm>
            <a:off x="1554679" y="2036000"/>
            <a:ext cx="15456498" cy="7725192"/>
          </a:xfrm>
          <a:prstGeom prst="rect">
            <a:avLst/>
          </a:prstGeom>
          <a:noFill/>
        </p:spPr>
        <p:txBody>
          <a:bodyPr wrap="square">
            <a:spAutoFit/>
          </a:bodyPr>
          <a:lstStyle/>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個人情報保護法の罰則規定</a:t>
            </a:r>
            <a:endParaRPr lang="en-US" altLang="ja-JP" sz="36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2022</a:t>
            </a:r>
            <a:r>
              <a:rPr lang="ja-JP" altLang="en-US" sz="3600">
                <a:latin typeface="メイリオ" panose="020B0604030504040204" pitchFamily="50" charset="-128"/>
                <a:ea typeface="メイリオ" panose="020B0604030504040204" pitchFamily="50" charset="-128"/>
              </a:rPr>
              <a:t>年</a:t>
            </a:r>
            <a:r>
              <a:rPr lang="en-US" altLang="ja-JP" sz="3600">
                <a:latin typeface="メイリオ" panose="020B0604030504040204" pitchFamily="50" charset="-128"/>
                <a:ea typeface="メイリオ" panose="020B0604030504040204" pitchFamily="50" charset="-128"/>
              </a:rPr>
              <a:t>4</a:t>
            </a:r>
            <a:r>
              <a:rPr lang="ja-JP" altLang="en-US" sz="3600">
                <a:latin typeface="メイリオ" panose="020B0604030504040204" pitchFamily="50" charset="-128"/>
                <a:ea typeface="メイリオ" panose="020B0604030504040204" pitchFamily="50" charset="-128"/>
              </a:rPr>
              <a:t>月の法改正で、罰則強化。</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個人情報保護委員会の命令違反や不正流用で、</a:t>
            </a:r>
            <a:r>
              <a:rPr lang="en-US" altLang="ja-JP" sz="3600">
                <a:latin typeface="メイリオ" panose="020B0604030504040204" pitchFamily="50" charset="-128"/>
                <a:ea typeface="メイリオ" panose="020B0604030504040204" pitchFamily="50" charset="-128"/>
              </a:rPr>
              <a:t>1</a:t>
            </a:r>
            <a:r>
              <a:rPr lang="ja-JP" altLang="en-US" sz="3600">
                <a:latin typeface="メイリオ" panose="020B0604030504040204" pitchFamily="50" charset="-128"/>
                <a:ea typeface="メイリオ" panose="020B0604030504040204" pitchFamily="50" charset="-128"/>
              </a:rPr>
              <a:t>億円以下の罰金。</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報告義務違反の場合、</a:t>
            </a:r>
            <a:r>
              <a:rPr lang="en-US" altLang="ja-JP" sz="3600">
                <a:latin typeface="メイリオ" panose="020B0604030504040204" pitchFamily="50" charset="-128"/>
                <a:ea typeface="メイリオ" panose="020B0604030504040204" pitchFamily="50" charset="-128"/>
              </a:rPr>
              <a:t>50</a:t>
            </a:r>
            <a:r>
              <a:rPr lang="ja-JP" altLang="en-US" sz="3600">
                <a:latin typeface="メイリオ" panose="020B0604030504040204" pitchFamily="50" charset="-128"/>
                <a:ea typeface="メイリオ" panose="020B0604030504040204" pitchFamily="50" charset="-128"/>
              </a:rPr>
              <a:t>万円以下の罰金。</a:t>
            </a:r>
            <a:endParaRPr lang="en-US" altLang="ja-JP" sz="3600">
              <a:latin typeface="メイリオ" panose="020B0604030504040204" pitchFamily="50" charset="-128"/>
              <a:ea typeface="メイリオ" panose="020B0604030504040204" pitchFamily="50" charset="-128"/>
            </a:endParaRPr>
          </a:p>
          <a:p>
            <a:endParaRPr lang="en-US" altLang="ja-JP" sz="3200">
              <a:latin typeface="メイリオ" panose="020B0604030504040204" pitchFamily="50" charset="-128"/>
              <a:ea typeface="メイリオ" panose="020B0604030504040204" pitchFamily="50" charset="-128"/>
            </a:endParaRPr>
          </a:p>
        </p:txBody>
      </p:sp>
      <p:sp>
        <p:nvSpPr>
          <p:cNvPr id="10" name="テキスト プレースホルダー 2">
            <a:extLst>
              <a:ext uri="{FF2B5EF4-FFF2-40B4-BE49-F238E27FC236}">
                <a16:creationId xmlns:a16="http://schemas.microsoft.com/office/drawing/2014/main" id="{4D50B82C-7AC5-CCBD-B0C7-14D469A0FC5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個人情報を取扱う時の基本ルール</a:t>
            </a:r>
            <a:endParaRPr lang="en-US" altLang="ja-JP" sz="4000">
              <a:latin typeface="メイリオ" panose="020B0604030504040204" pitchFamily="50" charset="-128"/>
              <a:ea typeface="メイリオ" panose="020B0604030504040204" pitchFamily="50" charset="-128"/>
            </a:endParaRPr>
          </a:p>
        </p:txBody>
      </p:sp>
      <p:graphicFrame>
        <p:nvGraphicFramePr>
          <p:cNvPr id="12" name="表 6">
            <a:extLst>
              <a:ext uri="{FF2B5EF4-FFF2-40B4-BE49-F238E27FC236}">
                <a16:creationId xmlns:a16="http://schemas.microsoft.com/office/drawing/2014/main" id="{1A67C570-E32A-1CCA-5A35-231444916ABD}"/>
              </a:ext>
            </a:extLst>
          </p:cNvPr>
          <p:cNvGraphicFramePr>
            <a:graphicFrameLocks noGrp="1"/>
          </p:cNvGraphicFramePr>
          <p:nvPr>
            <p:extLst>
              <p:ext uri="{D42A27DB-BD31-4B8C-83A1-F6EECF244321}">
                <p14:modId xmlns:p14="http://schemas.microsoft.com/office/powerpoint/2010/main" val="3219193742"/>
              </p:ext>
            </p:extLst>
          </p:nvPr>
        </p:nvGraphicFramePr>
        <p:xfrm>
          <a:off x="1854970" y="2035202"/>
          <a:ext cx="15156207" cy="4724400"/>
        </p:xfrm>
        <a:graphic>
          <a:graphicData uri="http://schemas.openxmlformats.org/drawingml/2006/table">
            <a:tbl>
              <a:tblPr firstRow="1" bandRow="1">
                <a:tableStyleId>{5C22544A-7EE6-4342-B048-85BDC9FD1C3A}</a:tableStyleId>
              </a:tblPr>
              <a:tblGrid>
                <a:gridCol w="953546">
                  <a:extLst>
                    <a:ext uri="{9D8B030D-6E8A-4147-A177-3AD203B41FA5}">
                      <a16:colId xmlns:a16="http://schemas.microsoft.com/office/drawing/2014/main" val="2440764387"/>
                    </a:ext>
                  </a:extLst>
                </a:gridCol>
                <a:gridCol w="3781863">
                  <a:extLst>
                    <a:ext uri="{9D8B030D-6E8A-4147-A177-3AD203B41FA5}">
                      <a16:colId xmlns:a16="http://schemas.microsoft.com/office/drawing/2014/main" val="611674713"/>
                    </a:ext>
                  </a:extLst>
                </a:gridCol>
                <a:gridCol w="10420798">
                  <a:extLst>
                    <a:ext uri="{9D8B030D-6E8A-4147-A177-3AD203B41FA5}">
                      <a16:colId xmlns:a16="http://schemas.microsoft.com/office/drawing/2014/main" val="396385318"/>
                    </a:ext>
                  </a:extLst>
                </a:gridCol>
              </a:tblGrid>
              <a:tr h="370840">
                <a:tc>
                  <a:txBody>
                    <a:bodyPr/>
                    <a:lstStyle/>
                    <a:p>
                      <a:pPr algn="ctr"/>
                      <a:r>
                        <a:rPr kumimoji="1" lang="ja-JP" altLang="en-US" sz="2800">
                          <a:latin typeface="メイリオ" panose="020B0604030504040204" pitchFamily="50" charset="-128"/>
                          <a:ea typeface="メイリオ" panose="020B0604030504040204" pitchFamily="50" charset="-128"/>
                        </a:rPr>
                        <a:t>項番</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取扱い種別</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ルール</a:t>
                      </a:r>
                    </a:p>
                  </a:txBody>
                  <a:tcPr/>
                </a:tc>
                <a:extLst>
                  <a:ext uri="{0D108BD9-81ED-4DB2-BD59-A6C34878D82A}">
                    <a16:rowId xmlns:a16="http://schemas.microsoft.com/office/drawing/2014/main" val="1068115332"/>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1</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取得・利用</a:t>
                      </a:r>
                    </a:p>
                  </a:txBody>
                  <a:tcPr/>
                </a:tc>
                <a:tc>
                  <a:txBody>
                    <a:bodyPr/>
                    <a:lstStyle/>
                    <a:p>
                      <a:r>
                        <a:rPr kumimoji="1" lang="ja-JP" altLang="en-US" sz="2800">
                          <a:latin typeface="メイリオ" panose="020B0604030504040204" pitchFamily="50" charset="-128"/>
                          <a:ea typeface="メイリオ" panose="020B0604030504040204" pitchFamily="50" charset="-128"/>
                        </a:rPr>
                        <a:t>・利用目的を特定して、その範囲内で利用する</a:t>
                      </a:r>
                    </a:p>
                    <a:p>
                      <a:r>
                        <a:rPr kumimoji="1" lang="ja-JP" altLang="en-US" sz="2800">
                          <a:latin typeface="メイリオ" panose="020B0604030504040204" pitchFamily="50" charset="-128"/>
                          <a:ea typeface="メイリオ" panose="020B0604030504040204" pitchFamily="50" charset="-128"/>
                        </a:rPr>
                        <a:t>・利用目的を通知又は公表する</a:t>
                      </a:r>
                    </a:p>
                  </a:txBody>
                  <a:tcPr/>
                </a:tc>
                <a:extLst>
                  <a:ext uri="{0D108BD9-81ED-4DB2-BD59-A6C34878D82A}">
                    <a16:rowId xmlns:a16="http://schemas.microsoft.com/office/drawing/2014/main" val="4191176773"/>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2</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保管・管理</a:t>
                      </a:r>
                    </a:p>
                  </a:txBody>
                  <a:tcPr/>
                </a:tc>
                <a:tc>
                  <a:txBody>
                    <a:bodyPr/>
                    <a:lstStyle/>
                    <a:p>
                      <a:r>
                        <a:rPr kumimoji="1" lang="ja-JP" altLang="en-US" sz="2800">
                          <a:latin typeface="メイリオ" panose="020B0604030504040204" pitchFamily="50" charset="-128"/>
                          <a:ea typeface="メイリオ" panose="020B0604030504040204" pitchFamily="50" charset="-128"/>
                        </a:rPr>
                        <a:t>・漏えいなどが生じないように、安全に管理する</a:t>
                      </a:r>
                    </a:p>
                    <a:p>
                      <a:r>
                        <a:rPr kumimoji="1" lang="ja-JP" altLang="en-US" sz="2800">
                          <a:latin typeface="メイリオ" panose="020B0604030504040204" pitchFamily="50" charset="-128"/>
                          <a:ea typeface="メイリオ" panose="020B0604030504040204" pitchFamily="50" charset="-128"/>
                        </a:rPr>
                        <a:t>・従業者や委託先にも安全管理を徹底する</a:t>
                      </a:r>
                    </a:p>
                  </a:txBody>
                  <a:tcPr/>
                </a:tc>
                <a:extLst>
                  <a:ext uri="{0D108BD9-81ED-4DB2-BD59-A6C34878D82A}">
                    <a16:rowId xmlns:a16="http://schemas.microsoft.com/office/drawing/2014/main" val="105137355"/>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3</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提供</a:t>
                      </a:r>
                    </a:p>
                  </a:txBody>
                  <a:tcPr/>
                </a:tc>
                <a:tc>
                  <a:txBody>
                    <a:bodyPr/>
                    <a:lstStyle/>
                    <a:p>
                      <a:r>
                        <a:rPr kumimoji="1" lang="ja-JP" altLang="en-US" sz="2800">
                          <a:latin typeface="メイリオ" panose="020B0604030504040204" pitchFamily="50" charset="-128"/>
                          <a:ea typeface="メイリオ" panose="020B0604030504040204" pitchFamily="50" charset="-128"/>
                        </a:rPr>
                        <a:t>・第三者に提供する場合は、あらかじめ本人から同意を得る</a:t>
                      </a:r>
                    </a:p>
                    <a:p>
                      <a:r>
                        <a:rPr kumimoji="1" lang="ja-JP" altLang="en-US" sz="2800">
                          <a:latin typeface="メイリオ" panose="020B0604030504040204" pitchFamily="50" charset="-128"/>
                          <a:ea typeface="メイリオ" panose="020B0604030504040204" pitchFamily="50" charset="-128"/>
                        </a:rPr>
                        <a:t>・第三者に提供した場合、提供を受けた場合は一定事項を記録する</a:t>
                      </a:r>
                    </a:p>
                  </a:txBody>
                  <a:tcPr/>
                </a:tc>
                <a:extLst>
                  <a:ext uri="{0D108BD9-81ED-4DB2-BD59-A6C34878D82A}">
                    <a16:rowId xmlns:a16="http://schemas.microsoft.com/office/drawing/2014/main" val="3073050883"/>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4</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開示請求などへの対応</a:t>
                      </a:r>
                    </a:p>
                  </a:txBody>
                  <a:tcPr/>
                </a:tc>
                <a:tc>
                  <a:txBody>
                    <a:bodyPr/>
                    <a:lstStyle/>
                    <a:p>
                      <a:r>
                        <a:rPr kumimoji="1" lang="ja-JP" altLang="en-US" sz="2800">
                          <a:latin typeface="メイリオ" panose="020B0604030504040204" pitchFamily="50" charset="-128"/>
                          <a:ea typeface="メイリオ" panose="020B0604030504040204" pitchFamily="50" charset="-128"/>
                        </a:rPr>
                        <a:t>・本人から開示などの請求があった場合はこれに対応する</a:t>
                      </a:r>
                    </a:p>
                    <a:p>
                      <a:r>
                        <a:rPr kumimoji="1" lang="ja-JP" altLang="en-US" sz="2800">
                          <a:latin typeface="メイリオ" panose="020B0604030504040204" pitchFamily="50" charset="-128"/>
                          <a:ea typeface="メイリオ" panose="020B0604030504040204" pitchFamily="50" charset="-128"/>
                        </a:rPr>
                        <a:t>・苦情に適切かつ迅速に対応する</a:t>
                      </a:r>
                    </a:p>
                  </a:txBody>
                  <a:tcPr/>
                </a:tc>
                <a:extLst>
                  <a:ext uri="{0D108BD9-81ED-4DB2-BD59-A6C34878D82A}">
                    <a16:rowId xmlns:a16="http://schemas.microsoft.com/office/drawing/2014/main" val="4123212940"/>
                  </a:ext>
                </a:extLst>
              </a:tr>
            </a:tbl>
          </a:graphicData>
        </a:graphic>
      </p:graphicFrame>
      <p:sp>
        <p:nvSpPr>
          <p:cNvPr id="5" name="object 40">
            <a:extLst>
              <a:ext uri="{FF2B5EF4-FFF2-40B4-BE49-F238E27FC236}">
                <a16:creationId xmlns:a16="http://schemas.microsoft.com/office/drawing/2014/main" id="{DF25C030-C26E-E6AB-9857-F23421480B3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12915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4-3-2.】</a:t>
            </a:r>
          </a:p>
          <a:p>
            <a:pPr algn="ctr"/>
            <a:r>
              <a:rPr lang="en-US" altLang="ja-JP" sz="2400" b="1">
                <a:latin typeface="メイリオ" panose="020B0604030504040204" pitchFamily="50" charset="-128"/>
                <a:ea typeface="メイリオ" panose="020B0604030504040204" pitchFamily="50" charset="-128"/>
              </a:rPr>
              <a:t>P50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P51</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関連法令</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DD29911E-E251-E50D-2DF3-FE91F18CA116}"/>
              </a:ext>
            </a:extLst>
          </p:cNvPr>
          <p:cNvSpPr txBox="1"/>
          <p:nvPr/>
        </p:nvSpPr>
        <p:spPr>
          <a:xfrm>
            <a:off x="1554679" y="2036000"/>
            <a:ext cx="15456498" cy="7848302"/>
          </a:xfrm>
          <a:prstGeom prst="rect">
            <a:avLst/>
          </a:prstGeom>
          <a:noFill/>
        </p:spPr>
        <p:txBody>
          <a:bodyPr wrap="square">
            <a:spAutoFit/>
          </a:bodyPr>
          <a:lstStyle/>
          <a:p>
            <a:r>
              <a:rPr lang="en-US" altLang="ja-JP" sz="3600" u="sng">
                <a:latin typeface="メイリオ" panose="020B0604030504040204" pitchFamily="50" charset="-128"/>
                <a:ea typeface="メイリオ" panose="020B0604030504040204" pitchFamily="50" charset="-128"/>
              </a:rPr>
              <a:t>GDPR</a:t>
            </a:r>
            <a:r>
              <a:rPr lang="ja-JP" altLang="en-US" sz="3600" u="sng">
                <a:latin typeface="メイリオ" panose="020B0604030504040204" pitchFamily="50" charset="-128"/>
                <a:ea typeface="メイリオ" panose="020B0604030504040204" pitchFamily="50" charset="-128"/>
              </a:rPr>
              <a:t>（一般データ保護規則）とは</a:t>
            </a:r>
            <a:endParaRPr lang="en-US" altLang="ja-JP" sz="3600" u="sng">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起源</a:t>
            </a:r>
            <a:r>
              <a:rPr lang="en-US" altLang="ja-JP" sz="3600" b="1">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欧州連合（ </a:t>
            </a:r>
            <a:r>
              <a:rPr lang="en-US" altLang="ja-JP" sz="3600">
                <a:latin typeface="メイリオ" panose="020B0604030504040204" pitchFamily="50" charset="-128"/>
                <a:ea typeface="メイリオ" panose="020B0604030504040204" pitchFamily="50" charset="-128"/>
              </a:rPr>
              <a:t>EU</a:t>
            </a:r>
            <a:r>
              <a:rPr lang="ja-JP" altLang="en-US" sz="3600">
                <a:latin typeface="メイリオ" panose="020B0604030504040204" pitchFamily="50" charset="-128"/>
                <a:ea typeface="メイリオ" panose="020B0604030504040204" pitchFamily="50" charset="-128"/>
              </a:rPr>
              <a:t> ）で策定された新しい個人情報保護の枠組み。</a:t>
            </a:r>
          </a:p>
          <a:p>
            <a:r>
              <a:rPr lang="ja-JP" altLang="en-US" sz="3600" b="1">
                <a:latin typeface="メイリオ" panose="020B0604030504040204" pitchFamily="50" charset="-128"/>
                <a:ea typeface="メイリオ" panose="020B0604030504040204" pitchFamily="50" charset="-128"/>
              </a:rPr>
              <a:t>目的</a:t>
            </a:r>
            <a:r>
              <a:rPr lang="en-US" altLang="ja-JP" sz="3600" b="1">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個人のプライバシー権を強化し、個人データの処理に関する組織の</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透明性を増すことを目的としている。</a:t>
            </a:r>
          </a:p>
          <a:p>
            <a:r>
              <a:rPr lang="ja-JP" altLang="en-US" sz="3600" b="1">
                <a:latin typeface="メイリオ" panose="020B0604030504040204" pitchFamily="50" charset="-128"/>
                <a:ea typeface="メイリオ" panose="020B0604030504040204" pitchFamily="50" charset="-128"/>
              </a:rPr>
              <a:t>適用範囲</a:t>
            </a:r>
            <a:r>
              <a:rPr lang="en-US" altLang="ja-JP" sz="3600" b="1">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欧州経済領域（</a:t>
            </a:r>
            <a:r>
              <a:rPr lang="en-US" altLang="ja-JP" sz="3600">
                <a:latin typeface="メイリオ" panose="020B0604030504040204" pitchFamily="50" charset="-128"/>
                <a:ea typeface="メイリオ" panose="020B0604030504040204" pitchFamily="50" charset="-128"/>
              </a:rPr>
              <a:t>EEA</a:t>
            </a:r>
            <a:r>
              <a:rPr lang="ja-JP" altLang="en-US" sz="3600">
                <a:latin typeface="メイリオ" panose="020B0604030504040204" pitchFamily="50" charset="-128"/>
                <a:ea typeface="メイリオ" panose="020B0604030504040204" pitchFamily="50" charset="-128"/>
              </a:rPr>
              <a:t>）内で活動するすべての組織に適用され、</a:t>
            </a:r>
            <a:r>
              <a:rPr lang="en-US" altLang="ja-JP" sz="3600">
                <a:latin typeface="メイリオ" panose="020B0604030504040204" pitchFamily="50" charset="-128"/>
                <a:ea typeface="メイリオ" panose="020B0604030504040204" pitchFamily="50" charset="-128"/>
              </a:rPr>
              <a:t>				EEA</a:t>
            </a:r>
            <a:r>
              <a:rPr lang="ja-JP" altLang="en-US" sz="3600">
                <a:latin typeface="メイリオ" panose="020B0604030504040204" pitchFamily="50" charset="-128"/>
                <a:ea typeface="メイリオ" panose="020B0604030504040204" pitchFamily="50" charset="-128"/>
              </a:rPr>
              <a:t>外の組織も</a:t>
            </a:r>
            <a:r>
              <a:rPr lang="en-US" altLang="ja-JP" sz="3600">
                <a:latin typeface="メイリオ" panose="020B0604030504040204" pitchFamily="50" charset="-128"/>
                <a:ea typeface="メイリオ" panose="020B0604030504040204" pitchFamily="50" charset="-128"/>
              </a:rPr>
              <a:t>EEA</a:t>
            </a:r>
            <a:r>
              <a:rPr lang="ja-JP" altLang="en-US" sz="3600">
                <a:latin typeface="メイリオ" panose="020B0604030504040204" pitchFamily="50" charset="-128"/>
                <a:ea typeface="メイリオ" panose="020B0604030504040204" pitchFamily="50" charset="-128"/>
              </a:rPr>
              <a:t>の市民のデータを処理する場合にはこの規則の</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対象となる。</a:t>
            </a:r>
          </a:p>
          <a:p>
            <a:r>
              <a:rPr lang="ja-JP" altLang="en-US" sz="3600" b="1">
                <a:latin typeface="メイリオ" panose="020B0604030504040204" pitchFamily="50" charset="-128"/>
                <a:ea typeface="メイリオ" panose="020B0604030504040204" pitchFamily="50" charset="-128"/>
              </a:rPr>
              <a:t>内容</a:t>
            </a:r>
            <a:r>
              <a:rPr lang="en-US" altLang="ja-JP" sz="3600" b="1">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個人データの「収集」、「処理」、「保存」、「移転」など、あら</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ゆる側面に関してのルールが定められており、ユーザーには自らの</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データに対するアクセス、修正、削除などの権利が保障されている。</a:t>
            </a:r>
          </a:p>
          <a:p>
            <a:r>
              <a:rPr lang="ja-JP" altLang="en-US" sz="3600" b="1">
                <a:latin typeface="メイリオ" panose="020B0604030504040204" pitchFamily="50" charset="-128"/>
                <a:ea typeface="メイリオ" panose="020B0604030504040204" pitchFamily="50" charset="-128"/>
              </a:rPr>
              <a:t>罰則</a:t>
            </a:r>
            <a:r>
              <a:rPr lang="en-US" altLang="ja-JP" sz="3600" b="1">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違反組織には、全世界の年間売上の最大</a:t>
            </a:r>
            <a:r>
              <a:rPr lang="en-US" altLang="ja-JP" sz="3600">
                <a:latin typeface="メイリオ" panose="020B0604030504040204" pitchFamily="50" charset="-128"/>
                <a:ea typeface="メイリオ" panose="020B0604030504040204" pitchFamily="50" charset="-128"/>
              </a:rPr>
              <a:t>4</a:t>
            </a:r>
            <a:r>
              <a:rPr lang="ja-JP" altLang="en-US" sz="3600">
                <a:latin typeface="メイリオ" panose="020B0604030504040204" pitchFamily="50" charset="-128"/>
                <a:ea typeface="メイリオ" panose="020B0604030504040204" pitchFamily="50" charset="-128"/>
              </a:rPr>
              <a:t>％以下、または</a:t>
            </a:r>
            <a:r>
              <a:rPr lang="en-US" altLang="ja-JP" sz="3600">
                <a:latin typeface="メイリオ" panose="020B0604030504040204" pitchFamily="50" charset="-128"/>
                <a:ea typeface="メイリオ" panose="020B0604030504040204" pitchFamily="50" charset="-128"/>
              </a:rPr>
              <a:t>2,000</a:t>
            </a:r>
            <a:r>
              <a:rPr lang="ja-JP" altLang="en-US" sz="3600">
                <a:latin typeface="メイリオ" panose="020B0604030504040204" pitchFamily="50" charset="-128"/>
                <a:ea typeface="メイリオ" panose="020B0604030504040204" pitchFamily="50" charset="-128"/>
              </a:rPr>
              <a:t>万</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ユーロ以下（いずれか高い方）の罰金が課せられることが規定され</a:t>
            </a: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ている。</a:t>
            </a:r>
            <a:r>
              <a:rPr lang="en-US" altLang="ja-JP" sz="3600">
                <a:latin typeface="メイリオ" panose="020B0604030504040204" pitchFamily="50" charset="-128"/>
                <a:ea typeface="メイリオ" panose="020B0604030504040204" pitchFamily="50" charset="-128"/>
              </a:rPr>
              <a:t>	※2,000</a:t>
            </a:r>
            <a:r>
              <a:rPr lang="ja-JP" altLang="en-US" sz="3600">
                <a:latin typeface="メイリオ" panose="020B0604030504040204" pitchFamily="50" charset="-128"/>
                <a:ea typeface="メイリオ" panose="020B0604030504040204" pitchFamily="50" charset="-128"/>
              </a:rPr>
              <a:t>万ユーロ：約</a:t>
            </a:r>
            <a:r>
              <a:rPr lang="en-US" altLang="ja-JP" sz="3600">
                <a:latin typeface="メイリオ" panose="020B0604030504040204" pitchFamily="50" charset="-128"/>
                <a:ea typeface="メイリオ" panose="020B0604030504040204" pitchFamily="50" charset="-128"/>
              </a:rPr>
              <a:t>34</a:t>
            </a:r>
            <a:r>
              <a:rPr lang="ja-JP" altLang="en-US" sz="3600">
                <a:latin typeface="メイリオ" panose="020B0604030504040204" pitchFamily="50" charset="-128"/>
                <a:ea typeface="メイリオ" panose="020B0604030504040204" pitchFamily="50" charset="-128"/>
              </a:rPr>
              <a:t>億円</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p:txBody>
      </p:sp>
      <p:sp>
        <p:nvSpPr>
          <p:cNvPr id="10" name="テキスト プレースホルダー 2">
            <a:extLst>
              <a:ext uri="{FF2B5EF4-FFF2-40B4-BE49-F238E27FC236}">
                <a16:creationId xmlns:a16="http://schemas.microsoft.com/office/drawing/2014/main" id="{4D50B82C-7AC5-CCBD-B0C7-14D469A0FC5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GDPR</a:t>
            </a:r>
          </a:p>
        </p:txBody>
      </p:sp>
      <p:sp>
        <p:nvSpPr>
          <p:cNvPr id="2" name="object 40">
            <a:extLst>
              <a:ext uri="{FF2B5EF4-FFF2-40B4-BE49-F238E27FC236}">
                <a16:creationId xmlns:a16="http://schemas.microsoft.com/office/drawing/2014/main" id="{A21B6500-95BA-01D8-979D-72C212325CB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16244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セミナー内容</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a:t>
            </a:fld>
            <a:endParaRPr kumimoji="1" lang="ja-JP" altLang="en-US" sz="2000"/>
          </a:p>
        </p:txBody>
      </p:sp>
      <p:graphicFrame>
        <p:nvGraphicFramePr>
          <p:cNvPr id="3" name="表 5">
            <a:extLst>
              <a:ext uri="{FF2B5EF4-FFF2-40B4-BE49-F238E27FC236}">
                <a16:creationId xmlns:a16="http://schemas.microsoft.com/office/drawing/2014/main" id="{CFC742B4-FD47-DB6E-CE09-6589A5856A97}"/>
              </a:ext>
            </a:extLst>
          </p:cNvPr>
          <p:cNvGraphicFramePr>
            <a:graphicFrameLocks noGrp="1"/>
          </p:cNvGraphicFramePr>
          <p:nvPr>
            <p:extLst>
              <p:ext uri="{D42A27DB-BD31-4B8C-83A1-F6EECF244321}">
                <p14:modId xmlns:p14="http://schemas.microsoft.com/office/powerpoint/2010/main" val="1158396839"/>
              </p:ext>
            </p:extLst>
          </p:nvPr>
        </p:nvGraphicFramePr>
        <p:xfrm>
          <a:off x="1203098" y="1538565"/>
          <a:ext cx="15406413" cy="6583680"/>
        </p:xfrm>
        <a:graphic>
          <a:graphicData uri="http://schemas.openxmlformats.org/drawingml/2006/table">
            <a:tbl>
              <a:tblPr firstRow="1" bandRow="1">
                <a:tableStyleId>{5C22544A-7EE6-4342-B048-85BDC9FD1C3A}</a:tableStyleId>
              </a:tblPr>
              <a:tblGrid>
                <a:gridCol w="2795083">
                  <a:extLst>
                    <a:ext uri="{9D8B030D-6E8A-4147-A177-3AD203B41FA5}">
                      <a16:colId xmlns:a16="http://schemas.microsoft.com/office/drawing/2014/main" val="2889673174"/>
                    </a:ext>
                  </a:extLst>
                </a:gridCol>
                <a:gridCol w="12611330">
                  <a:extLst>
                    <a:ext uri="{9D8B030D-6E8A-4147-A177-3AD203B41FA5}">
                      <a16:colId xmlns:a16="http://schemas.microsoft.com/office/drawing/2014/main" val="899843941"/>
                    </a:ext>
                  </a:extLst>
                </a:gridCol>
              </a:tblGrid>
              <a:tr h="370840">
                <a:tc>
                  <a:txBody>
                    <a:bodyPr/>
                    <a:lstStyle/>
                    <a:p>
                      <a:pPr algn="ctr"/>
                      <a:r>
                        <a:rPr kumimoji="1" lang="ja-JP" altLang="en-US" sz="3600">
                          <a:latin typeface="メイリオ" panose="020B0604030504040204" pitchFamily="50" charset="-128"/>
                          <a:ea typeface="メイリオ" panose="020B0604030504040204" pitchFamily="50" charset="-128"/>
                        </a:rPr>
                        <a:t>編</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テーマ</a:t>
                      </a:r>
                    </a:p>
                  </a:txBody>
                  <a:tcPr/>
                </a:tc>
                <a:extLst>
                  <a:ext uri="{0D108BD9-81ED-4DB2-BD59-A6C34878D82A}">
                    <a16:rowId xmlns:a16="http://schemas.microsoft.com/office/drawing/2014/main" val="3426679809"/>
                  </a:ext>
                </a:extLst>
              </a:tr>
              <a:tr h="370840">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1</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サイバーセキュリティを取り巻く背景</a:t>
                      </a:r>
                      <a:endParaRPr kumimoji="1" lang="en-US" altLang="ja-JP" sz="3600">
                        <a:latin typeface="メイリオ" panose="020B0604030504040204" pitchFamily="50" charset="-128"/>
                        <a:ea typeface="メイリオ" panose="020B0604030504040204" pitchFamily="50" charset="-128"/>
                      </a:endParaRPr>
                    </a:p>
                    <a:p>
                      <a:endParaRPr kumimoji="1" lang="ja-JP" altLang="en-US"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396087593"/>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2</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中小企業に求められるデジタル化の推進とサイバーセキュリティ対策</a:t>
                      </a:r>
                    </a:p>
                  </a:txBody>
                  <a:tcPr/>
                </a:tc>
                <a:extLst>
                  <a:ext uri="{0D108BD9-81ED-4DB2-BD59-A6C34878D82A}">
                    <a16:rowId xmlns:a16="http://schemas.microsoft.com/office/drawing/2014/main" val="1617600481"/>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3</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これからの企業経営に必要な</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活用とサイバーセキュリティ対策</a:t>
                      </a:r>
                    </a:p>
                  </a:txBody>
                  <a:tcPr/>
                </a:tc>
                <a:extLst>
                  <a:ext uri="{0D108BD9-81ED-4DB2-BD59-A6C34878D82A}">
                    <a16:rowId xmlns:a16="http://schemas.microsoft.com/office/drawing/2014/main" val="2284944724"/>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4</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セキュリティ事象に対応して組織として対策すべき対策基準と具体的な実施</a:t>
                      </a:r>
                    </a:p>
                  </a:txBody>
                  <a:tcPr/>
                </a:tc>
                <a:extLst>
                  <a:ext uri="{0D108BD9-81ED-4DB2-BD59-A6C34878D82A}">
                    <a16:rowId xmlns:a16="http://schemas.microsoft.com/office/drawing/2014/main" val="4094529348"/>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5</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各種ガイドラインを参考にした対策の実施</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79718352"/>
                  </a:ext>
                </a:extLst>
              </a:tr>
            </a:tbl>
          </a:graphicData>
        </a:graphic>
      </p:graphicFrame>
      <p:sp>
        <p:nvSpPr>
          <p:cNvPr id="2" name="object 40">
            <a:extLst>
              <a:ext uri="{FF2B5EF4-FFF2-40B4-BE49-F238E27FC236}">
                <a16:creationId xmlns:a16="http://schemas.microsoft.com/office/drawing/2014/main" id="{C3206134-5EFE-1B7B-7622-61D8E5ECEF4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 社内体制整備事業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231287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50</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4-3-2.】</a:t>
            </a:r>
          </a:p>
          <a:p>
            <a:pPr algn="ctr"/>
            <a:r>
              <a:rPr lang="en-US" altLang="ja-JP" sz="2400" b="1">
                <a:latin typeface="メイリオ" panose="020B0604030504040204" pitchFamily="50" charset="-128"/>
                <a:ea typeface="メイリオ" panose="020B0604030504040204" pitchFamily="50" charset="-128"/>
              </a:rPr>
              <a:t>P50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P51</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関連法令</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DD29911E-E251-E50D-2DF3-FE91F18CA116}"/>
              </a:ext>
            </a:extLst>
          </p:cNvPr>
          <p:cNvSpPr txBox="1"/>
          <p:nvPr/>
        </p:nvSpPr>
        <p:spPr>
          <a:xfrm>
            <a:off x="1554679" y="2036000"/>
            <a:ext cx="15456498" cy="6740307"/>
          </a:xfrm>
          <a:prstGeom prst="rect">
            <a:avLst/>
          </a:prstGeom>
          <a:noFill/>
        </p:spPr>
        <p:txBody>
          <a:bodyPr wrap="square">
            <a:spAutoFit/>
          </a:bodyPr>
          <a:lstStyle/>
          <a:p>
            <a:pPr marL="457200" indent="-4572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EU</a:t>
            </a:r>
            <a:r>
              <a:rPr lang="ja-JP" altLang="en-US" sz="3600">
                <a:latin typeface="メイリオ" panose="020B0604030504040204" pitchFamily="50" charset="-128"/>
                <a:ea typeface="メイリオ" panose="020B0604030504040204" pitchFamily="50" charset="-128"/>
              </a:rPr>
              <a:t>内に物理的拠点がない企業も対象となる可能性</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インターネットを利用して</a:t>
            </a:r>
            <a:r>
              <a:rPr lang="en-US" altLang="ja-JP" sz="3600">
                <a:latin typeface="メイリオ" panose="020B0604030504040204" pitchFamily="50" charset="-128"/>
                <a:ea typeface="メイリオ" panose="020B0604030504040204" pitchFamily="50" charset="-128"/>
              </a:rPr>
              <a:t>EU</a:t>
            </a:r>
            <a:r>
              <a:rPr lang="ja-JP" altLang="en-US" sz="3600">
                <a:latin typeface="メイリオ" panose="020B0604030504040204" pitchFamily="50" charset="-128"/>
                <a:ea typeface="メイリオ" panose="020B0604030504040204" pitchFamily="50" charset="-128"/>
              </a:rPr>
              <a:t>域内に商品やサービスの提供、情報収集を実施</a:t>
            </a:r>
            <a:br>
              <a:rPr lang="en-US" altLang="ja-JP" sz="3600">
                <a:latin typeface="メイリオ" panose="020B0604030504040204" pitchFamily="50" charset="-128"/>
                <a:ea typeface="メイリオ" panose="020B0604030504040204" pitchFamily="50" charset="-128"/>
              </a:rPr>
            </a:br>
            <a:r>
              <a:rPr lang="en-US" altLang="ja-JP" sz="3600">
                <a:latin typeface="メイリオ" panose="020B0604030504040204" pitchFamily="50" charset="-128"/>
                <a:ea typeface="メイリオ" panose="020B0604030504040204" pitchFamily="50" charset="-128"/>
              </a:rPr>
              <a:t>EU</a:t>
            </a:r>
            <a:r>
              <a:rPr lang="ja-JP" altLang="en-US" sz="3600">
                <a:latin typeface="メイリオ" panose="020B0604030504040204" pitchFamily="50" charset="-128"/>
                <a:ea typeface="メイリオ" panose="020B0604030504040204" pitchFamily="50" charset="-128"/>
              </a:rPr>
              <a:t>域内からのアクセスを持つターゲティング広告を配置した自社サイトを保有</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GDPR</a:t>
            </a:r>
            <a:r>
              <a:rPr lang="ja-JP" altLang="en-US" sz="3600">
                <a:latin typeface="メイリオ" panose="020B0604030504040204" pitchFamily="50" charset="-128"/>
                <a:ea typeface="メイリオ" panose="020B0604030504040204" pitchFamily="50" charset="-128"/>
              </a:rPr>
              <a:t>違反時には重い制裁金が課せられる</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対策例</a:t>
            </a:r>
            <a:endParaRPr lang="en-US" altLang="ja-JP" sz="36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GDPR</a:t>
            </a:r>
            <a:r>
              <a:rPr lang="ja-JP" altLang="en-US" sz="3600">
                <a:latin typeface="メイリオ" panose="020B0604030504040204" pitchFamily="50" charset="-128"/>
                <a:ea typeface="メイリオ" panose="020B0604030504040204" pitchFamily="50" charset="-128"/>
              </a:rPr>
              <a:t>において、</a:t>
            </a:r>
            <a:r>
              <a:rPr lang="en-US" altLang="ja-JP" sz="3600">
                <a:latin typeface="メイリオ" panose="020B0604030504040204" pitchFamily="50" charset="-128"/>
                <a:ea typeface="メイリオ" panose="020B0604030504040204" pitchFamily="50" charset="-128"/>
              </a:rPr>
              <a:t>Cookie</a:t>
            </a:r>
            <a:r>
              <a:rPr lang="ja-JP" altLang="en-US" sz="3600">
                <a:latin typeface="メイリオ" panose="020B0604030504040204" pitchFamily="50" charset="-128"/>
                <a:ea typeface="メイリオ" panose="020B0604030504040204" pitchFamily="50" charset="-128"/>
              </a:rPr>
              <a:t>は「個人情報」として扱われる</a:t>
            </a:r>
          </a:p>
          <a:p>
            <a:pPr marL="457200" indent="-4572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Web</a:t>
            </a:r>
            <a:r>
              <a:rPr lang="ja-JP" altLang="en-US" sz="3600">
                <a:latin typeface="メイリオ" panose="020B0604030504040204" pitchFamily="50" charset="-128"/>
                <a:ea typeface="メイリオ" panose="020B0604030504040204" pitchFamily="50" charset="-128"/>
              </a:rPr>
              <a:t>サイトで</a:t>
            </a:r>
            <a:r>
              <a:rPr lang="en-US" altLang="ja-JP" sz="3600">
                <a:latin typeface="メイリオ" panose="020B0604030504040204" pitchFamily="50" charset="-128"/>
                <a:ea typeface="メイリオ" panose="020B0604030504040204" pitchFamily="50" charset="-128"/>
              </a:rPr>
              <a:t>Cookie</a:t>
            </a:r>
            <a:r>
              <a:rPr lang="ja-JP" altLang="en-US" sz="3600">
                <a:latin typeface="メイリオ" panose="020B0604030504040204" pitchFamily="50" charset="-128"/>
                <a:ea typeface="メイリオ" panose="020B0604030504040204" pitchFamily="50" charset="-128"/>
              </a:rPr>
              <a:t>を使用する場合、閲覧者からの同意取得が必須</a:t>
            </a: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個人データの利用同意の管理のため、ツール（</a:t>
            </a:r>
            <a:r>
              <a:rPr lang="en-US" altLang="ja-JP" sz="3600">
                <a:latin typeface="メイリオ" panose="020B0604030504040204" pitchFamily="50" charset="-128"/>
                <a:ea typeface="メイリオ" panose="020B0604030504040204" pitchFamily="50" charset="-128"/>
              </a:rPr>
              <a:t>CMP</a:t>
            </a:r>
            <a:r>
              <a:rPr lang="ja-JP" altLang="en-US" sz="3600">
                <a:latin typeface="メイリオ" panose="020B0604030504040204" pitchFamily="50" charset="-128"/>
                <a:ea typeface="メイリオ" panose="020B0604030504040204" pitchFamily="50" charset="-128"/>
              </a:rPr>
              <a:t>）の導入が推奨される</a:t>
            </a:r>
            <a:endParaRPr lang="en-US" altLang="ja-JP" sz="3600">
              <a:latin typeface="メイリオ" panose="020B0604030504040204" pitchFamily="50" charset="-128"/>
              <a:ea typeface="メイリオ" panose="020B0604030504040204" pitchFamily="50" charset="-128"/>
            </a:endParaRPr>
          </a:p>
        </p:txBody>
      </p:sp>
      <p:sp>
        <p:nvSpPr>
          <p:cNvPr id="10" name="テキスト プレースホルダー 2">
            <a:extLst>
              <a:ext uri="{FF2B5EF4-FFF2-40B4-BE49-F238E27FC236}">
                <a16:creationId xmlns:a16="http://schemas.microsoft.com/office/drawing/2014/main" id="{4D50B82C-7AC5-CCBD-B0C7-14D469A0FC5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GDPR</a:t>
            </a:r>
            <a:r>
              <a:rPr lang="ja-JP" altLang="en-US" sz="4000">
                <a:latin typeface="メイリオ" panose="020B0604030504040204" pitchFamily="50" charset="-128"/>
                <a:ea typeface="メイリオ" panose="020B0604030504040204" pitchFamily="50" charset="-128"/>
              </a:rPr>
              <a:t>と日本企業の関係</a:t>
            </a:r>
            <a:endParaRPr lang="en-US" altLang="ja-JP"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BD821862-EF69-E123-1CAF-B2DBB78182F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733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51</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4-3-3.】</a:t>
            </a:r>
          </a:p>
          <a:p>
            <a:pPr algn="ctr"/>
            <a:r>
              <a:rPr lang="en-US" altLang="ja-JP" sz="2400" b="1">
                <a:latin typeface="メイリオ" panose="020B0604030504040204" pitchFamily="50" charset="-128"/>
                <a:ea typeface="メイリオ" panose="020B0604030504040204" pitchFamily="50" charset="-128"/>
              </a:rPr>
              <a:t>P51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関連法令</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DD29911E-E251-E50D-2DF3-FE91F18CA116}"/>
              </a:ext>
            </a:extLst>
          </p:cNvPr>
          <p:cNvSpPr txBox="1"/>
          <p:nvPr/>
        </p:nvSpPr>
        <p:spPr>
          <a:xfrm>
            <a:off x="1554679" y="2036000"/>
            <a:ext cx="15456498" cy="5632311"/>
          </a:xfrm>
          <a:prstGeom prst="rect">
            <a:avLst/>
          </a:prstGeom>
          <a:noFill/>
        </p:spPr>
        <p:txBody>
          <a:bodyPr wrap="square">
            <a:spAutoFit/>
          </a:bodyPr>
          <a:lstStyle/>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不正競争防止法</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著作権法</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電気通信事業法</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電子証明および認証業務に関する法律</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情報処理の促進に関する法律</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国立研究開発法人情報通信研究機構法</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刑法</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不正アクセス行為の禁止などに関する法律</a:t>
            </a: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p:txBody>
      </p:sp>
      <p:sp>
        <p:nvSpPr>
          <p:cNvPr id="10" name="テキスト プレースホルダー 2">
            <a:extLst>
              <a:ext uri="{FF2B5EF4-FFF2-40B4-BE49-F238E27FC236}">
                <a16:creationId xmlns:a16="http://schemas.microsoft.com/office/drawing/2014/main" id="{4D50B82C-7AC5-CCBD-B0C7-14D469A0FC5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その他関連法令</a:t>
            </a:r>
            <a:endParaRPr lang="en-US" altLang="ja-JP"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BC46FA5B-B21C-6F68-B6C1-85D40A0952A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1</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 サイバーセキュリティを取り巻く背景</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sz="1800" b="1">
                <a:solidFill>
                  <a:srgbClr val="226BAB"/>
                </a:solidFill>
                <a:latin typeface="メイリオ" panose="020B0604030504040204" pitchFamily="50" charset="-128"/>
                <a:ea typeface="メイリオ" panose="020B0604030504040204" pitchFamily="50" charset="-128"/>
              </a:rPr>
              <a:t>レベル共通</a:t>
            </a:r>
            <a:r>
              <a:rPr lang="en-US" altLang="ja-JP" sz="1800"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4154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52</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6098200" cy="4313479"/>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情報セキュリティの概況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実際の被害事例から見るケーススタディ</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2" name="テキスト プレースホルダー 2">
            <a:extLst>
              <a:ext uri="{FF2B5EF4-FFF2-40B4-BE49-F238E27FC236}">
                <a16:creationId xmlns:a16="http://schemas.microsoft.com/office/drawing/2014/main" id="{365E5FEE-87C4-1932-3FEF-54D4E229B46A}"/>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事例を知る：重大なインシデント発生から課題解決まで</a:t>
            </a:r>
          </a:p>
        </p:txBody>
      </p:sp>
      <p:sp>
        <p:nvSpPr>
          <p:cNvPr id="4" name="object 40">
            <a:extLst>
              <a:ext uri="{FF2B5EF4-FFF2-40B4-BE49-F238E27FC236}">
                <a16:creationId xmlns:a16="http://schemas.microsoft.com/office/drawing/2014/main" id="{298A1ED0-0200-A5F8-8A80-875E7BD23C1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06886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53</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5-1-1.】</a:t>
            </a:r>
          </a:p>
          <a:p>
            <a:pPr algn="ctr"/>
            <a:r>
              <a:rPr lang="en-US" altLang="ja-JP" sz="2400" b="1">
                <a:latin typeface="メイリオ" panose="020B0604030504040204" pitchFamily="50" charset="-128"/>
                <a:ea typeface="メイリオ" panose="020B0604030504040204" pitchFamily="50" charset="-128"/>
              </a:rPr>
              <a:t>P55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P56</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情報セキュリティの概況</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情報セキュリティの脅威を学ぶ</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6186309"/>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目的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適切な予防策や対策を講じること</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内容</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攻撃手口の</a:t>
            </a:r>
            <a:r>
              <a:rPr kumimoji="1" lang="ja-JP" altLang="en-US" sz="3600" b="1">
                <a:solidFill>
                  <a:srgbClr val="FF0000"/>
                </a:solidFill>
                <a:latin typeface="メイリオ" panose="020B0604030504040204" pitchFamily="50" charset="-128"/>
                <a:ea typeface="メイリオ" panose="020B0604030504040204" pitchFamily="50" charset="-128"/>
              </a:rPr>
              <a:t>傾向</a:t>
            </a:r>
            <a:r>
              <a:rPr kumimoji="1" lang="ja-JP" altLang="en-US" sz="3600">
                <a:latin typeface="メイリオ" panose="020B0604030504040204" pitchFamily="50" charset="-128"/>
                <a:ea typeface="メイリオ" panose="020B0604030504040204" pitchFamily="50" charset="-128"/>
              </a:rPr>
              <a:t>を把握する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脅威に対する対策方法を理解する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活用するべき代表的な刊行物</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a:ea typeface="メイリオ"/>
              </a:rPr>
              <a:t>情報セキュリティ白書</a:t>
            </a:r>
            <a:endParaRPr kumimoji="1" lang="en-US" altLang="ja-JP" sz="3600">
              <a:latin typeface="メイリオ"/>
              <a:ea typeface="メイリオ"/>
            </a:endParaRPr>
          </a:p>
          <a:p>
            <a:pPr marL="571500" indent="-571500">
              <a:buFont typeface="Arial" panose="020B0604020202020204" pitchFamily="34" charset="0"/>
              <a:buChar char="•"/>
            </a:pPr>
            <a:r>
              <a:rPr kumimoji="1" lang="ja-JP" altLang="en-US" sz="3600">
                <a:latin typeface="メイリオ"/>
                <a:ea typeface="メイリオ"/>
              </a:rPr>
              <a:t>情報セキュリティ</a:t>
            </a:r>
            <a:r>
              <a:rPr kumimoji="1" lang="en-US" altLang="ja-JP" sz="3600">
                <a:latin typeface="メイリオ"/>
                <a:ea typeface="メイリオ"/>
              </a:rPr>
              <a:t>10</a:t>
            </a:r>
            <a:r>
              <a:rPr kumimoji="1" lang="ja-JP" altLang="en-US" sz="3600">
                <a:latin typeface="メイリオ"/>
                <a:ea typeface="メイリオ"/>
              </a:rPr>
              <a:t>大脅威</a:t>
            </a:r>
            <a:br>
              <a:rPr lang="ja-JP" altLang="en-US" sz="3600">
                <a:latin typeface="メイリオ"/>
                <a:ea typeface="メイリオ"/>
              </a:rPr>
            </a:br>
            <a:endParaRPr lang="ja-JP" altLang="en-US" sz="3600">
              <a:latin typeface="メイリオ" panose="020B0604030504040204" pitchFamily="50" charset="-128"/>
              <a:ea typeface="メイリオ" panose="020B0604030504040204" pitchFamily="50" charset="-128"/>
            </a:endParaRPr>
          </a:p>
        </p:txBody>
      </p:sp>
      <p:pic>
        <p:nvPicPr>
          <p:cNvPr id="2050" name="Picture 2" descr="情報セキュリティ白書2023">
            <a:extLst>
              <a:ext uri="{FF2B5EF4-FFF2-40B4-BE49-F238E27FC236}">
                <a16:creationId xmlns:a16="http://schemas.microsoft.com/office/drawing/2014/main" id="{0C062C99-E0C3-E722-A731-97C8F8B58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9351" y="3999716"/>
            <a:ext cx="3154273" cy="44301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情報セキュリティ10大脅威 2024">
            <a:extLst>
              <a:ext uri="{FF2B5EF4-FFF2-40B4-BE49-F238E27FC236}">
                <a16:creationId xmlns:a16="http://schemas.microsoft.com/office/drawing/2014/main" id="{82AAAC2A-571C-97E1-87C0-749B4FA76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2135" y="3999716"/>
            <a:ext cx="3141609" cy="4430159"/>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40">
            <a:extLst>
              <a:ext uri="{FF2B5EF4-FFF2-40B4-BE49-F238E27FC236}">
                <a16:creationId xmlns:a16="http://schemas.microsoft.com/office/drawing/2014/main" id="{500CDF37-D393-7D60-E7C5-74DB51713A7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04684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54</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5-1-2.】</a:t>
            </a:r>
          </a:p>
          <a:p>
            <a:pPr algn="ctr"/>
            <a:r>
              <a:rPr lang="en-US" altLang="ja-JP" sz="2400" b="1">
                <a:latin typeface="メイリオ" panose="020B0604030504040204" pitchFamily="50" charset="-128"/>
                <a:ea typeface="メイリオ" panose="020B0604030504040204" pitchFamily="50" charset="-128"/>
              </a:rPr>
              <a:t>P56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P58</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情報セキュリティの概況</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情報セキュリティ白書</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5632311"/>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記載内容</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セキュリティインシデントの事例</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セキュリティ対策強化の取組</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サイバーセキュリティ経営ガイドライン</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国内外のセキュリティの動向</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セキュリティ人材の育成</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中小企業のセキュリティ対策</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個別テーマ（</a:t>
            </a:r>
            <a:r>
              <a:rPr kumimoji="1" lang="en-US" altLang="ja-JP" sz="3600">
                <a:latin typeface="メイリオ" panose="020B0604030504040204" pitchFamily="50" charset="-128"/>
                <a:ea typeface="メイリオ" panose="020B0604030504040204" pitchFamily="50" charset="-128"/>
              </a:rPr>
              <a:t>IoT</a:t>
            </a:r>
            <a:r>
              <a:rPr kumimoji="1" lang="ja-JP" altLang="en-US" sz="3600">
                <a:latin typeface="メイリオ" panose="020B0604030504040204" pitchFamily="50" charset="-128"/>
                <a:ea typeface="メイリオ" panose="020B0604030504040204" pitchFamily="50" charset="-128"/>
              </a:rPr>
              <a:t>、インフラシステム等）のセキュリティ動向</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セキュリティツールの紹介</a:t>
            </a:r>
          </a:p>
          <a:p>
            <a:endParaRPr kumimoji="1" lang="en-US" altLang="ja-JP" sz="36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CC9940CD-7308-103C-7708-C130E281448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190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55</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5-1-3.】</a:t>
            </a:r>
          </a:p>
          <a:p>
            <a:pPr algn="ctr"/>
            <a:r>
              <a:rPr lang="en-US" altLang="ja-JP" sz="2400" b="1">
                <a:latin typeface="メイリオ" panose="020B0604030504040204" pitchFamily="50" charset="-128"/>
                <a:ea typeface="メイリオ" panose="020B0604030504040204" pitchFamily="50" charset="-128"/>
              </a:rPr>
              <a:t>P58</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P61</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情報セキュリティの概況</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a:t>
            </a:r>
            <a:r>
              <a:rPr lang="en-US" altLang="ja-JP" sz="4000">
                <a:latin typeface="メイリオ" panose="020B0604030504040204" pitchFamily="50" charset="-128"/>
                <a:ea typeface="メイリオ" panose="020B0604030504040204" pitchFamily="50" charset="-128"/>
              </a:rPr>
              <a:t>10</a:t>
            </a:r>
            <a:r>
              <a:rPr lang="ja-JP" altLang="en-US" sz="4000">
                <a:latin typeface="メイリオ" panose="020B0604030504040204" pitchFamily="50" charset="-128"/>
                <a:ea typeface="メイリオ" panose="020B0604030504040204" pitchFamily="50" charset="-128"/>
              </a:rPr>
              <a:t>大脅威 </a:t>
            </a:r>
            <a:r>
              <a:rPr lang="en-US" altLang="ja-JP" sz="4000">
                <a:latin typeface="メイリオ" panose="020B0604030504040204" pitchFamily="50" charset="-128"/>
                <a:ea typeface="メイリオ" panose="020B0604030504040204" pitchFamily="50" charset="-128"/>
              </a:rPr>
              <a:t>2024[</a:t>
            </a:r>
            <a:r>
              <a:rPr lang="ja-JP" altLang="en-US" sz="4000">
                <a:latin typeface="メイリオ" panose="020B0604030504040204" pitchFamily="50" charset="-128"/>
                <a:ea typeface="メイリオ" panose="020B0604030504040204" pitchFamily="50" charset="-128"/>
              </a:rPr>
              <a:t>組織編</a:t>
            </a:r>
            <a:r>
              <a:rPr lang="en-US" altLang="ja-JP" sz="4000">
                <a:latin typeface="メイリオ" panose="020B0604030504040204" pitchFamily="50" charset="-128"/>
                <a:ea typeface="メイリオ" panose="020B0604030504040204" pitchFamily="50" charset="-128"/>
              </a:rPr>
              <a:t>]</a:t>
            </a:r>
            <a:endParaRPr lang="ja-JP" altLang="en-US" sz="400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C56ED83C-282A-B547-36EF-C03BA848E0AF}"/>
              </a:ext>
            </a:extLst>
          </p:cNvPr>
          <p:cNvGraphicFramePr>
            <a:graphicFrameLocks noGrp="1"/>
          </p:cNvGraphicFramePr>
          <p:nvPr>
            <p:extLst>
              <p:ext uri="{D42A27DB-BD31-4B8C-83A1-F6EECF244321}">
                <p14:modId xmlns:p14="http://schemas.microsoft.com/office/powerpoint/2010/main" val="2858378720"/>
              </p:ext>
            </p:extLst>
          </p:nvPr>
        </p:nvGraphicFramePr>
        <p:xfrm>
          <a:off x="1151831" y="2262557"/>
          <a:ext cx="16066494" cy="6153476"/>
        </p:xfrm>
        <a:graphic>
          <a:graphicData uri="http://schemas.openxmlformats.org/drawingml/2006/table">
            <a:tbl>
              <a:tblPr firstRow="1" bandRow="1">
                <a:tableStyleId>{5C22544A-7EE6-4342-B048-85BDC9FD1C3A}</a:tableStyleId>
              </a:tblPr>
              <a:tblGrid>
                <a:gridCol w="995624">
                  <a:extLst>
                    <a:ext uri="{9D8B030D-6E8A-4147-A177-3AD203B41FA5}">
                      <a16:colId xmlns:a16="http://schemas.microsoft.com/office/drawing/2014/main" val="269276474"/>
                    </a:ext>
                  </a:extLst>
                </a:gridCol>
                <a:gridCol w="6582477">
                  <a:extLst>
                    <a:ext uri="{9D8B030D-6E8A-4147-A177-3AD203B41FA5}">
                      <a16:colId xmlns:a16="http://schemas.microsoft.com/office/drawing/2014/main" val="112477443"/>
                    </a:ext>
                  </a:extLst>
                </a:gridCol>
                <a:gridCol w="8488393">
                  <a:extLst>
                    <a:ext uri="{9D8B030D-6E8A-4147-A177-3AD203B41FA5}">
                      <a16:colId xmlns:a16="http://schemas.microsoft.com/office/drawing/2014/main" val="435179550"/>
                    </a:ext>
                  </a:extLst>
                </a:gridCol>
              </a:tblGrid>
              <a:tr h="353815">
                <a:tc>
                  <a:txBody>
                    <a:bodyPr/>
                    <a:lstStyle/>
                    <a:p>
                      <a:pPr algn="ctr"/>
                      <a:r>
                        <a:rPr kumimoji="1" lang="ja-JP" altLang="en-US" sz="2800">
                          <a:latin typeface="Meiryo UI" panose="020B0604030504040204" pitchFamily="50" charset="-128"/>
                          <a:ea typeface="Meiryo UI" panose="020B0604030504040204" pitchFamily="50" charset="-128"/>
                        </a:rPr>
                        <a:t>順位</a:t>
                      </a:r>
                    </a:p>
                  </a:txBody>
                  <a:tcPr/>
                </a:tc>
                <a:tc>
                  <a:txBody>
                    <a:bodyPr/>
                    <a:lstStyle/>
                    <a:p>
                      <a:pPr algn="ctr"/>
                      <a:r>
                        <a:rPr kumimoji="1" lang="ja-JP" altLang="en-US" sz="2800">
                          <a:latin typeface="Meiryo UI" panose="020B0604030504040204" pitchFamily="50" charset="-128"/>
                          <a:ea typeface="Meiryo UI" panose="020B0604030504040204" pitchFamily="50" charset="-128"/>
                        </a:rPr>
                        <a:t>組織向け脅威</a:t>
                      </a:r>
                    </a:p>
                  </a:txBody>
                  <a:tcPr/>
                </a:tc>
                <a:tc>
                  <a:txBody>
                    <a:bodyPr/>
                    <a:lstStyle/>
                    <a:p>
                      <a:pPr algn="ctr"/>
                      <a:r>
                        <a:rPr kumimoji="1" lang="ja-JP" altLang="en-US" sz="2800">
                          <a:latin typeface="Meiryo UI" panose="020B0604030504040204" pitchFamily="50" charset="-128"/>
                          <a:ea typeface="Meiryo UI" panose="020B0604030504040204" pitchFamily="50" charset="-128"/>
                        </a:rPr>
                        <a:t>概要</a:t>
                      </a:r>
                    </a:p>
                  </a:txBody>
                  <a:tcPr/>
                </a:tc>
                <a:extLst>
                  <a:ext uri="{0D108BD9-81ED-4DB2-BD59-A6C34878D82A}">
                    <a16:rowId xmlns:a16="http://schemas.microsoft.com/office/drawing/2014/main" val="2518399851"/>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1</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ランサムウェアによる被害</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システムを人質に取り、身代金を要求するマルウェア</a:t>
                      </a:r>
                    </a:p>
                  </a:txBody>
                  <a:tcPr/>
                </a:tc>
                <a:extLst>
                  <a:ext uri="{0D108BD9-81ED-4DB2-BD59-A6C34878D82A}">
                    <a16:rowId xmlns:a16="http://schemas.microsoft.com/office/drawing/2014/main" val="1384313547"/>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2</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サプライチェーンの弱点を悪用した攻撃</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取引先や供給業者を通じて攻撃する手口</a:t>
                      </a:r>
                    </a:p>
                  </a:txBody>
                  <a:tcPr/>
                </a:tc>
                <a:extLst>
                  <a:ext uri="{0D108BD9-81ED-4DB2-BD59-A6C34878D82A}">
                    <a16:rowId xmlns:a16="http://schemas.microsoft.com/office/drawing/2014/main" val="742647800"/>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3</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内部不正による情報漏えい等の被害</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従業員や関係者が内部から情報を漏らす行為</a:t>
                      </a:r>
                    </a:p>
                  </a:txBody>
                  <a:tcPr/>
                </a:tc>
                <a:extLst>
                  <a:ext uri="{0D108BD9-81ED-4DB2-BD59-A6C34878D82A}">
                    <a16:rowId xmlns:a16="http://schemas.microsoft.com/office/drawing/2014/main" val="1743427442"/>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4</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標的型攻撃による機密情報の窃取</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特定の企業や組織を狙った攻撃で機密情報を盗む</a:t>
                      </a:r>
                    </a:p>
                  </a:txBody>
                  <a:tcPr/>
                </a:tc>
                <a:extLst>
                  <a:ext uri="{0D108BD9-81ED-4DB2-BD59-A6C34878D82A}">
                    <a16:rowId xmlns:a16="http://schemas.microsoft.com/office/drawing/2014/main" val="1276993722"/>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5</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修正プログラムの公開前を狙う攻撃</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ソフトウェアの脆弱性が修正される前に攻撃する手法</a:t>
                      </a:r>
                    </a:p>
                  </a:txBody>
                  <a:tcPr/>
                </a:tc>
                <a:extLst>
                  <a:ext uri="{0D108BD9-81ED-4DB2-BD59-A6C34878D82A}">
                    <a16:rowId xmlns:a16="http://schemas.microsoft.com/office/drawing/2014/main" val="763575765"/>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6</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不注意による情報漏えい等の被害</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ヒューマンエラーによる情報の漏えい</a:t>
                      </a:r>
                    </a:p>
                  </a:txBody>
                  <a:tcPr/>
                </a:tc>
                <a:extLst>
                  <a:ext uri="{0D108BD9-81ED-4DB2-BD59-A6C34878D82A}">
                    <a16:rowId xmlns:a16="http://schemas.microsoft.com/office/drawing/2014/main" val="2855261997"/>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7</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脆弱性対策情報の公開に伴う悪用増加</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公開された脆弱性情報を悪用する攻撃の増加</a:t>
                      </a:r>
                    </a:p>
                  </a:txBody>
                  <a:tcPr/>
                </a:tc>
                <a:extLst>
                  <a:ext uri="{0D108BD9-81ED-4DB2-BD59-A6C34878D82A}">
                    <a16:rowId xmlns:a16="http://schemas.microsoft.com/office/drawing/2014/main" val="542262883"/>
                  </a:ext>
                </a:extLst>
              </a:tr>
              <a:tr h="545156">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8</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ビジネスメール詐欺による金銭被害</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ビジネスメールを装った詐欺によって金銭をだまし取る手口</a:t>
                      </a:r>
                    </a:p>
                  </a:txBody>
                  <a:tcPr/>
                </a:tc>
                <a:extLst>
                  <a:ext uri="{0D108BD9-81ED-4DB2-BD59-A6C34878D82A}">
                    <a16:rowId xmlns:a16="http://schemas.microsoft.com/office/drawing/2014/main" val="3793225130"/>
                  </a:ext>
                </a:extLst>
              </a:tr>
              <a:tr h="545156">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9</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テレワーク等のニューノーマルな働き方を狙った攻撃</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テレワーク環境を狙った攻撃</a:t>
                      </a:r>
                    </a:p>
                  </a:txBody>
                  <a:tcPr/>
                </a:tc>
                <a:extLst>
                  <a:ext uri="{0D108BD9-81ED-4DB2-BD59-A6C34878D82A}">
                    <a16:rowId xmlns:a16="http://schemas.microsoft.com/office/drawing/2014/main" val="2150704624"/>
                  </a:ext>
                </a:extLst>
              </a:tr>
              <a:tr h="353815">
                <a:tc>
                  <a:txBody>
                    <a:bodyPr/>
                    <a:lstStyle/>
                    <a:p>
                      <a:pPr algn="ctr"/>
                      <a:r>
                        <a:rPr kumimoji="1" lang="en-US" altLang="ja-JP" sz="2800">
                          <a:solidFill>
                            <a:schemeClr val="tx1"/>
                          </a:solidFill>
                          <a:latin typeface="Meiryo UI" panose="020B0604030504040204" pitchFamily="50" charset="-128"/>
                          <a:ea typeface="Meiryo UI" panose="020B0604030504040204" pitchFamily="50" charset="-128"/>
                        </a:rPr>
                        <a:t>10</a:t>
                      </a:r>
                      <a:endParaRPr kumimoji="1" lang="ja-JP" altLang="en-US" sz="280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2800" b="0">
                          <a:solidFill>
                            <a:schemeClr val="tx1"/>
                          </a:solidFill>
                          <a:latin typeface="Meiryo UI" panose="020B0604030504040204" pitchFamily="50" charset="-128"/>
                          <a:ea typeface="Meiryo UI" panose="020B0604030504040204" pitchFamily="50" charset="-128"/>
                        </a:rPr>
                        <a:t>犯罪のビジネス化</a:t>
                      </a:r>
                    </a:p>
                  </a:txBody>
                  <a:tcPr/>
                </a:tc>
                <a:tc>
                  <a:txBody>
                    <a:bodyPr/>
                    <a:lstStyle/>
                    <a:p>
                      <a:r>
                        <a:rPr kumimoji="1" lang="ja-JP" altLang="en-US" sz="2800">
                          <a:solidFill>
                            <a:schemeClr val="tx1"/>
                          </a:solidFill>
                          <a:latin typeface="Meiryo UI" panose="020B0604030504040204" pitchFamily="50" charset="-128"/>
                          <a:ea typeface="Meiryo UI" panose="020B0604030504040204" pitchFamily="50" charset="-128"/>
                        </a:rPr>
                        <a:t>犯罪行為をサービスとして提供するビジネスの存在</a:t>
                      </a:r>
                    </a:p>
                  </a:txBody>
                  <a:tcPr/>
                </a:tc>
                <a:extLst>
                  <a:ext uri="{0D108BD9-81ED-4DB2-BD59-A6C34878D82A}">
                    <a16:rowId xmlns:a16="http://schemas.microsoft.com/office/drawing/2014/main" val="1187817998"/>
                  </a:ext>
                </a:extLst>
              </a:tr>
            </a:tbl>
          </a:graphicData>
        </a:graphic>
      </p:graphicFrame>
      <p:sp>
        <p:nvSpPr>
          <p:cNvPr id="5" name="object 40">
            <a:extLst>
              <a:ext uri="{FF2B5EF4-FFF2-40B4-BE49-F238E27FC236}">
                <a16:creationId xmlns:a16="http://schemas.microsoft.com/office/drawing/2014/main" id="{28CE36CB-3CB5-A0E9-C3D5-CD9CCBC6346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4005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56</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5-2-1.】</a:t>
            </a:r>
          </a:p>
          <a:p>
            <a:pPr algn="ctr"/>
            <a:r>
              <a:rPr lang="en-US" altLang="ja-JP" sz="2400" b="1">
                <a:latin typeface="メイリオ" panose="020B0604030504040204" pitchFamily="50" charset="-128"/>
                <a:ea typeface="メイリオ" panose="020B0604030504040204" pitchFamily="50" charset="-128"/>
              </a:rPr>
              <a:t>P62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P63</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重大インシデント事例から学ぶ課題解決</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インシデント事例から学ぶ</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6740307"/>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目的</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具体的な知識をもとに実践的なアプローチ手法を習得すること。</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学べる内容</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攻撃手法や攻撃者の手口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インシデントの影響と被害範囲</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具体的なインシデント対応と復旧策</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活用例</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リスク管理、対策の強化、ポリシーの改善、インシデント対応の改善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脅威トレンドの把握、共有</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セキュリティ意識の向上</a:t>
            </a:r>
            <a:endParaRPr kumimoji="1" lang="en-US" altLang="ja-JP" sz="36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C90FFD1A-BF69-2D3F-6708-A9096799E51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28775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57</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5-2-2.】</a:t>
            </a:r>
          </a:p>
          <a:p>
            <a:pPr algn="ctr"/>
            <a:r>
              <a:rPr lang="en-US" altLang="ja-JP" sz="2400" b="1">
                <a:latin typeface="メイリオ" panose="020B0604030504040204" pitchFamily="50" charset="-128"/>
                <a:ea typeface="メイリオ" panose="020B0604030504040204" pitchFamily="50" charset="-128"/>
              </a:rPr>
              <a:t>P63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重大インシデント事例から学ぶ課題解決</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テレワークによるサイバー被害</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5078313"/>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事例概略</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テレワーク導入のために、社外から</a:t>
            </a: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接続できるようにした。</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機器の脆弱性対応を実施した。</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すでに接続アカウントは抜かれた後で、そのアカウントを悪用された。</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対処ポイント</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脆弱性を悪用されることで、何が起こるのかを理解する。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すでに攻撃を受けていることを前提とする。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6BFAF74B-429B-DDE2-4D9A-185095D41C97}"/>
              </a:ext>
            </a:extLst>
          </p:cNvPr>
          <p:cNvPicPr>
            <a:picLocks noChangeAspect="1"/>
          </p:cNvPicPr>
          <p:nvPr/>
        </p:nvPicPr>
        <p:blipFill>
          <a:blip r:embed="rId3"/>
          <a:stretch>
            <a:fillRect/>
          </a:stretch>
        </p:blipFill>
        <p:spPr>
          <a:xfrm>
            <a:off x="8686800" y="6603093"/>
            <a:ext cx="8210077" cy="2605806"/>
          </a:xfrm>
          <a:prstGeom prst="rect">
            <a:avLst/>
          </a:prstGeom>
        </p:spPr>
      </p:pic>
      <p:sp>
        <p:nvSpPr>
          <p:cNvPr id="5" name="object 40">
            <a:extLst>
              <a:ext uri="{FF2B5EF4-FFF2-40B4-BE49-F238E27FC236}">
                <a16:creationId xmlns:a16="http://schemas.microsoft.com/office/drawing/2014/main" id="{1C5156B2-6D5E-7ED6-9FE3-D5A87CEC84D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6040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58</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5-2-2.】</a:t>
            </a:r>
          </a:p>
          <a:p>
            <a:pPr algn="ctr"/>
            <a:r>
              <a:rPr lang="en-US" altLang="ja-JP" sz="2400" b="1">
                <a:latin typeface="メイリオ" panose="020B0604030504040204" pitchFamily="50" charset="-128"/>
                <a:ea typeface="メイリオ" panose="020B0604030504040204" pitchFamily="50" charset="-128"/>
              </a:rPr>
              <a:t>P63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P64</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重大インシデント事例から学ぶ課題解決</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テレワークのセキュリティ対策</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646331"/>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テレワーク方式概要</a:t>
            </a:r>
            <a:endParaRPr kumimoji="1" lang="en-US" altLang="ja-JP" sz="3600" u="sng">
              <a:latin typeface="メイリオ" panose="020B0604030504040204" pitchFamily="50" charset="-128"/>
              <a:ea typeface="メイリオ" panose="020B0604030504040204" pitchFamily="50" charset="-128"/>
            </a:endParaRPr>
          </a:p>
        </p:txBody>
      </p:sp>
      <p:graphicFrame>
        <p:nvGraphicFramePr>
          <p:cNvPr id="6" name="表 10">
            <a:extLst>
              <a:ext uri="{FF2B5EF4-FFF2-40B4-BE49-F238E27FC236}">
                <a16:creationId xmlns:a16="http://schemas.microsoft.com/office/drawing/2014/main" id="{D295DAFE-304B-F114-8251-3E4604E49919}"/>
              </a:ext>
            </a:extLst>
          </p:cNvPr>
          <p:cNvGraphicFramePr>
            <a:graphicFrameLocks noGrp="1"/>
          </p:cNvGraphicFramePr>
          <p:nvPr>
            <p:extLst>
              <p:ext uri="{D42A27DB-BD31-4B8C-83A1-F6EECF244321}">
                <p14:modId xmlns:p14="http://schemas.microsoft.com/office/powerpoint/2010/main" val="3766657071"/>
              </p:ext>
            </p:extLst>
          </p:nvPr>
        </p:nvGraphicFramePr>
        <p:xfrm>
          <a:off x="8554442" y="2713427"/>
          <a:ext cx="8277361" cy="4389120"/>
        </p:xfrm>
        <a:graphic>
          <a:graphicData uri="http://schemas.openxmlformats.org/drawingml/2006/table">
            <a:tbl>
              <a:tblPr firstRow="1" bandRow="1">
                <a:tableStyleId>{5C22544A-7EE6-4342-B048-85BDC9FD1C3A}</a:tableStyleId>
              </a:tblPr>
              <a:tblGrid>
                <a:gridCol w="1350637">
                  <a:extLst>
                    <a:ext uri="{9D8B030D-6E8A-4147-A177-3AD203B41FA5}">
                      <a16:colId xmlns:a16="http://schemas.microsoft.com/office/drawing/2014/main" val="2681759858"/>
                    </a:ext>
                  </a:extLst>
                </a:gridCol>
                <a:gridCol w="6926724">
                  <a:extLst>
                    <a:ext uri="{9D8B030D-6E8A-4147-A177-3AD203B41FA5}">
                      <a16:colId xmlns:a16="http://schemas.microsoft.com/office/drawing/2014/main" val="2160915588"/>
                    </a:ext>
                  </a:extLst>
                </a:gridCol>
              </a:tblGrid>
              <a:tr h="370840">
                <a:tc>
                  <a:txBody>
                    <a:bodyPr/>
                    <a:lstStyle/>
                    <a:p>
                      <a:r>
                        <a:rPr kumimoji="1" lang="en-US" altLang="ja-JP">
                          <a:latin typeface="Meiryo UI" panose="020B0604030504040204" pitchFamily="50" charset="-128"/>
                          <a:ea typeface="Meiryo UI" panose="020B0604030504040204" pitchFamily="50" charset="-128"/>
                        </a:rPr>
                        <a:t>No</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方式名</a:t>
                      </a:r>
                    </a:p>
                  </a:txBody>
                  <a:tcPr/>
                </a:tc>
                <a:extLst>
                  <a:ext uri="{0D108BD9-81ED-4DB2-BD59-A6C34878D82A}">
                    <a16:rowId xmlns:a16="http://schemas.microsoft.com/office/drawing/2014/main" val="2277430839"/>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1</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会社支給端末・</a:t>
                      </a:r>
                      <a:r>
                        <a:rPr kumimoji="1" lang="en-US" altLang="ja-JP">
                          <a:latin typeface="Meiryo UI" panose="020B0604030504040204" pitchFamily="50" charset="-128"/>
                          <a:ea typeface="Meiryo UI" panose="020B0604030504040204" pitchFamily="50" charset="-128"/>
                        </a:rPr>
                        <a:t>VPN/</a:t>
                      </a:r>
                      <a:r>
                        <a:rPr kumimoji="1" lang="ja-JP" altLang="en-US">
                          <a:latin typeface="Meiryo UI" panose="020B0604030504040204" pitchFamily="50" charset="-128"/>
                          <a:ea typeface="Meiryo UI" panose="020B0604030504040204" pitchFamily="50" charset="-128"/>
                        </a:rPr>
                        <a:t>リモートデスクトップ方式</a:t>
                      </a:r>
                    </a:p>
                  </a:txBody>
                  <a:tcPr/>
                </a:tc>
                <a:extLst>
                  <a:ext uri="{0D108BD9-81ED-4DB2-BD59-A6C34878D82A}">
                    <a16:rowId xmlns:a16="http://schemas.microsoft.com/office/drawing/2014/main" val="2305757743"/>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2</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会社支給端末・クラウドサービス方式</a:t>
                      </a:r>
                    </a:p>
                  </a:txBody>
                  <a:tcPr/>
                </a:tc>
                <a:extLst>
                  <a:ext uri="{0D108BD9-81ED-4DB2-BD59-A6C34878D82A}">
                    <a16:rowId xmlns:a16="http://schemas.microsoft.com/office/drawing/2014/main" val="2901683158"/>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3</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会社支給端末・スタンドアロン方式</a:t>
                      </a:r>
                    </a:p>
                  </a:txBody>
                  <a:tcPr/>
                </a:tc>
                <a:extLst>
                  <a:ext uri="{0D108BD9-81ED-4DB2-BD59-A6C34878D82A}">
                    <a16:rowId xmlns:a16="http://schemas.microsoft.com/office/drawing/2014/main" val="1038514361"/>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4</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会社支給端末・セキュアブラウザ方式</a:t>
                      </a:r>
                    </a:p>
                  </a:txBody>
                  <a:tcPr/>
                </a:tc>
                <a:extLst>
                  <a:ext uri="{0D108BD9-81ED-4DB2-BD59-A6C34878D82A}">
                    <a16:rowId xmlns:a16="http://schemas.microsoft.com/office/drawing/2014/main" val="2252571504"/>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5</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個人所有端末・</a:t>
                      </a:r>
                      <a:r>
                        <a:rPr kumimoji="1" lang="en-US" altLang="ja-JP">
                          <a:latin typeface="Meiryo UI" panose="020B0604030504040204" pitchFamily="50" charset="-128"/>
                          <a:ea typeface="Meiryo UI" panose="020B0604030504040204" pitchFamily="50" charset="-128"/>
                        </a:rPr>
                        <a:t>VPN/</a:t>
                      </a:r>
                      <a:r>
                        <a:rPr kumimoji="1" lang="ja-JP" altLang="en-US">
                          <a:latin typeface="Meiryo UI" panose="020B0604030504040204" pitchFamily="50" charset="-128"/>
                          <a:ea typeface="Meiryo UI" panose="020B0604030504040204" pitchFamily="50" charset="-128"/>
                        </a:rPr>
                        <a:t>リモートデスクトップ方式</a:t>
                      </a:r>
                      <a:endParaRPr kumimoji="1" lang="en-US" altLang="ja-JP">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67083426"/>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6</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個人所有端末・クラウドサービス方式</a:t>
                      </a:r>
                      <a:endParaRPr kumimoji="1" lang="en-US" altLang="ja-JP">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65032303"/>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7</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個人所有端末・スタンドアロン方式</a:t>
                      </a:r>
                      <a:endParaRPr kumimoji="1" lang="en-US" altLang="ja-JP">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15013503"/>
                  </a:ext>
                </a:extLst>
              </a:tr>
              <a:tr h="370840">
                <a:tc>
                  <a:txBody>
                    <a:bodyPr/>
                    <a:lstStyle/>
                    <a:p>
                      <a:r>
                        <a:rPr kumimoji="1" lang="ja-JP" altLang="en-US">
                          <a:latin typeface="Meiryo UI" panose="020B0604030504040204" pitchFamily="50" charset="-128"/>
                          <a:ea typeface="Meiryo UI" panose="020B0604030504040204" pitchFamily="50" charset="-128"/>
                        </a:rPr>
                        <a:t>方式</a:t>
                      </a:r>
                      <a:r>
                        <a:rPr kumimoji="1" lang="en-US" altLang="ja-JP">
                          <a:latin typeface="Meiryo UI" panose="020B0604030504040204" pitchFamily="50" charset="-128"/>
                          <a:ea typeface="Meiryo UI" panose="020B0604030504040204" pitchFamily="50" charset="-128"/>
                        </a:rPr>
                        <a:t>8</a:t>
                      </a:r>
                      <a:endParaRPr kumimoji="1" lang="ja-JP" altLang="en-US">
                        <a:latin typeface="Meiryo UI" panose="020B0604030504040204" pitchFamily="50" charset="-128"/>
                        <a:ea typeface="Meiryo UI" panose="020B0604030504040204" pitchFamily="50" charset="-128"/>
                      </a:endParaRPr>
                    </a:p>
                  </a:txBody>
                  <a:tcPr/>
                </a:tc>
                <a:tc>
                  <a:txBody>
                    <a:bodyPr/>
                    <a:lstStyle/>
                    <a:p>
                      <a:r>
                        <a:rPr kumimoji="1" lang="ja-JP" altLang="en-US">
                          <a:latin typeface="Meiryo UI" panose="020B0604030504040204" pitchFamily="50" charset="-128"/>
                          <a:ea typeface="Meiryo UI" panose="020B0604030504040204" pitchFamily="50" charset="-128"/>
                        </a:rPr>
                        <a:t>個人所有端末・セキュアブラウザ方式</a:t>
                      </a:r>
                      <a:endParaRPr kumimoji="1" lang="en-US" altLang="ja-JP">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9922873"/>
                  </a:ext>
                </a:extLst>
              </a:tr>
            </a:tbl>
          </a:graphicData>
        </a:graphic>
      </p:graphicFrame>
      <p:sp>
        <p:nvSpPr>
          <p:cNvPr id="8" name="テキスト ボックス 7">
            <a:extLst>
              <a:ext uri="{FF2B5EF4-FFF2-40B4-BE49-F238E27FC236}">
                <a16:creationId xmlns:a16="http://schemas.microsoft.com/office/drawing/2014/main" id="{B556E108-4A10-081A-AB13-E36B192D118A}"/>
              </a:ext>
            </a:extLst>
          </p:cNvPr>
          <p:cNvSpPr txBox="1"/>
          <p:nvPr/>
        </p:nvSpPr>
        <p:spPr>
          <a:xfrm>
            <a:off x="1554686" y="8832914"/>
            <a:ext cx="15277117" cy="338554"/>
          </a:xfrm>
          <a:prstGeom prst="rect">
            <a:avLst/>
          </a:prstGeom>
          <a:noFill/>
        </p:spPr>
        <p:txBody>
          <a:bodyPr wrap="square">
            <a:spAutoFit/>
          </a:bodyPr>
          <a:lstStyle/>
          <a:p>
            <a:r>
              <a:rPr kumimoji="1" lang="ja-JP" altLang="en-US" sz="1600">
                <a:latin typeface="メイリオ" panose="020B0604030504040204" pitchFamily="50" charset="-128"/>
                <a:ea typeface="メイリオ" panose="020B0604030504040204" pitchFamily="50" charset="-128"/>
              </a:rPr>
              <a:t>総務省</a:t>
            </a:r>
            <a:r>
              <a:rPr kumimoji="1" lang="en-US" altLang="ja-JP" sz="1600">
                <a:latin typeface="メイリオ" panose="020B0604030504040204" pitchFamily="50" charset="-128"/>
                <a:ea typeface="メイリオ" panose="020B0604030504040204" pitchFamily="50" charset="-128"/>
              </a:rPr>
              <a:t>.</a:t>
            </a:r>
            <a:r>
              <a:rPr kumimoji="1" lang="ja-JP" altLang="en-US" sz="1600">
                <a:latin typeface="メイリオ" panose="020B0604030504040204" pitchFamily="50" charset="-128"/>
                <a:ea typeface="メイリオ" panose="020B0604030504040204" pitchFamily="50" charset="-128"/>
              </a:rPr>
              <a:t> </a:t>
            </a:r>
            <a:r>
              <a:rPr kumimoji="1" lang="en-US" altLang="ja-JP" sz="1600">
                <a:latin typeface="メイリオ" panose="020B0604030504040204" pitchFamily="50" charset="-128"/>
                <a:ea typeface="メイリオ" panose="020B0604030504040204" pitchFamily="50" charset="-128"/>
              </a:rPr>
              <a:t>”</a:t>
            </a:r>
            <a:r>
              <a:rPr kumimoji="1" lang="ja-JP" altLang="en-US" sz="1600">
                <a:latin typeface="メイリオ" panose="020B0604030504040204" pitchFamily="50" charset="-128"/>
                <a:ea typeface="メイリオ" panose="020B0604030504040204" pitchFamily="50" charset="-128"/>
              </a:rPr>
              <a:t>中小企業等担当者向けテレワークセキュリティの手引き</a:t>
            </a:r>
            <a:r>
              <a:rPr kumimoji="1" lang="en-US" altLang="ja-JP" sz="1600" u="sng">
                <a:uFill>
                  <a:solidFill>
                    <a:schemeClr val="bg1"/>
                  </a:solidFill>
                </a:uFill>
                <a:latin typeface="メイリオ" panose="020B0604030504040204" pitchFamily="50" charset="-128"/>
                <a:ea typeface="メイリオ" panose="020B0604030504040204" pitchFamily="50" charset="-128"/>
              </a:rPr>
              <a:t>”. https://www.soumu.go.jp/main</a:t>
            </a:r>
            <a:r>
              <a:rPr kumimoji="1" lang="en-US" altLang="ja-JP" sz="1600" b="1" u="sng">
                <a:uFill>
                  <a:solidFill>
                    <a:schemeClr val="bg1"/>
                  </a:solidFill>
                </a:uFill>
                <a:latin typeface="メイリオ" panose="020B0604030504040204" pitchFamily="50" charset="-128"/>
                <a:ea typeface="メイリオ" panose="020B0604030504040204" pitchFamily="50" charset="-128"/>
              </a:rPr>
              <a:t>_</a:t>
            </a:r>
            <a:r>
              <a:rPr kumimoji="1" lang="en-US" altLang="ja-JP" sz="1600" u="sng">
                <a:uFill>
                  <a:solidFill>
                    <a:schemeClr val="bg1"/>
                  </a:solidFill>
                </a:uFill>
                <a:latin typeface="メイリオ" panose="020B0604030504040204" pitchFamily="50" charset="-128"/>
                <a:ea typeface="メイリオ" panose="020B0604030504040204" pitchFamily="50" charset="-128"/>
              </a:rPr>
              <a:t>content/000816096.pdf</a:t>
            </a:r>
            <a:endParaRPr kumimoji="1" lang="ja-JP" altLang="en-US" sz="160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9D350379-D0A4-3597-FB51-808FFFA4EB98}"/>
              </a:ext>
            </a:extLst>
          </p:cNvPr>
          <p:cNvPicPr>
            <a:picLocks noChangeAspect="1"/>
          </p:cNvPicPr>
          <p:nvPr/>
        </p:nvPicPr>
        <p:blipFill>
          <a:blip r:embed="rId3"/>
          <a:stretch>
            <a:fillRect/>
          </a:stretch>
        </p:blipFill>
        <p:spPr>
          <a:xfrm>
            <a:off x="1654435" y="2595741"/>
            <a:ext cx="6663562" cy="6159209"/>
          </a:xfrm>
          <a:prstGeom prst="rect">
            <a:avLst/>
          </a:prstGeom>
        </p:spPr>
      </p:pic>
      <p:sp>
        <p:nvSpPr>
          <p:cNvPr id="2" name="object 40">
            <a:extLst>
              <a:ext uri="{FF2B5EF4-FFF2-40B4-BE49-F238E27FC236}">
                <a16:creationId xmlns:a16="http://schemas.microsoft.com/office/drawing/2014/main" id="{0C2B5D37-64AE-39D1-3941-ADBEA31FB4A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94919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59</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5-2-3.】</a:t>
            </a:r>
          </a:p>
          <a:p>
            <a:pPr algn="ctr"/>
            <a:r>
              <a:rPr lang="en-US" altLang="ja-JP" sz="2400" b="1">
                <a:latin typeface="メイリオ" panose="020B0604030504040204" pitchFamily="50" charset="-128"/>
                <a:ea typeface="メイリオ" panose="020B0604030504040204" pitchFamily="50" charset="-128"/>
              </a:rPr>
              <a:t>P65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P66</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重大インシデント事例から学ぶ課題解決</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インシデント対応の流れ</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3416320"/>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手順概要</a:t>
            </a:r>
            <a:endParaRPr kumimoji="1" lang="en-US" altLang="ja-JP" sz="3600" u="sng">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検知・初動対応</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報告・公表</a:t>
            </a:r>
            <a:endParaRPr kumimoji="1" lang="en-US" altLang="ja-JP" sz="3600">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（調査・対応）復旧・再発防止</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EA27C0CE-E178-E5D7-86E8-F125D3081754}"/>
              </a:ext>
            </a:extLst>
          </p:cNvPr>
          <p:cNvPicPr>
            <a:picLocks noChangeAspect="1"/>
          </p:cNvPicPr>
          <p:nvPr/>
        </p:nvPicPr>
        <p:blipFill>
          <a:blip r:embed="rId3"/>
          <a:stretch>
            <a:fillRect/>
          </a:stretch>
        </p:blipFill>
        <p:spPr>
          <a:xfrm>
            <a:off x="5196208" y="5219971"/>
            <a:ext cx="8173440" cy="2209038"/>
          </a:xfrm>
          <a:prstGeom prst="rect">
            <a:avLst/>
          </a:prstGeom>
        </p:spPr>
      </p:pic>
      <p:sp>
        <p:nvSpPr>
          <p:cNvPr id="2" name="object 40">
            <a:extLst>
              <a:ext uri="{FF2B5EF4-FFF2-40B4-BE49-F238E27FC236}">
                <a16:creationId xmlns:a16="http://schemas.microsoft.com/office/drawing/2014/main" id="{679DEE8E-1A50-5888-8483-5E664B2FFD4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73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セミナー内容</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a:t>
            </a:fld>
            <a:endParaRPr kumimoji="1" lang="ja-JP" altLang="en-US" sz="2000"/>
          </a:p>
        </p:txBody>
      </p:sp>
      <p:graphicFrame>
        <p:nvGraphicFramePr>
          <p:cNvPr id="3" name="表 5">
            <a:extLst>
              <a:ext uri="{FF2B5EF4-FFF2-40B4-BE49-F238E27FC236}">
                <a16:creationId xmlns:a16="http://schemas.microsoft.com/office/drawing/2014/main" id="{CFC742B4-FD47-DB6E-CE09-6589A5856A97}"/>
              </a:ext>
            </a:extLst>
          </p:cNvPr>
          <p:cNvGraphicFramePr>
            <a:graphicFrameLocks noGrp="1"/>
          </p:cNvGraphicFramePr>
          <p:nvPr>
            <p:extLst>
              <p:ext uri="{D42A27DB-BD31-4B8C-83A1-F6EECF244321}">
                <p14:modId xmlns:p14="http://schemas.microsoft.com/office/powerpoint/2010/main" val="1056455897"/>
              </p:ext>
            </p:extLst>
          </p:nvPr>
        </p:nvGraphicFramePr>
        <p:xfrm>
          <a:off x="1203098" y="1538565"/>
          <a:ext cx="15406413" cy="6583680"/>
        </p:xfrm>
        <a:graphic>
          <a:graphicData uri="http://schemas.openxmlformats.org/drawingml/2006/table">
            <a:tbl>
              <a:tblPr firstRow="1" bandRow="1">
                <a:tableStyleId>{5C22544A-7EE6-4342-B048-85BDC9FD1C3A}</a:tableStyleId>
              </a:tblPr>
              <a:tblGrid>
                <a:gridCol w="2795083">
                  <a:extLst>
                    <a:ext uri="{9D8B030D-6E8A-4147-A177-3AD203B41FA5}">
                      <a16:colId xmlns:a16="http://schemas.microsoft.com/office/drawing/2014/main" val="2889673174"/>
                    </a:ext>
                  </a:extLst>
                </a:gridCol>
                <a:gridCol w="12611330">
                  <a:extLst>
                    <a:ext uri="{9D8B030D-6E8A-4147-A177-3AD203B41FA5}">
                      <a16:colId xmlns:a16="http://schemas.microsoft.com/office/drawing/2014/main" val="899843941"/>
                    </a:ext>
                  </a:extLst>
                </a:gridCol>
              </a:tblGrid>
              <a:tr h="370840">
                <a:tc>
                  <a:txBody>
                    <a:bodyPr/>
                    <a:lstStyle/>
                    <a:p>
                      <a:pPr algn="ctr"/>
                      <a:r>
                        <a:rPr kumimoji="1" lang="ja-JP" altLang="en-US" sz="3600">
                          <a:latin typeface="メイリオ" panose="020B0604030504040204" pitchFamily="50" charset="-128"/>
                          <a:ea typeface="メイリオ" panose="020B0604030504040204" pitchFamily="50" charset="-128"/>
                        </a:rPr>
                        <a:t>編</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テーマ</a:t>
                      </a:r>
                    </a:p>
                  </a:txBody>
                  <a:tcPr/>
                </a:tc>
                <a:extLst>
                  <a:ext uri="{0D108BD9-81ED-4DB2-BD59-A6C34878D82A}">
                    <a16:rowId xmlns:a16="http://schemas.microsoft.com/office/drawing/2014/main" val="3426679809"/>
                  </a:ext>
                </a:extLst>
              </a:tr>
              <a:tr h="370840">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6</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などのフレームワークの種類と活用法の紹介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396087593"/>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7</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の構築と対策基準の策定と実施手順</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17600481"/>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8</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具体的な構築・運用の実践</a:t>
                      </a:r>
                    </a:p>
                    <a:p>
                      <a:endParaRPr kumimoji="1" lang="en-US" altLang="ja-JP"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284944724"/>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9</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中小企業が組織として実践するためのスキル・知識と人材育成</a:t>
                      </a:r>
                      <a:endParaRPr kumimoji="1" lang="en-US" altLang="ja-JP"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094529348"/>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第</a:t>
                      </a:r>
                      <a:r>
                        <a:rPr kumimoji="1" lang="en-US" altLang="ja-JP" sz="3600">
                          <a:latin typeface="メイリオ" panose="020B0604030504040204" pitchFamily="50" charset="-128"/>
                          <a:ea typeface="メイリオ" panose="020B0604030504040204" pitchFamily="50" charset="-128"/>
                        </a:rPr>
                        <a:t>10</a:t>
                      </a:r>
                      <a:r>
                        <a:rPr kumimoji="1" lang="ja-JP" altLang="en-US" sz="3600">
                          <a:latin typeface="メイリオ" panose="020B0604030504040204" pitchFamily="50" charset="-128"/>
                          <a:ea typeface="メイリオ" panose="020B0604030504040204" pitchFamily="50" charset="-128"/>
                        </a:rPr>
                        <a:t>編</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全体総括</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79718352"/>
                  </a:ext>
                </a:extLst>
              </a:tr>
            </a:tbl>
          </a:graphicData>
        </a:graphic>
      </p:graphicFrame>
      <p:sp>
        <p:nvSpPr>
          <p:cNvPr id="4" name="object 40">
            <a:extLst>
              <a:ext uri="{FF2B5EF4-FFF2-40B4-BE49-F238E27FC236}">
                <a16:creationId xmlns:a16="http://schemas.microsoft.com/office/drawing/2014/main" id="{F36AD472-949A-88AE-FE8A-860ECB8C723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 社内体制整備事業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39554960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60</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5-3-3.】</a:t>
            </a:r>
          </a:p>
          <a:p>
            <a:pPr algn="ctr"/>
            <a:r>
              <a:rPr lang="en-US" altLang="ja-JP" sz="2400" b="1">
                <a:latin typeface="メイリオ" panose="020B0604030504040204" pitchFamily="50" charset="-128"/>
                <a:ea typeface="メイリオ" panose="020B0604030504040204" pitchFamily="50" charset="-128"/>
              </a:rPr>
              <a:t>P72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重大インシデント事例から学ぶ課題解決</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具体的な対応策</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554679" y="2036000"/>
            <a:ext cx="15456498" cy="5078313"/>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実施するべき技術的対策</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機器への接続に多要素認証を導入し、接続元の信頼性を上げる。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外部から中枢のサーバに対し、</a:t>
            </a: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経由での直接接続をさせない。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サーバや</a:t>
            </a:r>
            <a:r>
              <a:rPr kumimoji="1" lang="en-US" altLang="ja-JP" sz="3600">
                <a:latin typeface="メイリオ" panose="020B0604030504040204" pitchFamily="50" charset="-128"/>
                <a:ea typeface="メイリオ" panose="020B0604030504040204" pitchFamily="50" charset="-128"/>
              </a:rPr>
              <a:t>PC</a:t>
            </a:r>
            <a:r>
              <a:rPr kumimoji="1" lang="ja-JP" altLang="en-US" sz="3600">
                <a:latin typeface="メイリオ" panose="020B0604030504040204" pitchFamily="50" charset="-128"/>
                <a:ea typeface="メイリオ" panose="020B0604030504040204" pitchFamily="50" charset="-128"/>
              </a:rPr>
              <a:t>の特権アカウントのパスワードを定期的に変更する。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OS</a:t>
            </a:r>
            <a:r>
              <a:rPr kumimoji="1" lang="ja-JP" altLang="en-US" sz="3600">
                <a:latin typeface="メイリオ" panose="020B0604030504040204" pitchFamily="50" charset="-128"/>
                <a:ea typeface="メイリオ" panose="020B0604030504040204" pitchFamily="50" charset="-128"/>
              </a:rPr>
              <a:t>のファイアウォール機能を有効にし、接続元を限定する。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サーバやネットワーク機器のログを取得し、定期的に確認する。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脆弱性情報を高い頻度で確認する。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パッチマネジメントを実施する。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EDR</a:t>
            </a:r>
            <a:r>
              <a:rPr kumimoji="1" lang="ja-JP" altLang="en-US" sz="3600">
                <a:latin typeface="メイリオ" panose="020B0604030504040204" pitchFamily="50" charset="-128"/>
                <a:ea typeface="メイリオ" panose="020B0604030504040204" pitchFamily="50" charset="-128"/>
              </a:rPr>
              <a:t>などの製品を導入する。</a:t>
            </a:r>
            <a:endParaRPr kumimoji="1" lang="en-US" altLang="ja-JP" sz="360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6452CB8D-F4B3-A8BF-839B-058279CD6E47}"/>
              </a:ext>
            </a:extLst>
          </p:cNvPr>
          <p:cNvPicPr>
            <a:picLocks noChangeAspect="1"/>
          </p:cNvPicPr>
          <p:nvPr/>
        </p:nvPicPr>
        <p:blipFill>
          <a:blip r:embed="rId3"/>
          <a:stretch>
            <a:fillRect/>
          </a:stretch>
        </p:blipFill>
        <p:spPr>
          <a:xfrm>
            <a:off x="9117950" y="5821282"/>
            <a:ext cx="7955474" cy="3215511"/>
          </a:xfrm>
          <a:prstGeom prst="rect">
            <a:avLst/>
          </a:prstGeom>
        </p:spPr>
      </p:pic>
      <p:sp>
        <p:nvSpPr>
          <p:cNvPr id="5" name="object 40">
            <a:extLst>
              <a:ext uri="{FF2B5EF4-FFF2-40B4-BE49-F238E27FC236}">
                <a16:creationId xmlns:a16="http://schemas.microsoft.com/office/drawing/2014/main" id="{89932191-BDDB-55F8-9D82-3DB5FFD2B44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45704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61</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6098200" cy="4313479"/>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これからの企業経営で必要な観点：社会の動向</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投資と攻めの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経営投資としてのサイバーセキュリティ対策</a:t>
            </a:r>
            <a:endParaRPr lang="en-US" altLang="ja-JP" sz="4000">
              <a:latin typeface="メイリオ" panose="020B0604030504040204" pitchFamily="50" charset="-128"/>
              <a:ea typeface="メイリオ" panose="020B0604030504040204" pitchFamily="50" charset="-128"/>
            </a:endParaRPr>
          </a:p>
        </p:txBody>
      </p:sp>
      <p:sp>
        <p:nvSpPr>
          <p:cNvPr id="2" name="テキスト プレースホルダー 2">
            <a:extLst>
              <a:ext uri="{FF2B5EF4-FFF2-40B4-BE49-F238E27FC236}">
                <a16:creationId xmlns:a16="http://schemas.microsoft.com/office/drawing/2014/main" id="{365E5FEE-87C4-1932-3FEF-54D4E229B46A}"/>
              </a:ext>
            </a:extLst>
          </p:cNvPr>
          <p:cNvSpPr txBox="1">
            <a:spLocks noGrp="1"/>
          </p:cNvSpPr>
          <p:nvPr>
            <p:ph type="title" idx="4294967295"/>
          </p:nvPr>
        </p:nvSpPr>
        <p:spPr>
          <a:xfrm>
            <a:off x="1332852" y="697101"/>
            <a:ext cx="16098200"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企業経営で重要となる</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投資と投資としてのサイバーセキュリティ対策</a:t>
            </a:r>
          </a:p>
        </p:txBody>
      </p:sp>
      <p:sp>
        <p:nvSpPr>
          <p:cNvPr id="4" name="object 40">
            <a:extLst>
              <a:ext uri="{FF2B5EF4-FFF2-40B4-BE49-F238E27FC236}">
                <a16:creationId xmlns:a16="http://schemas.microsoft.com/office/drawing/2014/main" id="{7E93B0B0-907D-EBC1-7753-D489779441D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83784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62</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6-1-1.】</a:t>
            </a:r>
          </a:p>
          <a:p>
            <a:pPr algn="ctr"/>
            <a:r>
              <a:rPr lang="en-US" altLang="ja-JP" sz="2400" b="1">
                <a:latin typeface="メイリオ" panose="020B0604030504040204" pitchFamily="50" charset="-128"/>
                <a:ea typeface="メイリオ" panose="020B0604030504040204" pitchFamily="50" charset="-128"/>
              </a:rPr>
              <a:t>P74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P76</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現実社会とサイバー空間のつながり</a:t>
            </a:r>
          </a:p>
        </p:txBody>
      </p:sp>
      <p:pic>
        <p:nvPicPr>
          <p:cNvPr id="6" name="図 5">
            <a:extLst>
              <a:ext uri="{FF2B5EF4-FFF2-40B4-BE49-F238E27FC236}">
                <a16:creationId xmlns:a16="http://schemas.microsoft.com/office/drawing/2014/main" id="{B444BC7A-1919-7061-72C6-BAB1D32491C6}"/>
              </a:ext>
            </a:extLst>
          </p:cNvPr>
          <p:cNvPicPr>
            <a:picLocks noChangeAspect="1"/>
          </p:cNvPicPr>
          <p:nvPr/>
        </p:nvPicPr>
        <p:blipFill>
          <a:blip r:embed="rId3"/>
          <a:stretch>
            <a:fillRect/>
          </a:stretch>
        </p:blipFill>
        <p:spPr>
          <a:xfrm>
            <a:off x="2947413" y="2077914"/>
            <a:ext cx="11280365" cy="7005701"/>
          </a:xfrm>
          <a:prstGeom prst="rect">
            <a:avLst/>
          </a:prstGeom>
        </p:spPr>
      </p:pic>
      <p:sp>
        <p:nvSpPr>
          <p:cNvPr id="2" name="object 40">
            <a:extLst>
              <a:ext uri="{FF2B5EF4-FFF2-40B4-BE49-F238E27FC236}">
                <a16:creationId xmlns:a16="http://schemas.microsoft.com/office/drawing/2014/main" id="{4219650B-88AB-ECE8-7ACA-757F8E4E9E5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87097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63</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6-1-2.】</a:t>
            </a:r>
          </a:p>
          <a:p>
            <a:pPr algn="ctr"/>
            <a:r>
              <a:rPr lang="en-US" altLang="ja-JP" sz="2400" b="1">
                <a:latin typeface="メイリオ" panose="020B0604030504040204" pitchFamily="50" charset="-128"/>
                <a:ea typeface="メイリオ" panose="020B0604030504040204" pitchFamily="50" charset="-128"/>
              </a:rPr>
              <a:t>P77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P79</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活用における課題</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616926" y="2036000"/>
            <a:ext cx="15456498" cy="4524315"/>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我が国がデジタル化で後れを取った</a:t>
            </a:r>
            <a:r>
              <a:rPr kumimoji="1" lang="en-US" altLang="ja-JP" sz="3600" u="sng">
                <a:latin typeface="メイリオ" panose="020B0604030504040204" pitchFamily="50" charset="-128"/>
                <a:ea typeface="メイリオ" panose="020B0604030504040204" pitchFamily="50" charset="-128"/>
              </a:rPr>
              <a:t>6</a:t>
            </a:r>
            <a:r>
              <a:rPr kumimoji="1" lang="ja-JP" altLang="en-US" sz="3600" u="sng">
                <a:latin typeface="メイリオ" panose="020B0604030504040204" pitchFamily="50" charset="-128"/>
                <a:ea typeface="メイリオ" panose="020B0604030504040204" pitchFamily="50" charset="-128"/>
              </a:rPr>
              <a:t>つの理由</a:t>
            </a:r>
            <a:endParaRPr kumimoji="1" lang="en-US" altLang="ja-JP" sz="3600" u="sng">
              <a:latin typeface="メイリオ" panose="020B0604030504040204" pitchFamily="50" charset="-128"/>
              <a:ea typeface="メイリオ" panose="020B0604030504040204" pitchFamily="50" charset="-128"/>
            </a:endParaRP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ICT</a:t>
            </a:r>
            <a:r>
              <a:rPr kumimoji="1" lang="ja-JP" altLang="en-US" sz="3600">
                <a:latin typeface="メイリオ" panose="020B0604030504040204" pitchFamily="50" charset="-128"/>
                <a:ea typeface="メイリオ" panose="020B0604030504040204" pitchFamily="50" charset="-128"/>
              </a:rPr>
              <a:t>投資の低迷</a:t>
            </a: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業務改革等を伴わない</a:t>
            </a:r>
            <a:r>
              <a:rPr kumimoji="1" lang="en-US" altLang="ja-JP" sz="3600">
                <a:latin typeface="メイリオ" panose="020B0604030504040204" pitchFamily="50" charset="-128"/>
                <a:ea typeface="メイリオ" panose="020B0604030504040204" pitchFamily="50" charset="-128"/>
              </a:rPr>
              <a:t>ICT</a:t>
            </a:r>
            <a:r>
              <a:rPr kumimoji="1" lang="ja-JP" altLang="en-US" sz="3600">
                <a:latin typeface="メイリオ" panose="020B0604030504040204" pitchFamily="50" charset="-128"/>
                <a:ea typeface="メイリオ" panose="020B0604030504040204" pitchFamily="50" charset="-128"/>
              </a:rPr>
              <a:t>投資</a:t>
            </a:r>
          </a:p>
          <a:p>
            <a:pPr marL="742950" indent="-742950">
              <a:buFont typeface="+mj-lt"/>
              <a:buAutoNum type="arabicPeriod"/>
            </a:pPr>
            <a:r>
              <a:rPr kumimoji="1" lang="en-US" altLang="ja-JP" sz="3600">
                <a:latin typeface="メイリオ" panose="020B0604030504040204" pitchFamily="50" charset="-128"/>
                <a:ea typeface="メイリオ" panose="020B0604030504040204" pitchFamily="50" charset="-128"/>
              </a:rPr>
              <a:t>ICT</a:t>
            </a:r>
            <a:r>
              <a:rPr kumimoji="1" lang="ja-JP" altLang="en-US" sz="3600">
                <a:latin typeface="メイリオ" panose="020B0604030504040204" pitchFamily="50" charset="-128"/>
                <a:ea typeface="メイリオ" panose="020B0604030504040204" pitchFamily="50" charset="-128"/>
              </a:rPr>
              <a:t>人材不足・偏在</a:t>
            </a: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過去の成功体験</a:t>
            </a: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デジタル化への不安感・抵抗感</a:t>
            </a:r>
          </a:p>
          <a:p>
            <a:pPr marL="742950" indent="-742950">
              <a:buFont typeface="+mj-lt"/>
              <a:buAutoNum type="arabicPeriod"/>
            </a:pPr>
            <a:r>
              <a:rPr kumimoji="1" lang="ja-JP" altLang="en-US" sz="3600">
                <a:latin typeface="メイリオ" panose="020B0604030504040204" pitchFamily="50" charset="-128"/>
                <a:ea typeface="メイリオ" panose="020B0604030504040204" pitchFamily="50" charset="-128"/>
              </a:rPr>
              <a:t>デジタルリテラシーが十分ではない</a:t>
            </a:r>
          </a:p>
          <a:p>
            <a:pPr marL="742950" indent="-742950">
              <a:buFont typeface="+mj-lt"/>
              <a:buAutoNum type="arabicPeriod"/>
            </a:pPr>
            <a:endParaRPr kumimoji="1" lang="en-US" altLang="ja-JP" sz="36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A12FEC2A-3BC2-35B6-6672-874EEBFFB50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13767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64</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6-2-1.】</a:t>
            </a:r>
          </a:p>
          <a:p>
            <a:pPr algn="ctr"/>
            <a:r>
              <a:rPr lang="en-US" altLang="ja-JP" sz="2400" b="1">
                <a:latin typeface="メイリオ" panose="020B0604030504040204" pitchFamily="50" charset="-128"/>
                <a:ea typeface="メイリオ" panose="020B0604030504040204" pitchFamily="50" charset="-128"/>
              </a:rPr>
              <a:t>P80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P81</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投資と攻めの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投資の概要</a:t>
            </a:r>
          </a:p>
        </p:txBody>
      </p:sp>
      <p:pic>
        <p:nvPicPr>
          <p:cNvPr id="5" name="図 4">
            <a:extLst>
              <a:ext uri="{FF2B5EF4-FFF2-40B4-BE49-F238E27FC236}">
                <a16:creationId xmlns:a16="http://schemas.microsoft.com/office/drawing/2014/main" id="{288F0518-D824-5B01-1FC9-12D647F3286A}"/>
              </a:ext>
            </a:extLst>
          </p:cNvPr>
          <p:cNvPicPr>
            <a:picLocks noChangeAspect="1"/>
          </p:cNvPicPr>
          <p:nvPr/>
        </p:nvPicPr>
        <p:blipFill>
          <a:blip r:embed="rId3"/>
          <a:stretch>
            <a:fillRect/>
          </a:stretch>
        </p:blipFill>
        <p:spPr>
          <a:xfrm>
            <a:off x="763508" y="3039029"/>
            <a:ext cx="15728583" cy="5465782"/>
          </a:xfrm>
          <a:prstGeom prst="rect">
            <a:avLst/>
          </a:prstGeom>
        </p:spPr>
      </p:pic>
      <p:sp>
        <p:nvSpPr>
          <p:cNvPr id="2" name="object 40">
            <a:extLst>
              <a:ext uri="{FF2B5EF4-FFF2-40B4-BE49-F238E27FC236}">
                <a16:creationId xmlns:a16="http://schemas.microsoft.com/office/drawing/2014/main" id="{F855F5BD-5244-CDC1-AB9C-CAB453C636A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37079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65</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6-2-2.】</a:t>
            </a:r>
          </a:p>
          <a:p>
            <a:pPr algn="ctr"/>
            <a:r>
              <a:rPr lang="en-US" altLang="ja-JP" sz="2400" b="1">
                <a:latin typeface="メイリオ" panose="020B0604030504040204" pitchFamily="50" charset="-128"/>
                <a:ea typeface="メイリオ" panose="020B0604030504040204" pitchFamily="50" charset="-128"/>
              </a:rPr>
              <a:t>P81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P82</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投資と攻めの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」に取り組む方針について</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616926" y="2036000"/>
            <a:ext cx="15456498" cy="646331"/>
          </a:xfrm>
          <a:prstGeom prst="rect">
            <a:avLst/>
          </a:prstGeom>
          <a:noFill/>
        </p:spPr>
        <p:txBody>
          <a:bodyPr wrap="square">
            <a:spAutoFit/>
          </a:bodyPr>
          <a:lstStyle/>
          <a:p>
            <a:r>
              <a:rPr kumimoji="1" lang="en-US" altLang="ja-JP" sz="3600" u="sng">
                <a:latin typeface="メイリオ" panose="020B0604030504040204" pitchFamily="50" charset="-128"/>
                <a:ea typeface="メイリオ" panose="020B0604030504040204" pitchFamily="50" charset="-128"/>
              </a:rPr>
              <a:t>2025</a:t>
            </a:r>
            <a:r>
              <a:rPr kumimoji="1" lang="ja-JP" altLang="en-US" sz="3600" u="sng">
                <a:latin typeface="メイリオ" panose="020B0604030504040204" pitchFamily="50" charset="-128"/>
                <a:ea typeface="メイリオ" panose="020B0604030504040204" pitchFamily="50" charset="-128"/>
              </a:rPr>
              <a:t>年の崖</a:t>
            </a:r>
            <a:endParaRPr kumimoji="1" lang="en-US" altLang="ja-JP" sz="3600" u="sng">
              <a:latin typeface="メイリオ" panose="020B0604030504040204" pitchFamily="50" charset="-128"/>
              <a:ea typeface="メイリオ" panose="020B0604030504040204" pitchFamily="50" charset="-128"/>
            </a:endParaRPr>
          </a:p>
        </p:txBody>
      </p:sp>
      <p:graphicFrame>
        <p:nvGraphicFramePr>
          <p:cNvPr id="2" name="表 5">
            <a:extLst>
              <a:ext uri="{FF2B5EF4-FFF2-40B4-BE49-F238E27FC236}">
                <a16:creationId xmlns:a16="http://schemas.microsoft.com/office/drawing/2014/main" id="{21A29FD3-13B9-FA08-8DD8-51CFD67A511B}"/>
              </a:ext>
            </a:extLst>
          </p:cNvPr>
          <p:cNvGraphicFramePr>
            <a:graphicFrameLocks noGrp="1"/>
          </p:cNvGraphicFramePr>
          <p:nvPr>
            <p:extLst>
              <p:ext uri="{D42A27DB-BD31-4B8C-83A1-F6EECF244321}">
                <p14:modId xmlns:p14="http://schemas.microsoft.com/office/powerpoint/2010/main" val="179062057"/>
              </p:ext>
            </p:extLst>
          </p:nvPr>
        </p:nvGraphicFramePr>
        <p:xfrm>
          <a:off x="11540183" y="2707679"/>
          <a:ext cx="5712055" cy="6113986"/>
        </p:xfrm>
        <a:graphic>
          <a:graphicData uri="http://schemas.openxmlformats.org/drawingml/2006/table">
            <a:tbl>
              <a:tblPr firstRow="1" bandRow="1">
                <a:tableStyleId>{5C22544A-7EE6-4342-B048-85BDC9FD1C3A}</a:tableStyleId>
              </a:tblPr>
              <a:tblGrid>
                <a:gridCol w="1036300">
                  <a:extLst>
                    <a:ext uri="{9D8B030D-6E8A-4147-A177-3AD203B41FA5}">
                      <a16:colId xmlns:a16="http://schemas.microsoft.com/office/drawing/2014/main" val="2889673174"/>
                    </a:ext>
                  </a:extLst>
                </a:gridCol>
                <a:gridCol w="4675755">
                  <a:extLst>
                    <a:ext uri="{9D8B030D-6E8A-4147-A177-3AD203B41FA5}">
                      <a16:colId xmlns:a16="http://schemas.microsoft.com/office/drawing/2014/main" val="899843941"/>
                    </a:ext>
                  </a:extLst>
                </a:gridCol>
              </a:tblGrid>
              <a:tr h="666895">
                <a:tc>
                  <a:txBody>
                    <a:bodyPr/>
                    <a:lstStyle/>
                    <a:p>
                      <a:pPr algn="ctr"/>
                      <a:r>
                        <a:rPr kumimoji="1" lang="ja-JP" altLang="en-US" sz="3200">
                          <a:latin typeface="Meiryo UI" panose="020B0604030504040204" pitchFamily="50" charset="-128"/>
                          <a:ea typeface="Meiryo UI" panose="020B0604030504040204" pitchFamily="50" charset="-128"/>
                        </a:rPr>
                        <a:t>項番</a:t>
                      </a:r>
                    </a:p>
                  </a:txBody>
                  <a:tcPr/>
                </a:tc>
                <a:tc>
                  <a:txBody>
                    <a:bodyPr/>
                    <a:lstStyle/>
                    <a:p>
                      <a:pPr algn="ctr"/>
                      <a:r>
                        <a:rPr kumimoji="1" lang="ja-JP" altLang="en-US" sz="3200">
                          <a:latin typeface="Meiryo UI" panose="020B0604030504040204" pitchFamily="50" charset="-128"/>
                          <a:ea typeface="Meiryo UI" panose="020B0604030504040204" pitchFamily="50" charset="-128"/>
                        </a:rPr>
                        <a:t>課題</a:t>
                      </a:r>
                    </a:p>
                  </a:txBody>
                  <a:tcPr/>
                </a:tc>
                <a:extLst>
                  <a:ext uri="{0D108BD9-81ED-4DB2-BD59-A6C34878D82A}">
                    <a16:rowId xmlns:a16="http://schemas.microsoft.com/office/drawing/2014/main" val="3426679809"/>
                  </a:ext>
                </a:extLst>
              </a:tr>
              <a:tr h="666895">
                <a:tc>
                  <a:txBody>
                    <a:bodyPr/>
                    <a:lstStyle/>
                    <a:p>
                      <a:pPr algn="ctr"/>
                      <a:r>
                        <a:rPr kumimoji="1" lang="ja-JP" altLang="en-US" sz="3200">
                          <a:latin typeface="Meiryo UI" panose="020B0604030504040204" pitchFamily="50" charset="-128"/>
                          <a:ea typeface="Meiryo UI" panose="020B0604030504040204" pitchFamily="50" charset="-128"/>
                        </a:rPr>
                        <a:t>対策</a:t>
                      </a:r>
                      <a:r>
                        <a:rPr kumimoji="1" lang="en-US" altLang="ja-JP" sz="3200">
                          <a:latin typeface="Meiryo UI" panose="020B0604030504040204" pitchFamily="50" charset="-128"/>
                          <a:ea typeface="Meiryo UI" panose="020B0604030504040204" pitchFamily="50" charset="-128"/>
                        </a:rPr>
                        <a:t>1</a:t>
                      </a:r>
                      <a:endParaRPr kumimoji="1" lang="ja-JP" altLang="en-US" sz="3200">
                        <a:latin typeface="Meiryo UI" panose="020B0604030504040204" pitchFamily="50" charset="-128"/>
                        <a:ea typeface="Meiryo UI" panose="020B0604030504040204" pitchFamily="50" charset="-128"/>
                      </a:endParaRPr>
                    </a:p>
                  </a:txBody>
                  <a:tcPr anchor="ctr"/>
                </a:tc>
                <a:tc>
                  <a:txBody>
                    <a:bodyPr/>
                    <a:lstStyle/>
                    <a:p>
                      <a:r>
                        <a:rPr kumimoji="1" lang="ja-JP" altLang="en-US" sz="3200">
                          <a:latin typeface="Meiryo UI" panose="020B0604030504040204" pitchFamily="50" charset="-128"/>
                          <a:ea typeface="Meiryo UI" panose="020B0604030504040204" pitchFamily="50" charset="-128"/>
                        </a:rPr>
                        <a:t>「見える化」指標、診断スキームの構築</a:t>
                      </a:r>
                    </a:p>
                  </a:txBody>
                  <a:tcPr/>
                </a:tc>
                <a:extLst>
                  <a:ext uri="{0D108BD9-81ED-4DB2-BD59-A6C34878D82A}">
                    <a16:rowId xmlns:a16="http://schemas.microsoft.com/office/drawing/2014/main" val="2396087593"/>
                  </a:ext>
                </a:extLst>
              </a:tr>
              <a:tr h="666895">
                <a:tc>
                  <a:txBody>
                    <a:bodyPr/>
                    <a:lstStyle/>
                    <a:p>
                      <a:pPr algn="ctr"/>
                      <a:r>
                        <a:rPr kumimoji="1" lang="ja-JP" altLang="en-US" sz="3200">
                          <a:latin typeface="Meiryo UI" panose="020B0604030504040204" pitchFamily="50" charset="-128"/>
                          <a:ea typeface="Meiryo UI" panose="020B0604030504040204" pitchFamily="50" charset="-128"/>
                        </a:rPr>
                        <a:t>対策</a:t>
                      </a:r>
                      <a:r>
                        <a:rPr kumimoji="1" lang="en-US" altLang="ja-JP" sz="3200">
                          <a:latin typeface="Meiryo UI" panose="020B0604030504040204" pitchFamily="50" charset="-128"/>
                          <a:ea typeface="Meiryo UI" panose="020B0604030504040204" pitchFamily="50" charset="-128"/>
                        </a:rPr>
                        <a:t>2</a:t>
                      </a:r>
                      <a:endParaRPr kumimoji="1" lang="ja-JP" altLang="en-US" sz="3200">
                        <a:latin typeface="Meiryo UI" panose="020B0604030504040204" pitchFamily="50" charset="-128"/>
                        <a:ea typeface="Meiryo UI" panose="020B0604030504040204" pitchFamily="50" charset="-128"/>
                      </a:endParaRPr>
                    </a:p>
                  </a:txBody>
                  <a:tcPr anchor="ctr"/>
                </a:tc>
                <a:tc>
                  <a:txBody>
                    <a:bodyPr/>
                    <a:lstStyle/>
                    <a:p>
                      <a:r>
                        <a:rPr kumimoji="1" lang="en-US" altLang="ja-JP" sz="3200">
                          <a:latin typeface="Meiryo UI" panose="020B0604030504040204" pitchFamily="50" charset="-128"/>
                          <a:ea typeface="Meiryo UI" panose="020B0604030504040204" pitchFamily="50" charset="-128"/>
                        </a:rPr>
                        <a:t>DX</a:t>
                      </a:r>
                      <a:r>
                        <a:rPr kumimoji="1" lang="ja-JP" altLang="en-US" sz="3200">
                          <a:latin typeface="Meiryo UI" panose="020B0604030504040204" pitchFamily="50" charset="-128"/>
                          <a:ea typeface="Meiryo UI" panose="020B0604030504040204" pitchFamily="50" charset="-128"/>
                        </a:rPr>
                        <a:t>推進ガイドラインの策定</a:t>
                      </a:r>
                    </a:p>
                  </a:txBody>
                  <a:tcPr/>
                </a:tc>
                <a:extLst>
                  <a:ext uri="{0D108BD9-81ED-4DB2-BD59-A6C34878D82A}">
                    <a16:rowId xmlns:a16="http://schemas.microsoft.com/office/drawing/2014/main" val="1617600481"/>
                  </a:ext>
                </a:extLst>
              </a:tr>
              <a:tr h="666895">
                <a:tc>
                  <a:txBody>
                    <a:bodyPr/>
                    <a:lstStyle/>
                    <a:p>
                      <a:pPr algn="ctr"/>
                      <a:r>
                        <a:rPr kumimoji="1" lang="ja-JP" altLang="en-US" sz="3200">
                          <a:latin typeface="Meiryo UI" panose="020B0604030504040204" pitchFamily="50" charset="-128"/>
                          <a:ea typeface="Meiryo UI" panose="020B0604030504040204" pitchFamily="50" charset="-128"/>
                        </a:rPr>
                        <a:t>対策</a:t>
                      </a:r>
                      <a:r>
                        <a:rPr kumimoji="1" lang="en-US" altLang="ja-JP" sz="3200">
                          <a:latin typeface="Meiryo UI" panose="020B0604030504040204" pitchFamily="50" charset="-128"/>
                          <a:ea typeface="Meiryo UI" panose="020B0604030504040204" pitchFamily="50" charset="-128"/>
                        </a:rPr>
                        <a:t>3</a:t>
                      </a:r>
                      <a:endParaRPr kumimoji="1" lang="ja-JP" altLang="en-US" sz="3200">
                        <a:latin typeface="Meiryo UI" panose="020B0604030504040204" pitchFamily="50" charset="-128"/>
                        <a:ea typeface="Meiryo UI" panose="020B0604030504040204" pitchFamily="50" charset="-128"/>
                      </a:endParaRPr>
                    </a:p>
                  </a:txBody>
                  <a:tcPr anchor="ctr"/>
                </a:tc>
                <a:tc>
                  <a:txBody>
                    <a:bodyPr/>
                    <a:lstStyle/>
                    <a:p>
                      <a:r>
                        <a:rPr kumimoji="1" lang="en-US" altLang="ja-JP" sz="3200">
                          <a:latin typeface="Meiryo UI" panose="020B0604030504040204" pitchFamily="50" charset="-128"/>
                          <a:ea typeface="Meiryo UI" panose="020B0604030504040204" pitchFamily="50" charset="-128"/>
                        </a:rPr>
                        <a:t>IT</a:t>
                      </a:r>
                      <a:r>
                        <a:rPr kumimoji="1" lang="ja-JP" altLang="en-US" sz="3200">
                          <a:latin typeface="Meiryo UI" panose="020B0604030504040204" pitchFamily="50" charset="-128"/>
                          <a:ea typeface="Meiryo UI" panose="020B0604030504040204" pitchFamily="50" charset="-128"/>
                        </a:rPr>
                        <a:t>システムの刷新</a:t>
                      </a:r>
                    </a:p>
                  </a:txBody>
                  <a:tcPr/>
                </a:tc>
                <a:extLst>
                  <a:ext uri="{0D108BD9-81ED-4DB2-BD59-A6C34878D82A}">
                    <a16:rowId xmlns:a16="http://schemas.microsoft.com/office/drawing/2014/main" val="1537157140"/>
                  </a:ext>
                </a:extLst>
              </a:tr>
              <a:tr h="1179891">
                <a:tc>
                  <a:txBody>
                    <a:bodyPr/>
                    <a:lstStyle/>
                    <a:p>
                      <a:pPr algn="ctr"/>
                      <a:r>
                        <a:rPr kumimoji="1" lang="ja-JP" altLang="en-US" sz="3200">
                          <a:latin typeface="Meiryo UI" panose="020B0604030504040204" pitchFamily="50" charset="-128"/>
                          <a:ea typeface="Meiryo UI" panose="020B0604030504040204" pitchFamily="50" charset="-128"/>
                        </a:rPr>
                        <a:t>対策</a:t>
                      </a:r>
                      <a:r>
                        <a:rPr kumimoji="1" lang="en-US" altLang="ja-JP" sz="3200">
                          <a:latin typeface="Meiryo UI" panose="020B0604030504040204" pitchFamily="50" charset="-128"/>
                          <a:ea typeface="Meiryo UI" panose="020B0604030504040204" pitchFamily="50" charset="-128"/>
                        </a:rPr>
                        <a:t>4</a:t>
                      </a:r>
                      <a:endParaRPr kumimoji="1" lang="ja-JP" altLang="en-US" sz="3200">
                        <a:latin typeface="Meiryo UI" panose="020B0604030504040204" pitchFamily="50" charset="-128"/>
                        <a:ea typeface="Meiryo UI" panose="020B0604030504040204" pitchFamily="50" charset="-128"/>
                      </a:endParaRPr>
                    </a:p>
                  </a:txBody>
                  <a:tcPr anchor="ctr"/>
                </a:tc>
                <a:tc>
                  <a:txBody>
                    <a:bodyPr/>
                    <a:lstStyle/>
                    <a:p>
                      <a:r>
                        <a:rPr kumimoji="1" lang="ja-JP" altLang="en-US" sz="3200">
                          <a:latin typeface="Meiryo UI" panose="020B0604030504040204" pitchFamily="50" charset="-128"/>
                          <a:ea typeface="Meiryo UI" panose="020B0604030504040204" pitchFamily="50" charset="-128"/>
                        </a:rPr>
                        <a:t>ユーザー企業・ベンダー企業との新しい関係性構築</a:t>
                      </a:r>
                    </a:p>
                  </a:txBody>
                  <a:tcPr/>
                </a:tc>
                <a:extLst>
                  <a:ext uri="{0D108BD9-81ED-4DB2-BD59-A6C34878D82A}">
                    <a16:rowId xmlns:a16="http://schemas.microsoft.com/office/drawing/2014/main" val="367874391"/>
                  </a:ext>
                </a:extLst>
              </a:tr>
              <a:tr h="666895">
                <a:tc>
                  <a:txBody>
                    <a:bodyPr/>
                    <a:lstStyle/>
                    <a:p>
                      <a:pPr algn="ctr"/>
                      <a:r>
                        <a:rPr kumimoji="1" lang="ja-JP" altLang="en-US" sz="3200">
                          <a:latin typeface="Meiryo UI" panose="020B0604030504040204" pitchFamily="50" charset="-128"/>
                          <a:ea typeface="Meiryo UI" panose="020B0604030504040204" pitchFamily="50" charset="-128"/>
                        </a:rPr>
                        <a:t>対策</a:t>
                      </a:r>
                      <a:r>
                        <a:rPr kumimoji="1" lang="en-US" altLang="ja-JP" sz="3200">
                          <a:latin typeface="Meiryo UI" panose="020B0604030504040204" pitchFamily="50" charset="-128"/>
                          <a:ea typeface="Meiryo UI" panose="020B0604030504040204" pitchFamily="50" charset="-128"/>
                        </a:rPr>
                        <a:t>5</a:t>
                      </a:r>
                      <a:endParaRPr kumimoji="1" lang="ja-JP" altLang="en-US" sz="3200">
                        <a:latin typeface="Meiryo UI" panose="020B0604030504040204" pitchFamily="50" charset="-128"/>
                        <a:ea typeface="Meiryo UI" panose="020B0604030504040204" pitchFamily="50" charset="-128"/>
                      </a:endParaRPr>
                    </a:p>
                  </a:txBody>
                  <a:tcPr anchor="ctr"/>
                </a:tc>
                <a:tc>
                  <a:txBody>
                    <a:bodyPr/>
                    <a:lstStyle/>
                    <a:p>
                      <a:r>
                        <a:rPr kumimoji="1" lang="en-US" altLang="ja-JP" sz="3200">
                          <a:latin typeface="Meiryo UI" panose="020B0604030504040204" pitchFamily="50" charset="-128"/>
                          <a:ea typeface="Meiryo UI" panose="020B0604030504040204" pitchFamily="50" charset="-128"/>
                        </a:rPr>
                        <a:t>DX</a:t>
                      </a:r>
                      <a:r>
                        <a:rPr kumimoji="1" lang="ja-JP" altLang="en-US" sz="3200">
                          <a:latin typeface="Meiryo UI" panose="020B0604030504040204" pitchFamily="50" charset="-128"/>
                          <a:ea typeface="Meiryo UI" panose="020B0604030504040204" pitchFamily="50" charset="-128"/>
                        </a:rPr>
                        <a:t>人材の育成・確保</a:t>
                      </a:r>
                    </a:p>
                  </a:txBody>
                  <a:tcPr/>
                </a:tc>
                <a:extLst>
                  <a:ext uri="{0D108BD9-81ED-4DB2-BD59-A6C34878D82A}">
                    <a16:rowId xmlns:a16="http://schemas.microsoft.com/office/drawing/2014/main" val="1331936183"/>
                  </a:ext>
                </a:extLst>
              </a:tr>
            </a:tbl>
          </a:graphicData>
        </a:graphic>
      </p:graphicFrame>
      <p:pic>
        <p:nvPicPr>
          <p:cNvPr id="5" name="図 4">
            <a:extLst>
              <a:ext uri="{FF2B5EF4-FFF2-40B4-BE49-F238E27FC236}">
                <a16:creationId xmlns:a16="http://schemas.microsoft.com/office/drawing/2014/main" id="{D4F469DC-1B62-96E4-88EF-1992B4EBAB9A}"/>
              </a:ext>
            </a:extLst>
          </p:cNvPr>
          <p:cNvPicPr>
            <a:picLocks noChangeAspect="1"/>
          </p:cNvPicPr>
          <p:nvPr/>
        </p:nvPicPr>
        <p:blipFill>
          <a:blip r:embed="rId3"/>
          <a:stretch>
            <a:fillRect/>
          </a:stretch>
        </p:blipFill>
        <p:spPr>
          <a:xfrm>
            <a:off x="1100062" y="2470496"/>
            <a:ext cx="10440121" cy="4965008"/>
          </a:xfrm>
          <a:prstGeom prst="rect">
            <a:avLst/>
          </a:prstGeom>
        </p:spPr>
      </p:pic>
      <p:sp>
        <p:nvSpPr>
          <p:cNvPr id="6" name="テキスト ボックス 5">
            <a:extLst>
              <a:ext uri="{FF2B5EF4-FFF2-40B4-BE49-F238E27FC236}">
                <a16:creationId xmlns:a16="http://schemas.microsoft.com/office/drawing/2014/main" id="{70321D15-101A-FB3D-A350-5F0FA74486C3}"/>
              </a:ext>
            </a:extLst>
          </p:cNvPr>
          <p:cNvSpPr txBox="1"/>
          <p:nvPr/>
        </p:nvSpPr>
        <p:spPr>
          <a:xfrm>
            <a:off x="1883301" y="7506545"/>
            <a:ext cx="8228442" cy="923330"/>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2025</a:t>
            </a:r>
            <a:r>
              <a:rPr kumimoji="1" lang="ja-JP" altLang="en-US">
                <a:latin typeface="メイリオ" panose="020B0604030504040204" pitchFamily="50" charset="-128"/>
                <a:ea typeface="メイリオ" panose="020B0604030504040204" pitchFamily="50" charset="-128"/>
              </a:rPr>
              <a:t>年の崖」の概要図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（出典）経済産業省「</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レポート ～</a:t>
            </a:r>
            <a:r>
              <a:rPr kumimoji="1" lang="en-US" altLang="ja-JP">
                <a:latin typeface="メイリオ" panose="020B0604030504040204" pitchFamily="50" charset="-128"/>
                <a:ea typeface="メイリオ" panose="020B0604030504040204" pitchFamily="50" charset="-128"/>
              </a:rPr>
              <a:t>IT</a:t>
            </a:r>
            <a:r>
              <a:rPr kumimoji="1" lang="ja-JP" altLang="en-US">
                <a:latin typeface="メイリオ" panose="020B0604030504040204" pitchFamily="50" charset="-128"/>
                <a:ea typeface="メイリオ" panose="020B0604030504040204" pitchFamily="50" charset="-128"/>
              </a:rPr>
              <a:t>システム「</a:t>
            </a:r>
            <a:r>
              <a:rPr kumimoji="1" lang="en-US" altLang="ja-JP">
                <a:latin typeface="メイリオ" panose="020B0604030504040204" pitchFamily="50" charset="-128"/>
                <a:ea typeface="メイリオ" panose="020B0604030504040204" pitchFamily="50" charset="-128"/>
              </a:rPr>
              <a:t>2025</a:t>
            </a:r>
            <a:r>
              <a:rPr kumimoji="1" lang="ja-JP" altLang="en-US">
                <a:latin typeface="メイリオ" panose="020B0604030504040204" pitchFamily="50" charset="-128"/>
                <a:ea typeface="メイリオ" panose="020B0604030504040204" pitchFamily="50" charset="-128"/>
              </a:rPr>
              <a:t>年の崖」の克服と</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の本格的な展開～」をもとに作成</a:t>
            </a:r>
          </a:p>
        </p:txBody>
      </p:sp>
      <p:sp>
        <p:nvSpPr>
          <p:cNvPr id="8" name="object 40">
            <a:extLst>
              <a:ext uri="{FF2B5EF4-FFF2-40B4-BE49-F238E27FC236}">
                <a16:creationId xmlns:a16="http://schemas.microsoft.com/office/drawing/2014/main" id="{3452A238-3DF8-442A-4E3F-F73D8E1EBFD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3873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66</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6-2-3.】</a:t>
            </a:r>
          </a:p>
          <a:p>
            <a:pPr algn="ctr"/>
            <a:r>
              <a:rPr lang="en-US" altLang="ja-JP" sz="2400" b="1">
                <a:latin typeface="メイリオ" panose="020B0604030504040204" pitchFamily="50" charset="-128"/>
                <a:ea typeface="メイリオ" panose="020B0604030504040204" pitchFamily="50" charset="-128"/>
              </a:rPr>
              <a:t>P82</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P83</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投資と攻めの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を活用した生産性の向上</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616926" y="2036000"/>
            <a:ext cx="15456498" cy="2862322"/>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「守りの</a:t>
            </a:r>
            <a:r>
              <a:rPr kumimoji="1" lang="en-US" altLang="ja-JP" sz="3600" u="sng">
                <a:latin typeface="メイリオ" panose="020B0604030504040204" pitchFamily="50" charset="-128"/>
                <a:ea typeface="メイリオ" panose="020B0604030504040204" pitchFamily="50" charset="-128"/>
              </a:rPr>
              <a:t>IT</a:t>
            </a:r>
            <a:r>
              <a:rPr kumimoji="1" lang="ja-JP" altLang="en-US" sz="3600" u="sng">
                <a:latin typeface="メイリオ" panose="020B0604030504040204" pitchFamily="50" charset="-128"/>
                <a:ea typeface="メイリオ" panose="020B0604030504040204" pitchFamily="50" charset="-128"/>
              </a:rPr>
              <a:t>投資」：デジタルオプティマイゼーション</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業務効率化・コスト削減</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デジタル活用するための環境整備</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事例：某旅館</a:t>
            </a:r>
            <a:endParaRPr kumimoji="1" lang="en-US" altLang="ja-JP" sz="3600" u="sng">
              <a:latin typeface="メイリオ" panose="020B0604030504040204" pitchFamily="50" charset="-128"/>
              <a:ea typeface="メイリオ" panose="020B0604030504040204" pitchFamily="50" charset="-128"/>
            </a:endParaRPr>
          </a:p>
        </p:txBody>
      </p:sp>
      <p:pic>
        <p:nvPicPr>
          <p:cNvPr id="60" name="図 59">
            <a:extLst>
              <a:ext uri="{FF2B5EF4-FFF2-40B4-BE49-F238E27FC236}">
                <a16:creationId xmlns:a16="http://schemas.microsoft.com/office/drawing/2014/main" id="{42E190BE-C314-DA96-B029-B4C984B51B76}"/>
              </a:ext>
            </a:extLst>
          </p:cNvPr>
          <p:cNvPicPr>
            <a:picLocks noChangeAspect="1"/>
          </p:cNvPicPr>
          <p:nvPr/>
        </p:nvPicPr>
        <p:blipFill>
          <a:blip r:embed="rId3"/>
          <a:stretch>
            <a:fillRect/>
          </a:stretch>
        </p:blipFill>
        <p:spPr>
          <a:xfrm>
            <a:off x="2141927" y="5105707"/>
            <a:ext cx="12635122" cy="3933401"/>
          </a:xfrm>
          <a:prstGeom prst="rect">
            <a:avLst/>
          </a:prstGeom>
        </p:spPr>
      </p:pic>
      <p:grpSp>
        <p:nvGrpSpPr>
          <p:cNvPr id="15373" name="グループ化 403024645"/>
          <p:cNvGrpSpPr>
            <a:grpSpLocks/>
          </p:cNvGrpSpPr>
          <p:nvPr/>
        </p:nvGrpSpPr>
        <p:grpSpPr bwMode="auto">
          <a:xfrm>
            <a:off x="242888" y="168275"/>
            <a:ext cx="942975" cy="973138"/>
            <a:chOff x="0" y="0"/>
            <a:chExt cx="9428" cy="9728"/>
          </a:xfrm>
        </p:grpSpPr>
      </p:grpSp>
      <p:grpSp>
        <p:nvGrpSpPr>
          <p:cNvPr id="15368" name="グループ化 1857149818"/>
          <p:cNvGrpSpPr>
            <a:grpSpLocks/>
          </p:cNvGrpSpPr>
          <p:nvPr/>
        </p:nvGrpSpPr>
        <p:grpSpPr bwMode="auto">
          <a:xfrm>
            <a:off x="220663" y="168275"/>
            <a:ext cx="942975" cy="973138"/>
            <a:chOff x="0" y="0"/>
            <a:chExt cx="9423" cy="9728"/>
          </a:xfrm>
        </p:grpSpPr>
      </p:grpSp>
      <p:grpSp>
        <p:nvGrpSpPr>
          <p:cNvPr id="15361" name="グループ化 1504872673"/>
          <p:cNvGrpSpPr>
            <a:grpSpLocks/>
          </p:cNvGrpSpPr>
          <p:nvPr/>
        </p:nvGrpSpPr>
        <p:grpSpPr bwMode="auto">
          <a:xfrm>
            <a:off x="206375" y="111125"/>
            <a:ext cx="942975" cy="973138"/>
            <a:chOff x="0" y="0"/>
            <a:chExt cx="9428" cy="9728"/>
          </a:xfrm>
        </p:grpSpPr>
      </p:grpSp>
      <p:grpSp>
        <p:nvGrpSpPr>
          <p:cNvPr id="15365" name="グループ化 1493677302"/>
          <p:cNvGrpSpPr>
            <a:grpSpLocks/>
          </p:cNvGrpSpPr>
          <p:nvPr/>
        </p:nvGrpSpPr>
        <p:grpSpPr bwMode="auto">
          <a:xfrm>
            <a:off x="352425" y="130175"/>
            <a:ext cx="942975" cy="973138"/>
            <a:chOff x="0" y="0"/>
            <a:chExt cx="9428" cy="9728"/>
          </a:xfrm>
        </p:grpSpPr>
      </p:grpSp>
      <p:grpSp>
        <p:nvGrpSpPr>
          <p:cNvPr id="15388" name="Group 28"/>
          <p:cNvGrpSpPr>
            <a:grpSpLocks/>
          </p:cNvGrpSpPr>
          <p:nvPr/>
        </p:nvGrpSpPr>
        <p:grpSpPr bwMode="auto">
          <a:xfrm>
            <a:off x="579438" y="168275"/>
            <a:ext cx="942975" cy="973138"/>
            <a:chOff x="0" y="0"/>
            <a:chExt cx="9428" cy="9728"/>
          </a:xfrm>
        </p:grpSpPr>
      </p:grpSp>
      <p:grpSp>
        <p:nvGrpSpPr>
          <p:cNvPr id="15385" name="Group 25"/>
          <p:cNvGrpSpPr>
            <a:grpSpLocks/>
          </p:cNvGrpSpPr>
          <p:nvPr/>
        </p:nvGrpSpPr>
        <p:grpSpPr bwMode="auto">
          <a:xfrm>
            <a:off x="577850" y="168275"/>
            <a:ext cx="942975" cy="973138"/>
            <a:chOff x="0" y="0"/>
            <a:chExt cx="9423" cy="9728"/>
          </a:xfrm>
        </p:grpSpPr>
      </p:grpSp>
      <p:grpSp>
        <p:nvGrpSpPr>
          <p:cNvPr id="15377" name="Group 17"/>
          <p:cNvGrpSpPr>
            <a:grpSpLocks/>
          </p:cNvGrpSpPr>
          <p:nvPr/>
        </p:nvGrpSpPr>
        <p:grpSpPr bwMode="auto">
          <a:xfrm>
            <a:off x="414338" y="111125"/>
            <a:ext cx="942975" cy="973138"/>
            <a:chOff x="0" y="0"/>
            <a:chExt cx="9428" cy="9728"/>
          </a:xfrm>
        </p:grpSpPr>
      </p:grpSp>
      <p:grpSp>
        <p:nvGrpSpPr>
          <p:cNvPr id="15381" name="Group 21"/>
          <p:cNvGrpSpPr>
            <a:grpSpLocks/>
          </p:cNvGrpSpPr>
          <p:nvPr/>
        </p:nvGrpSpPr>
        <p:grpSpPr bwMode="auto">
          <a:xfrm>
            <a:off x="546100" y="130175"/>
            <a:ext cx="942975" cy="973138"/>
            <a:chOff x="0" y="0"/>
            <a:chExt cx="9428" cy="9728"/>
          </a:xfrm>
        </p:grpSpPr>
      </p:grpSp>
      <p:sp>
        <p:nvSpPr>
          <p:cNvPr id="2" name="object 40">
            <a:extLst>
              <a:ext uri="{FF2B5EF4-FFF2-40B4-BE49-F238E27FC236}">
                <a16:creationId xmlns:a16="http://schemas.microsoft.com/office/drawing/2014/main" id="{174D3D25-62E3-3BF8-8E4A-7DB54C00D51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4200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67</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6-2-4.】</a:t>
            </a:r>
          </a:p>
          <a:p>
            <a:pPr algn="ctr"/>
            <a:r>
              <a:rPr lang="en-US" altLang="ja-JP" sz="2400" b="1">
                <a:latin typeface="メイリオ" panose="020B0604030504040204" pitchFamily="50" charset="-128"/>
                <a:ea typeface="メイリオ" panose="020B0604030504040204" pitchFamily="50" charset="-128"/>
              </a:rPr>
              <a:t>P84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P85</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投資と攻めの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を活用した新たなビジネスの展開</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616926" y="2036000"/>
            <a:ext cx="15456498" cy="2862322"/>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「攻めの</a:t>
            </a:r>
            <a:r>
              <a:rPr kumimoji="1" lang="en-US" altLang="ja-JP" sz="3600" u="sng">
                <a:latin typeface="メイリオ" panose="020B0604030504040204" pitchFamily="50" charset="-128"/>
                <a:ea typeface="メイリオ" panose="020B0604030504040204" pitchFamily="50" charset="-128"/>
              </a:rPr>
              <a:t>IT</a:t>
            </a:r>
            <a:r>
              <a:rPr kumimoji="1" lang="ja-JP" altLang="en-US" sz="3600" u="sng">
                <a:latin typeface="メイリオ" panose="020B0604030504040204" pitchFamily="50" charset="-128"/>
                <a:ea typeface="メイリオ" panose="020B0604030504040204" pitchFamily="50" charset="-128"/>
              </a:rPr>
              <a:t>投資」：</a:t>
            </a:r>
            <a:r>
              <a:rPr kumimoji="1" lang="en-US" altLang="ja-JP" sz="3600" u="sng">
                <a:latin typeface="メイリオ" panose="020B0604030504040204" pitchFamily="50" charset="-128"/>
                <a:ea typeface="メイリオ" panose="020B0604030504040204" pitchFamily="50" charset="-128"/>
              </a:rPr>
              <a:t>DX</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ビジネス環境の急激な変化に対応するため</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多様化する顧客ニーズに応えるため</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事例：某ワイン製造会社</a:t>
            </a:r>
            <a:endParaRPr kumimoji="1" lang="en-US" altLang="ja-JP" sz="3600" u="sng">
              <a:latin typeface="メイリオ" panose="020B0604030504040204" pitchFamily="50" charset="-128"/>
              <a:ea typeface="メイリオ" panose="020B0604030504040204" pitchFamily="50" charset="-128"/>
            </a:endParaRPr>
          </a:p>
        </p:txBody>
      </p:sp>
      <p:pic>
        <p:nvPicPr>
          <p:cNvPr id="27" name="図 26">
            <a:extLst>
              <a:ext uri="{FF2B5EF4-FFF2-40B4-BE49-F238E27FC236}">
                <a16:creationId xmlns:a16="http://schemas.microsoft.com/office/drawing/2014/main" id="{965A56C1-026F-F178-7C7D-91E40C56A4B6}"/>
              </a:ext>
            </a:extLst>
          </p:cNvPr>
          <p:cNvPicPr>
            <a:picLocks noChangeAspect="1"/>
          </p:cNvPicPr>
          <p:nvPr/>
        </p:nvPicPr>
        <p:blipFill>
          <a:blip r:embed="rId3"/>
          <a:stretch>
            <a:fillRect/>
          </a:stretch>
        </p:blipFill>
        <p:spPr>
          <a:xfrm>
            <a:off x="3046766" y="4898322"/>
            <a:ext cx="11286021" cy="4202546"/>
          </a:xfrm>
          <a:prstGeom prst="rect">
            <a:avLst/>
          </a:prstGeom>
        </p:spPr>
      </p:pic>
      <p:sp>
        <p:nvSpPr>
          <p:cNvPr id="2" name="object 40">
            <a:extLst>
              <a:ext uri="{FF2B5EF4-FFF2-40B4-BE49-F238E27FC236}">
                <a16:creationId xmlns:a16="http://schemas.microsoft.com/office/drawing/2014/main" id="{086E0ED5-D365-4C38-00C1-CADAF6702CE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90643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68</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6-2-5.】</a:t>
            </a:r>
          </a:p>
          <a:p>
            <a:pPr algn="ctr"/>
            <a:r>
              <a:rPr lang="en-US" altLang="ja-JP" sz="2400" b="1">
                <a:latin typeface="メイリオ" panose="020B0604030504040204" pitchFamily="50" charset="-128"/>
                <a:ea typeface="メイリオ" panose="020B0604030504040204" pitchFamily="50" charset="-128"/>
              </a:rPr>
              <a:t>P86</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P88</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投資と攻めの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次世代技術を活用したビジネス展開</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616926" y="2036000"/>
            <a:ext cx="15456498" cy="646331"/>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活用する技術</a:t>
            </a:r>
            <a:endParaRPr kumimoji="1" lang="en-US" altLang="ja-JP" sz="3600" u="sng">
              <a:latin typeface="メイリオ" panose="020B0604030504040204" pitchFamily="50" charset="-128"/>
              <a:ea typeface="メイリオ" panose="020B0604030504040204" pitchFamily="50" charset="-128"/>
            </a:endParaRPr>
          </a:p>
        </p:txBody>
      </p:sp>
      <p:graphicFrame>
        <p:nvGraphicFramePr>
          <p:cNvPr id="2" name="表 11">
            <a:extLst>
              <a:ext uri="{FF2B5EF4-FFF2-40B4-BE49-F238E27FC236}">
                <a16:creationId xmlns:a16="http://schemas.microsoft.com/office/drawing/2014/main" id="{27936FC1-9F8E-FFB7-96E2-EBA8F97B19A0}"/>
              </a:ext>
            </a:extLst>
          </p:cNvPr>
          <p:cNvGraphicFramePr>
            <a:graphicFrameLocks noGrp="1"/>
          </p:cNvGraphicFramePr>
          <p:nvPr>
            <p:extLst>
              <p:ext uri="{D42A27DB-BD31-4B8C-83A1-F6EECF244321}">
                <p14:modId xmlns:p14="http://schemas.microsoft.com/office/powerpoint/2010/main" val="3417046077"/>
              </p:ext>
            </p:extLst>
          </p:nvPr>
        </p:nvGraphicFramePr>
        <p:xfrm>
          <a:off x="1499170" y="2637789"/>
          <a:ext cx="15289916" cy="6339840"/>
        </p:xfrm>
        <a:graphic>
          <a:graphicData uri="http://schemas.openxmlformats.org/drawingml/2006/table">
            <a:tbl>
              <a:tblPr firstRow="1" bandRow="1">
                <a:tableStyleId>{5C22544A-7EE6-4342-B048-85BDC9FD1C3A}</a:tableStyleId>
              </a:tblPr>
              <a:tblGrid>
                <a:gridCol w="2223240">
                  <a:extLst>
                    <a:ext uri="{9D8B030D-6E8A-4147-A177-3AD203B41FA5}">
                      <a16:colId xmlns:a16="http://schemas.microsoft.com/office/drawing/2014/main" val="3002759195"/>
                    </a:ext>
                  </a:extLst>
                </a:gridCol>
                <a:gridCol w="5505701">
                  <a:extLst>
                    <a:ext uri="{9D8B030D-6E8A-4147-A177-3AD203B41FA5}">
                      <a16:colId xmlns:a16="http://schemas.microsoft.com/office/drawing/2014/main" val="2648835228"/>
                    </a:ext>
                  </a:extLst>
                </a:gridCol>
                <a:gridCol w="7560975">
                  <a:extLst>
                    <a:ext uri="{9D8B030D-6E8A-4147-A177-3AD203B41FA5}">
                      <a16:colId xmlns:a16="http://schemas.microsoft.com/office/drawing/2014/main" val="449276439"/>
                    </a:ext>
                  </a:extLst>
                </a:gridCol>
              </a:tblGrid>
              <a:tr h="370840">
                <a:tc>
                  <a:txBody>
                    <a:bodyPr/>
                    <a:lstStyle/>
                    <a:p>
                      <a:pPr algn="ctr"/>
                      <a:r>
                        <a:rPr kumimoji="1" lang="ja-JP" altLang="en-US" sz="2800">
                          <a:latin typeface="Meiryo UI" panose="020B0604030504040204" pitchFamily="50" charset="-128"/>
                          <a:ea typeface="Meiryo UI" panose="020B0604030504040204" pitchFamily="50" charset="-128"/>
                        </a:rPr>
                        <a:t>技術</a:t>
                      </a:r>
                    </a:p>
                  </a:txBody>
                  <a:tcPr/>
                </a:tc>
                <a:tc>
                  <a:txBody>
                    <a:bodyPr/>
                    <a:lstStyle/>
                    <a:p>
                      <a:pPr algn="ctr"/>
                      <a:r>
                        <a:rPr kumimoji="1" lang="ja-JP" altLang="en-US" sz="2800">
                          <a:latin typeface="Meiryo UI" panose="020B0604030504040204" pitchFamily="50" charset="-128"/>
                          <a:ea typeface="Meiryo UI" panose="020B0604030504040204" pitchFamily="50" charset="-128"/>
                        </a:rPr>
                        <a:t>概要</a:t>
                      </a:r>
                    </a:p>
                  </a:txBody>
                  <a:tcPr/>
                </a:tc>
                <a:tc>
                  <a:txBody>
                    <a:bodyPr/>
                    <a:lstStyle/>
                    <a:p>
                      <a:pPr algn="ctr"/>
                      <a:r>
                        <a:rPr kumimoji="1" lang="ja-JP" altLang="en-US" sz="2800">
                          <a:latin typeface="Meiryo UI" panose="020B0604030504040204" pitchFamily="50" charset="-128"/>
                          <a:ea typeface="Meiryo UI" panose="020B0604030504040204" pitchFamily="50" charset="-128"/>
                        </a:rPr>
                        <a:t>活用方法例</a:t>
                      </a:r>
                    </a:p>
                  </a:txBody>
                  <a:tcPr/>
                </a:tc>
                <a:extLst>
                  <a:ext uri="{0D108BD9-81ED-4DB2-BD59-A6C34878D82A}">
                    <a16:rowId xmlns:a16="http://schemas.microsoft.com/office/drawing/2014/main" val="2429347348"/>
                  </a:ext>
                </a:extLst>
              </a:tr>
              <a:tr h="370840">
                <a:tc>
                  <a:txBody>
                    <a:bodyPr/>
                    <a:lstStyle/>
                    <a:p>
                      <a:pPr algn="ctr"/>
                      <a:r>
                        <a:rPr kumimoji="1" lang="en-US" altLang="ja-JP" sz="2800">
                          <a:latin typeface="Meiryo UI" panose="020B0604030504040204" pitchFamily="50" charset="-128"/>
                          <a:ea typeface="Meiryo UI" panose="020B0604030504040204" pitchFamily="50" charset="-128"/>
                        </a:rPr>
                        <a:t>AI</a:t>
                      </a:r>
                      <a:endParaRPr kumimoji="1" lang="ja-JP" altLang="en-US" sz="2800">
                        <a:latin typeface="Meiryo UI" panose="020B0604030504040204" pitchFamily="50" charset="-128"/>
                        <a:ea typeface="Meiryo UI"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800" b="0">
                          <a:solidFill>
                            <a:schemeClr val="tx1"/>
                          </a:solidFill>
                          <a:latin typeface="Meiryo UI" panose="020B0604030504040204" pitchFamily="50" charset="-128"/>
                          <a:ea typeface="Meiryo UI" panose="020B0604030504040204" pitchFamily="50" charset="-128"/>
                        </a:rPr>
                        <a:t>膨大な情報を処理し、判断や予測を行うことができる。</a:t>
                      </a:r>
                      <a:endParaRPr kumimoji="1" lang="en-US" altLang="ja-JP" sz="2800" b="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2800" b="0">
                          <a:solidFill>
                            <a:schemeClr val="tx1"/>
                          </a:solidFill>
                          <a:latin typeface="Meiryo UI" panose="020B0604030504040204" pitchFamily="50" charset="-128"/>
                          <a:ea typeface="Meiryo UI" panose="020B0604030504040204" pitchFamily="50" charset="-128"/>
                        </a:rPr>
                        <a:t>需要の予測や在庫の最適化</a:t>
                      </a:r>
                      <a:endParaRPr kumimoji="1" lang="en-US" altLang="ja-JP" sz="2800" b="0">
                        <a:solidFill>
                          <a:schemeClr val="tx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2800" b="0">
                          <a:solidFill>
                            <a:schemeClr val="tx1"/>
                          </a:solidFill>
                          <a:latin typeface="Meiryo UI" panose="020B0604030504040204" pitchFamily="50" charset="-128"/>
                          <a:ea typeface="Meiryo UI" panose="020B0604030504040204" pitchFamily="50" charset="-128"/>
                        </a:rPr>
                        <a:t>不良品の自動検出</a:t>
                      </a:r>
                      <a:endParaRPr kumimoji="1" lang="en-US" altLang="ja-JP" sz="2800" b="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対話型</a:t>
                      </a:r>
                      <a:r>
                        <a:rPr kumimoji="1" lang="en-US" altLang="ja-JP" sz="2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2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による、問い合わせ対応の自動化</a:t>
                      </a:r>
                      <a:endParaRPr kumimoji="1" lang="en-US" altLang="ja-JP" sz="2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コンテンツの生成</a:t>
                      </a:r>
                      <a:endParaRPr kumimoji="1" lang="en-US" altLang="ja-JP" sz="2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3717534682"/>
                  </a:ext>
                </a:extLst>
              </a:tr>
              <a:tr h="370840">
                <a:tc>
                  <a:txBody>
                    <a:bodyPr/>
                    <a:lstStyle/>
                    <a:p>
                      <a:pPr algn="ctr"/>
                      <a:r>
                        <a:rPr kumimoji="1" lang="en-US" altLang="ja-JP" sz="2800">
                          <a:latin typeface="Meiryo UI" panose="020B0604030504040204" pitchFamily="50" charset="-128"/>
                          <a:ea typeface="Meiryo UI" panose="020B0604030504040204" pitchFamily="50" charset="-128"/>
                        </a:rPr>
                        <a:t>IoT</a:t>
                      </a:r>
                      <a:endParaRPr kumimoji="1" lang="ja-JP" altLang="en-US" sz="2800">
                        <a:latin typeface="Meiryo UI" panose="020B0604030504040204" pitchFamily="50" charset="-128"/>
                        <a:ea typeface="Meiryo UI"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800" b="0">
                          <a:solidFill>
                            <a:schemeClr val="tx1"/>
                          </a:solidFill>
                          <a:latin typeface="Meiryo UI" panose="020B0604030504040204" pitchFamily="50" charset="-128"/>
                          <a:ea typeface="Meiryo UI" panose="020B0604030504040204" pitchFamily="50" charset="-128"/>
                        </a:rPr>
                        <a:t>現実世界のさまざまなモノが、インターネットと繋がる。収集したデータが、インターネットに送信・蓄積され、データを分析・活用することで、新たな価値の創出につながる。</a:t>
                      </a:r>
                      <a:endParaRPr kumimoji="1" lang="en-US" altLang="ja-JP" sz="2800" b="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2800" b="0">
                          <a:solidFill>
                            <a:schemeClr val="tx1"/>
                          </a:solidFill>
                          <a:latin typeface="Meiryo UI" panose="020B0604030504040204" pitchFamily="50" charset="-128"/>
                          <a:ea typeface="Meiryo UI" panose="020B0604030504040204" pitchFamily="50" charset="-128"/>
                        </a:rPr>
                        <a:t>生産設備にセンサーを設置し、振動データを取得し分析することで、部品の故障予知や性能維持が可能</a:t>
                      </a:r>
                      <a:endParaRPr kumimoji="1" lang="en-US" altLang="ja-JP" sz="2800" b="0">
                        <a:solidFill>
                          <a:schemeClr val="tx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2800" b="0">
                          <a:solidFill>
                            <a:schemeClr val="tx1"/>
                          </a:solidFill>
                          <a:latin typeface="Meiryo UI" panose="020B0604030504040204" pitchFamily="50" charset="-128"/>
                          <a:ea typeface="Meiryo UI" panose="020B0604030504040204" pitchFamily="50" charset="-128"/>
                        </a:rPr>
                        <a:t>生産設備の稼働状況を可視化したことで、全ての拠点での生産状況をリアルタイムに把握可能</a:t>
                      </a:r>
                      <a:endParaRPr kumimoji="1" lang="en-US" altLang="ja-JP" sz="2800" b="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62075845"/>
                  </a:ext>
                </a:extLst>
              </a:tr>
              <a:tr h="370840">
                <a:tc>
                  <a:txBody>
                    <a:bodyPr/>
                    <a:lstStyle/>
                    <a:p>
                      <a:pPr algn="ctr"/>
                      <a:r>
                        <a:rPr kumimoji="1" lang="ja-JP" altLang="en-US" sz="2800">
                          <a:latin typeface="Meiryo UI" panose="020B0604030504040204" pitchFamily="50" charset="-128"/>
                          <a:ea typeface="Meiryo UI" panose="020B0604030504040204" pitchFamily="50" charset="-128"/>
                        </a:rPr>
                        <a:t>クラウド</a:t>
                      </a:r>
                      <a:endParaRPr kumimoji="1" lang="en-US" altLang="ja-JP" sz="2800">
                        <a:latin typeface="Meiryo UI" panose="020B0604030504040204" pitchFamily="50" charset="-128"/>
                        <a:ea typeface="Meiryo UI" panose="020B0604030504040204" pitchFamily="50" charset="-128"/>
                      </a:endParaRPr>
                    </a:p>
                    <a:p>
                      <a:pPr algn="ctr"/>
                      <a:r>
                        <a:rPr kumimoji="1" lang="ja-JP" altLang="en-US" sz="2800">
                          <a:latin typeface="Meiryo UI" panose="020B0604030504040204" pitchFamily="50" charset="-128"/>
                          <a:ea typeface="Meiryo UI" panose="020B0604030504040204" pitchFamily="50" charset="-128"/>
                        </a:rPr>
                        <a:t>サービス</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800" b="0">
                          <a:solidFill>
                            <a:schemeClr val="tx1"/>
                          </a:solidFill>
                          <a:latin typeface="Meiryo UI" panose="020B0604030504040204" pitchFamily="50" charset="-128"/>
                          <a:ea typeface="Meiryo UI" panose="020B0604030504040204" pitchFamily="50" charset="-128"/>
                        </a:rPr>
                        <a:t>自社で機器やシステムを保有しなくても、インターネット経由で様々なサービスを利用できる</a:t>
                      </a:r>
                      <a:endParaRPr kumimoji="1" lang="en-US" altLang="ja-JP" sz="2800" b="0">
                        <a:solidFill>
                          <a:schemeClr val="tx1"/>
                        </a:solidFill>
                        <a:latin typeface="Meiryo UI" panose="020B0604030504040204" pitchFamily="50" charset="-128"/>
                        <a:ea typeface="Meiryo UI" panose="020B0604030504040204" pitchFamily="50" charset="-128"/>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a:solidFill>
                            <a:schemeClr val="tx1"/>
                          </a:solidFill>
                          <a:latin typeface="Meiryo UI" panose="020B0604030504040204" pitchFamily="50" charset="-128"/>
                          <a:ea typeface="Meiryo UI" panose="020B0604030504040204" pitchFamily="50" charset="-128"/>
                        </a:rPr>
                        <a:t>社内情報の一元管理</a:t>
                      </a:r>
                      <a:endParaRPr kumimoji="1" lang="en-US" altLang="ja-JP" sz="2800" b="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a:solidFill>
                            <a:schemeClr val="tx1"/>
                          </a:solidFill>
                          <a:latin typeface="Meiryo UI" panose="020B0604030504040204" pitchFamily="50" charset="-128"/>
                          <a:ea typeface="Meiryo UI" panose="020B0604030504040204" pitchFamily="50" charset="-128"/>
                        </a:rPr>
                        <a:t>システムを開発・実行するためのツールや環境構築作業の省略</a:t>
                      </a:r>
                      <a:endParaRPr kumimoji="1" lang="en-US" altLang="ja-JP" sz="2800" b="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a:solidFill>
                            <a:schemeClr val="tx1"/>
                          </a:solidFill>
                          <a:latin typeface="Meiryo UI" panose="020B0604030504040204" pitchFamily="50" charset="-128"/>
                          <a:ea typeface="Meiryo UI" panose="020B0604030504040204" pitchFamily="50" charset="-128"/>
                        </a:rPr>
                        <a:t>場所やデバイスに依存せずに作業の継続が可能</a:t>
                      </a:r>
                      <a:endParaRPr kumimoji="1" lang="en-US" altLang="ja-JP" sz="2800" b="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11733443"/>
                  </a:ext>
                </a:extLst>
              </a:tr>
            </a:tbl>
          </a:graphicData>
        </a:graphic>
      </p:graphicFrame>
      <p:sp>
        <p:nvSpPr>
          <p:cNvPr id="5" name="object 40">
            <a:extLst>
              <a:ext uri="{FF2B5EF4-FFF2-40B4-BE49-F238E27FC236}">
                <a16:creationId xmlns:a16="http://schemas.microsoft.com/office/drawing/2014/main" id="{8E2579D3-8A2B-99CF-B3EF-1C4733A7D95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92804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69</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6-3-1.】</a:t>
            </a:r>
          </a:p>
          <a:p>
            <a:pPr algn="ctr"/>
            <a:r>
              <a:rPr lang="en-US" altLang="ja-JP" sz="2400" b="1">
                <a:latin typeface="メイリオ" panose="020B0604030504040204" pitchFamily="50" charset="-128"/>
                <a:ea typeface="メイリオ" panose="020B0604030504040204" pitchFamily="50" charset="-128"/>
              </a:rPr>
              <a:t>P89</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経営投資としてのサイバーセキュリティ対策</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経営者が重要視すべき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つのポイント</a:t>
            </a:r>
          </a:p>
        </p:txBody>
      </p:sp>
      <p:grpSp>
        <p:nvGrpSpPr>
          <p:cNvPr id="2" name="グループ化 1">
            <a:extLst>
              <a:ext uri="{FF2B5EF4-FFF2-40B4-BE49-F238E27FC236}">
                <a16:creationId xmlns:a16="http://schemas.microsoft.com/office/drawing/2014/main" id="{2F79F61B-4331-C930-092D-AA64A078111B}"/>
              </a:ext>
            </a:extLst>
          </p:cNvPr>
          <p:cNvGrpSpPr/>
          <p:nvPr/>
        </p:nvGrpSpPr>
        <p:grpSpPr>
          <a:xfrm>
            <a:off x="2427891" y="2670086"/>
            <a:ext cx="12566732" cy="1646276"/>
            <a:chOff x="0" y="0"/>
            <a:chExt cx="5534648" cy="756015"/>
          </a:xfrm>
          <a:solidFill>
            <a:schemeClr val="accent1">
              <a:lumMod val="60000"/>
              <a:lumOff val="40000"/>
            </a:schemeClr>
          </a:solidFill>
        </p:grpSpPr>
        <p:sp>
          <p:nvSpPr>
            <p:cNvPr id="5" name="四角形: 角を丸くする 4">
              <a:extLst>
                <a:ext uri="{FF2B5EF4-FFF2-40B4-BE49-F238E27FC236}">
                  <a16:creationId xmlns:a16="http://schemas.microsoft.com/office/drawing/2014/main" id="{6BBB8C76-DE3C-7DAC-5976-B616A7565727}"/>
                </a:ext>
              </a:extLst>
            </p:cNvPr>
            <p:cNvSpPr/>
            <p:nvPr/>
          </p:nvSpPr>
          <p:spPr>
            <a:xfrm>
              <a:off x="0" y="0"/>
              <a:ext cx="5534648" cy="756015"/>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a:lstStyle/>
            <a:p>
              <a:endParaRPr lang="ja-JP" altLang="en-US" sz="2400"/>
            </a:p>
          </p:txBody>
        </p:sp>
        <p:sp>
          <p:nvSpPr>
            <p:cNvPr id="6" name="四角形: 角を丸くする 4">
              <a:extLst>
                <a:ext uri="{FF2B5EF4-FFF2-40B4-BE49-F238E27FC236}">
                  <a16:creationId xmlns:a16="http://schemas.microsoft.com/office/drawing/2014/main" id="{2968300E-6ADC-2277-6840-4619B9474E7B}"/>
                </a:ext>
              </a:extLst>
            </p:cNvPr>
            <p:cNvSpPr txBox="1"/>
            <p:nvPr/>
          </p:nvSpPr>
          <p:spPr>
            <a:xfrm>
              <a:off x="22143" y="22143"/>
              <a:ext cx="5490362" cy="711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kumimoji="1" lang="ja-JP" altLang="en-US" sz="2400" b="1" kern="1200">
                  <a:latin typeface="+mn-ea"/>
                  <a:ea typeface="+mn-ea"/>
                </a:rPr>
                <a:t>ポイント①</a:t>
              </a:r>
              <a:br>
                <a:rPr kumimoji="1" lang="en-US" altLang="ja-JP" sz="2400" b="0" kern="1200">
                  <a:latin typeface="+mn-ea"/>
                  <a:ea typeface="+mn-ea"/>
                </a:rPr>
              </a:br>
              <a:r>
                <a:rPr kumimoji="1" lang="ja-JP" altLang="en-US" sz="2400" b="0" kern="1200">
                  <a:latin typeface="+mn-ea"/>
                  <a:ea typeface="+mn-ea"/>
                </a:rPr>
                <a:t>ビジネスの継続・発展には</a:t>
              </a:r>
              <a:r>
                <a:rPr kumimoji="1" lang="en-US" altLang="ja-JP" sz="2400" b="0" kern="1200">
                  <a:latin typeface="+mn-ea"/>
                  <a:ea typeface="+mn-ea"/>
                </a:rPr>
                <a:t>IT</a:t>
              </a:r>
              <a:r>
                <a:rPr kumimoji="1" lang="ja-JP" altLang="en-US" sz="2400" b="0" kern="1200">
                  <a:latin typeface="+mn-ea"/>
                  <a:ea typeface="+mn-ea"/>
                </a:rPr>
                <a:t>の活用が不可欠</a:t>
              </a:r>
              <a:endParaRPr kumimoji="1" lang="ja-JP" altLang="en-US" sz="2400" kern="1200"/>
            </a:p>
          </p:txBody>
        </p:sp>
      </p:grpSp>
      <p:grpSp>
        <p:nvGrpSpPr>
          <p:cNvPr id="8" name="グループ化 7">
            <a:extLst>
              <a:ext uri="{FF2B5EF4-FFF2-40B4-BE49-F238E27FC236}">
                <a16:creationId xmlns:a16="http://schemas.microsoft.com/office/drawing/2014/main" id="{7842FC7A-35B6-7E5E-DAC8-A26FD837A908}"/>
              </a:ext>
            </a:extLst>
          </p:cNvPr>
          <p:cNvGrpSpPr/>
          <p:nvPr/>
        </p:nvGrpSpPr>
        <p:grpSpPr>
          <a:xfrm>
            <a:off x="2427891" y="4587687"/>
            <a:ext cx="12566732" cy="1646276"/>
            <a:chOff x="0" y="1253003"/>
            <a:chExt cx="5534648" cy="756015"/>
          </a:xfrm>
        </p:grpSpPr>
        <p:sp>
          <p:nvSpPr>
            <p:cNvPr id="9" name="四角形: 角を丸くする 8">
              <a:extLst>
                <a:ext uri="{FF2B5EF4-FFF2-40B4-BE49-F238E27FC236}">
                  <a16:creationId xmlns:a16="http://schemas.microsoft.com/office/drawing/2014/main" id="{621C1A18-DC4E-DF52-EDD7-430AF456CE3D}"/>
                </a:ext>
              </a:extLst>
            </p:cNvPr>
            <p:cNvSpPr/>
            <p:nvPr/>
          </p:nvSpPr>
          <p:spPr>
            <a:xfrm>
              <a:off x="0" y="1253003"/>
              <a:ext cx="5534648" cy="756015"/>
            </a:xfrm>
            <a:prstGeom prst="roundRect">
              <a:avLst>
                <a:gd name="adj" fmla="val 10000"/>
              </a:avLst>
            </a:prstGeom>
          </p:spPr>
          <p:style>
            <a:lnRef idx="2">
              <a:schemeClr val="lt1">
                <a:hueOff val="0"/>
                <a:satOff val="0"/>
                <a:lumOff val="0"/>
                <a:alphaOff val="0"/>
              </a:schemeClr>
            </a:lnRef>
            <a:fillRef idx="1">
              <a:schemeClr val="accent1">
                <a:shade val="80000"/>
                <a:hueOff val="174641"/>
                <a:satOff val="-3128"/>
                <a:lumOff val="13293"/>
                <a:alphaOff val="0"/>
              </a:schemeClr>
            </a:fillRef>
            <a:effectRef idx="0">
              <a:schemeClr val="accent1">
                <a:shade val="80000"/>
                <a:hueOff val="174641"/>
                <a:satOff val="-3128"/>
                <a:lumOff val="13293"/>
                <a:alphaOff val="0"/>
              </a:schemeClr>
            </a:effectRef>
            <a:fontRef idx="minor">
              <a:schemeClr val="lt1"/>
            </a:fontRef>
          </p:style>
          <p:txBody>
            <a:bodyPr/>
            <a:lstStyle/>
            <a:p>
              <a:endParaRPr lang="ja-JP" altLang="en-US" sz="2400"/>
            </a:p>
          </p:txBody>
        </p:sp>
        <p:sp>
          <p:nvSpPr>
            <p:cNvPr id="12" name="四角形: 角を丸くする 6">
              <a:extLst>
                <a:ext uri="{FF2B5EF4-FFF2-40B4-BE49-F238E27FC236}">
                  <a16:creationId xmlns:a16="http://schemas.microsoft.com/office/drawing/2014/main" id="{AF2463F7-601A-E0AD-1441-BE4935BA9FC3}"/>
                </a:ext>
              </a:extLst>
            </p:cNvPr>
            <p:cNvSpPr txBox="1"/>
            <p:nvPr/>
          </p:nvSpPr>
          <p:spPr>
            <a:xfrm>
              <a:off x="22143" y="1275146"/>
              <a:ext cx="5490362" cy="711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kumimoji="1" lang="ja-JP" altLang="en-US" sz="2400" b="1" kern="1200"/>
                <a:t>ポイント②</a:t>
              </a:r>
              <a:br>
                <a:rPr kumimoji="1" lang="en-US" altLang="ja-JP" sz="2400" b="0" kern="1200"/>
              </a:br>
              <a:r>
                <a:rPr kumimoji="1" lang="en-US" altLang="ja-JP" sz="2400" b="0" kern="1200"/>
                <a:t>IT</a:t>
              </a:r>
              <a:r>
                <a:rPr kumimoji="1" lang="ja-JP" altLang="en-US" sz="2400" b="0" kern="1200"/>
                <a:t>の活用にはサイバー攻撃への対策が必要</a:t>
              </a:r>
              <a:endParaRPr kumimoji="1" lang="ja-JP" altLang="en-US" sz="2400" kern="1200"/>
            </a:p>
          </p:txBody>
        </p:sp>
      </p:grpSp>
      <p:grpSp>
        <p:nvGrpSpPr>
          <p:cNvPr id="14" name="グループ化 13">
            <a:extLst>
              <a:ext uri="{FF2B5EF4-FFF2-40B4-BE49-F238E27FC236}">
                <a16:creationId xmlns:a16="http://schemas.microsoft.com/office/drawing/2014/main" id="{18942B80-4EEA-D9FA-1FD8-5B2C0A3AAD29}"/>
              </a:ext>
            </a:extLst>
          </p:cNvPr>
          <p:cNvGrpSpPr/>
          <p:nvPr/>
        </p:nvGrpSpPr>
        <p:grpSpPr>
          <a:xfrm>
            <a:off x="2427891" y="6505288"/>
            <a:ext cx="12566732" cy="1646276"/>
            <a:chOff x="0" y="2517466"/>
            <a:chExt cx="5534648" cy="756015"/>
          </a:xfrm>
        </p:grpSpPr>
        <p:sp>
          <p:nvSpPr>
            <p:cNvPr id="15" name="四角形: 角を丸くする 14">
              <a:extLst>
                <a:ext uri="{FF2B5EF4-FFF2-40B4-BE49-F238E27FC236}">
                  <a16:creationId xmlns:a16="http://schemas.microsoft.com/office/drawing/2014/main" id="{C22F61F0-6DA5-5C08-B43E-6DE8EE249F5C}"/>
                </a:ext>
              </a:extLst>
            </p:cNvPr>
            <p:cNvSpPr/>
            <p:nvPr/>
          </p:nvSpPr>
          <p:spPr>
            <a:xfrm>
              <a:off x="0" y="2517466"/>
              <a:ext cx="5534648" cy="756015"/>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shade val="80000"/>
                <a:hueOff val="349283"/>
                <a:satOff val="-6256"/>
                <a:lumOff val="26585"/>
                <a:alphaOff val="0"/>
              </a:schemeClr>
            </a:effectRef>
            <a:fontRef idx="minor">
              <a:schemeClr val="lt1"/>
            </a:fontRef>
          </p:style>
          <p:txBody>
            <a:bodyPr/>
            <a:lstStyle/>
            <a:p>
              <a:endParaRPr lang="ja-JP" altLang="en-US" sz="2400"/>
            </a:p>
          </p:txBody>
        </p:sp>
        <p:sp>
          <p:nvSpPr>
            <p:cNvPr id="16" name="四角形: 角を丸くする 8">
              <a:extLst>
                <a:ext uri="{FF2B5EF4-FFF2-40B4-BE49-F238E27FC236}">
                  <a16:creationId xmlns:a16="http://schemas.microsoft.com/office/drawing/2014/main" id="{8F680396-AAA6-521B-A409-BC278E47667C}"/>
                </a:ext>
              </a:extLst>
            </p:cNvPr>
            <p:cNvSpPr txBox="1"/>
            <p:nvPr/>
          </p:nvSpPr>
          <p:spPr>
            <a:xfrm>
              <a:off x="22143" y="2539609"/>
              <a:ext cx="5490362" cy="711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ClrTx/>
                <a:buSzTx/>
                <a:buFontTx/>
                <a:buNone/>
              </a:pPr>
              <a:r>
                <a:rPr kumimoji="1" lang="ja-JP" altLang="en-US" sz="2400" b="1" kern="1200">
                  <a:latin typeface="+mn-ea"/>
                  <a:ea typeface="+mn-ea"/>
                </a:rPr>
                <a:t>ポイント③</a:t>
              </a:r>
              <a:br>
                <a:rPr kumimoji="1" lang="en-US" altLang="ja-JP" sz="2400" b="0" kern="1200">
                  <a:latin typeface="+mn-ea"/>
                  <a:ea typeface="+mn-ea"/>
                </a:rPr>
              </a:br>
              <a:r>
                <a:rPr kumimoji="1" lang="ja-JP" altLang="ja-JP" sz="2400" b="0" kern="1200">
                  <a:latin typeface="+mn-ea"/>
                  <a:ea typeface="+mn-ea"/>
                </a:rPr>
                <a:t>サイバーセキュリティ対策は経営者が自ら実行</a:t>
              </a:r>
            </a:p>
          </p:txBody>
        </p:sp>
      </p:grpSp>
      <p:pic>
        <p:nvPicPr>
          <p:cNvPr id="17" name="図 16">
            <a:extLst>
              <a:ext uri="{FF2B5EF4-FFF2-40B4-BE49-F238E27FC236}">
                <a16:creationId xmlns:a16="http://schemas.microsoft.com/office/drawing/2014/main" id="{402A0AA1-1767-8798-81C7-A0E63FC3796A}"/>
              </a:ext>
            </a:extLst>
          </p:cNvPr>
          <p:cNvPicPr>
            <a:picLocks noChangeAspect="1"/>
          </p:cNvPicPr>
          <p:nvPr/>
        </p:nvPicPr>
        <p:blipFill>
          <a:blip r:embed="rId3"/>
          <a:stretch>
            <a:fillRect/>
          </a:stretch>
        </p:blipFill>
        <p:spPr>
          <a:xfrm>
            <a:off x="3122526" y="2615532"/>
            <a:ext cx="1940964" cy="1800000"/>
          </a:xfrm>
          <a:prstGeom prst="rect">
            <a:avLst/>
          </a:prstGeom>
        </p:spPr>
      </p:pic>
      <p:pic>
        <p:nvPicPr>
          <p:cNvPr id="18" name="図 17">
            <a:extLst>
              <a:ext uri="{FF2B5EF4-FFF2-40B4-BE49-F238E27FC236}">
                <a16:creationId xmlns:a16="http://schemas.microsoft.com/office/drawing/2014/main" id="{2782EAFD-011E-FFAC-DBE7-85AC280809A5}"/>
              </a:ext>
            </a:extLst>
          </p:cNvPr>
          <p:cNvPicPr>
            <a:picLocks noChangeAspect="1"/>
          </p:cNvPicPr>
          <p:nvPr/>
        </p:nvPicPr>
        <p:blipFill>
          <a:blip r:embed="rId4"/>
          <a:stretch>
            <a:fillRect/>
          </a:stretch>
        </p:blipFill>
        <p:spPr>
          <a:xfrm>
            <a:off x="12322771" y="2593224"/>
            <a:ext cx="1929343" cy="1800000"/>
          </a:xfrm>
          <a:prstGeom prst="rect">
            <a:avLst/>
          </a:prstGeom>
        </p:spPr>
      </p:pic>
      <p:pic>
        <p:nvPicPr>
          <p:cNvPr id="19" name="図 18">
            <a:extLst>
              <a:ext uri="{FF2B5EF4-FFF2-40B4-BE49-F238E27FC236}">
                <a16:creationId xmlns:a16="http://schemas.microsoft.com/office/drawing/2014/main" id="{CD9F1712-8741-A6FA-6050-8090815982A5}"/>
              </a:ext>
            </a:extLst>
          </p:cNvPr>
          <p:cNvPicPr>
            <a:picLocks noChangeAspect="1"/>
          </p:cNvPicPr>
          <p:nvPr/>
        </p:nvPicPr>
        <p:blipFill>
          <a:blip r:embed="rId5"/>
          <a:stretch>
            <a:fillRect/>
          </a:stretch>
        </p:blipFill>
        <p:spPr>
          <a:xfrm>
            <a:off x="3184456" y="4569626"/>
            <a:ext cx="1929343" cy="1800000"/>
          </a:xfrm>
          <a:prstGeom prst="rect">
            <a:avLst/>
          </a:prstGeom>
        </p:spPr>
      </p:pic>
      <p:pic>
        <p:nvPicPr>
          <p:cNvPr id="20" name="図 19">
            <a:extLst>
              <a:ext uri="{FF2B5EF4-FFF2-40B4-BE49-F238E27FC236}">
                <a16:creationId xmlns:a16="http://schemas.microsoft.com/office/drawing/2014/main" id="{282BAF74-9B94-805B-2A5A-984682086A51}"/>
              </a:ext>
            </a:extLst>
          </p:cNvPr>
          <p:cNvPicPr>
            <a:picLocks noChangeAspect="1"/>
          </p:cNvPicPr>
          <p:nvPr/>
        </p:nvPicPr>
        <p:blipFill>
          <a:blip r:embed="rId6"/>
          <a:stretch>
            <a:fillRect/>
          </a:stretch>
        </p:blipFill>
        <p:spPr>
          <a:xfrm>
            <a:off x="12363642" y="4569626"/>
            <a:ext cx="1929343" cy="2026348"/>
          </a:xfrm>
          <a:prstGeom prst="rect">
            <a:avLst/>
          </a:prstGeom>
        </p:spPr>
      </p:pic>
      <p:pic>
        <p:nvPicPr>
          <p:cNvPr id="21" name="図 20">
            <a:extLst>
              <a:ext uri="{FF2B5EF4-FFF2-40B4-BE49-F238E27FC236}">
                <a16:creationId xmlns:a16="http://schemas.microsoft.com/office/drawing/2014/main" id="{1BFC80B0-6E96-B94F-B4CB-63B02C9D8527}"/>
              </a:ext>
            </a:extLst>
          </p:cNvPr>
          <p:cNvPicPr>
            <a:picLocks noChangeAspect="1"/>
          </p:cNvPicPr>
          <p:nvPr/>
        </p:nvPicPr>
        <p:blipFill>
          <a:blip r:embed="rId7"/>
          <a:stretch>
            <a:fillRect/>
          </a:stretch>
        </p:blipFill>
        <p:spPr>
          <a:xfrm>
            <a:off x="3184456" y="6428426"/>
            <a:ext cx="1929343" cy="1800000"/>
          </a:xfrm>
          <a:prstGeom prst="rect">
            <a:avLst/>
          </a:prstGeom>
        </p:spPr>
      </p:pic>
      <p:pic>
        <p:nvPicPr>
          <p:cNvPr id="22" name="図 21">
            <a:extLst>
              <a:ext uri="{FF2B5EF4-FFF2-40B4-BE49-F238E27FC236}">
                <a16:creationId xmlns:a16="http://schemas.microsoft.com/office/drawing/2014/main" id="{119BA238-8AEC-A299-A34C-E195F18CC54E}"/>
              </a:ext>
            </a:extLst>
          </p:cNvPr>
          <p:cNvPicPr>
            <a:picLocks noChangeAspect="1"/>
          </p:cNvPicPr>
          <p:nvPr/>
        </p:nvPicPr>
        <p:blipFill>
          <a:blip r:embed="rId8"/>
          <a:stretch>
            <a:fillRect/>
          </a:stretch>
        </p:blipFill>
        <p:spPr>
          <a:xfrm>
            <a:off x="12449015" y="6454336"/>
            <a:ext cx="1940964" cy="1800000"/>
          </a:xfrm>
          <a:prstGeom prst="rect">
            <a:avLst/>
          </a:prstGeom>
        </p:spPr>
      </p:pic>
      <p:sp>
        <p:nvSpPr>
          <p:cNvPr id="23" name="テキスト ボックス 22">
            <a:extLst>
              <a:ext uri="{FF2B5EF4-FFF2-40B4-BE49-F238E27FC236}">
                <a16:creationId xmlns:a16="http://schemas.microsoft.com/office/drawing/2014/main" id="{8094699C-8C82-A0E5-B5A4-B3C431EF1EAA}"/>
              </a:ext>
            </a:extLst>
          </p:cNvPr>
          <p:cNvSpPr txBox="1"/>
          <p:nvPr/>
        </p:nvSpPr>
        <p:spPr>
          <a:xfrm>
            <a:off x="2936458" y="8525661"/>
            <a:ext cx="113565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IT</a:t>
            </a:r>
            <a:r>
              <a:rPr kumimoji="1" lang="ja-JP" altLang="en-US">
                <a:latin typeface="メイリオ" panose="020B0604030504040204" pitchFamily="50" charset="-128"/>
                <a:ea typeface="メイリオ" panose="020B0604030504040204" pitchFamily="50" charset="-128"/>
              </a:rPr>
              <a:t>の活用とサイバーセキュリティ対策の関係性</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 東京都産業労働局 「</a:t>
            </a:r>
            <a:r>
              <a:rPr kumimoji="1" lang="en-US" altLang="ja-JP">
                <a:latin typeface="メイリオ" panose="020B0604030504040204" pitchFamily="50" charset="-128"/>
                <a:ea typeface="メイリオ" panose="020B0604030504040204" pitchFamily="50" charset="-128"/>
              </a:rPr>
              <a:t>MISSION 3-1 </a:t>
            </a:r>
            <a:r>
              <a:rPr kumimoji="1" lang="ja-JP" altLang="en-US">
                <a:latin typeface="メイリオ" panose="020B0604030504040204" pitchFamily="50" charset="-128"/>
                <a:ea typeface="メイリオ" panose="020B0604030504040204" pitchFamily="50" charset="-128"/>
              </a:rPr>
              <a:t>サイバーセキュリティ対策が経営に与える重大な影響」</a:t>
            </a:r>
          </a:p>
        </p:txBody>
      </p:sp>
      <p:sp>
        <p:nvSpPr>
          <p:cNvPr id="11" name="object 40">
            <a:extLst>
              <a:ext uri="{FF2B5EF4-FFF2-40B4-BE49-F238E27FC236}">
                <a16:creationId xmlns:a16="http://schemas.microsoft.com/office/drawing/2014/main" id="{9C4D1237-83F0-4865-1F2F-9A3F5074D8A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53829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0</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テキストの活用</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02898"/>
            <a:ext cx="14944433"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テキストの目的、想定読者、全体構成、テキストの利用方法など</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はじめに</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9647028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70</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6-3-2.】</a:t>
            </a:r>
          </a:p>
          <a:p>
            <a:pPr algn="ctr"/>
            <a:r>
              <a:rPr lang="en-US" altLang="ja-JP" sz="2400" b="1">
                <a:latin typeface="メイリオ" panose="020B0604030504040204" pitchFamily="50" charset="-128"/>
                <a:ea typeface="メイリオ" panose="020B0604030504040204" pitchFamily="50" charset="-128"/>
              </a:rPr>
              <a:t>P90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P91</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経営投資としてのサイバーセキュリティ対策</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経営者が重要視すべき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つのポイント</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616926" y="2036000"/>
            <a:ext cx="15456498" cy="3970318"/>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ポイント１：ビジネスの継続・発展には</a:t>
            </a:r>
            <a:r>
              <a:rPr kumimoji="1" lang="en-US" altLang="ja-JP" sz="3600" u="sng">
                <a:latin typeface="メイリオ" panose="020B0604030504040204" pitchFamily="50" charset="-128"/>
                <a:ea typeface="メイリオ" panose="020B0604030504040204" pitchFamily="50" charset="-128"/>
              </a:rPr>
              <a:t>IT</a:t>
            </a:r>
            <a:r>
              <a:rPr kumimoji="1" lang="ja-JP" altLang="en-US" sz="3600" u="sng">
                <a:latin typeface="メイリオ" panose="020B0604030504040204" pitchFamily="50" charset="-128"/>
                <a:ea typeface="メイリオ" panose="020B0604030504040204" pitchFamily="50" charset="-128"/>
              </a:rPr>
              <a:t>の活用が不可欠</a:t>
            </a:r>
            <a:endParaRPr kumimoji="1" lang="en-US" altLang="ja-JP" sz="3600" u="sng">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中小企業の重要課題</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業務や生産の効率化</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人材確保</a:t>
            </a:r>
          </a:p>
          <a:p>
            <a:endParaRPr kumimoji="1" lang="en-US" altLang="ja-JP" sz="3600">
              <a:latin typeface="メイリオ" panose="020B0604030504040204" pitchFamily="50" charset="-128"/>
              <a:ea typeface="メイリオ" panose="020B0604030504040204" pitchFamily="50" charset="-128"/>
            </a:endParaRPr>
          </a:p>
          <a:p>
            <a:r>
              <a:rPr kumimoji="1" lang="ja-JP" altLang="en-US" sz="3600" u="sng">
                <a:latin typeface="メイリオ" panose="020B0604030504040204" pitchFamily="50" charset="-128"/>
                <a:ea typeface="メイリオ" panose="020B0604030504040204" pitchFamily="50" charset="-128"/>
              </a:rPr>
              <a:t>ポイント２：</a:t>
            </a:r>
            <a:r>
              <a:rPr kumimoji="1" lang="en-US" altLang="ja-JP" sz="3600" u="sng">
                <a:latin typeface="メイリオ" panose="020B0604030504040204" pitchFamily="50" charset="-128"/>
                <a:ea typeface="メイリオ" panose="020B0604030504040204" pitchFamily="50" charset="-128"/>
              </a:rPr>
              <a:t>IT</a:t>
            </a:r>
            <a:r>
              <a:rPr kumimoji="1" lang="ja-JP" altLang="en-US" sz="3600" u="sng">
                <a:latin typeface="メイリオ" panose="020B0604030504040204" pitchFamily="50" charset="-128"/>
                <a:ea typeface="メイリオ" panose="020B0604030504040204" pitchFamily="50" charset="-128"/>
              </a:rPr>
              <a:t>の活用にはサイバー攻撃への対策が必要</a:t>
            </a:r>
            <a:endParaRPr kumimoji="1" lang="en-US" altLang="ja-JP" sz="3600" u="sng">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3D48432-BD71-C522-1695-B5BB367FE24F}"/>
              </a:ext>
            </a:extLst>
          </p:cNvPr>
          <p:cNvGrpSpPr/>
          <p:nvPr/>
        </p:nvGrpSpPr>
        <p:grpSpPr>
          <a:xfrm>
            <a:off x="1922065" y="5477294"/>
            <a:ext cx="14846219" cy="3246438"/>
            <a:chOff x="1500258" y="2333566"/>
            <a:chExt cx="15592280" cy="4228489"/>
          </a:xfrm>
        </p:grpSpPr>
        <p:sp>
          <p:nvSpPr>
            <p:cNvPr id="8" name="四角形: 角を丸くする 7">
              <a:extLst>
                <a:ext uri="{FF2B5EF4-FFF2-40B4-BE49-F238E27FC236}">
                  <a16:creationId xmlns:a16="http://schemas.microsoft.com/office/drawing/2014/main" id="{F3B2E173-2ED2-0A3E-184E-4E6D66FAECF3}"/>
                </a:ext>
              </a:extLst>
            </p:cNvPr>
            <p:cNvSpPr/>
            <p:nvPr/>
          </p:nvSpPr>
          <p:spPr>
            <a:xfrm>
              <a:off x="1500258" y="2333566"/>
              <a:ext cx="15592280" cy="422848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600">
                  <a:solidFill>
                    <a:schemeClr val="tx1"/>
                  </a:solidFill>
                  <a:latin typeface="メイリオ" panose="020B0604030504040204" pitchFamily="50" charset="-128"/>
                  <a:ea typeface="メイリオ" panose="020B0604030504040204" pitchFamily="50" charset="-128"/>
                </a:rPr>
                <a:t>DX</a:t>
              </a:r>
              <a:r>
                <a:rPr lang="ja-JP" altLang="en-US" sz="3600">
                  <a:solidFill>
                    <a:schemeClr val="tx1"/>
                  </a:solidFill>
                  <a:latin typeface="メイリオ" panose="020B0604030504040204" pitchFamily="50" charset="-128"/>
                  <a:ea typeface="メイリオ" panose="020B0604030504040204" pitchFamily="50" charset="-128"/>
                </a:rPr>
                <a:t>推進のためには</a:t>
              </a:r>
              <a:r>
                <a:rPr lang="en-US" altLang="ja-JP" sz="3600">
                  <a:solidFill>
                    <a:schemeClr val="tx1"/>
                  </a:solidFill>
                  <a:latin typeface="メイリオ" panose="020B0604030504040204" pitchFamily="50" charset="-128"/>
                  <a:ea typeface="メイリオ" panose="020B0604030504040204" pitchFamily="50" charset="-128"/>
                </a:rPr>
                <a:t>IT</a:t>
              </a:r>
              <a:r>
                <a:rPr lang="ja-JP" altLang="en-US" sz="3600">
                  <a:solidFill>
                    <a:schemeClr val="tx1"/>
                  </a:solidFill>
                  <a:latin typeface="メイリオ" panose="020B0604030504040204" pitchFamily="50" charset="-128"/>
                  <a:ea typeface="メイリオ" panose="020B0604030504040204" pitchFamily="50" charset="-128"/>
                </a:rPr>
                <a:t>活用は必須</a:t>
              </a:r>
              <a:endParaRPr lang="en-US" altLang="ja-JP" sz="3600">
                <a:solidFill>
                  <a:schemeClr val="tx1"/>
                </a:solidFill>
                <a:latin typeface="メイリオ" panose="020B0604030504040204" pitchFamily="50" charset="-128"/>
                <a:ea typeface="メイリオ" panose="020B0604030504040204" pitchFamily="50" charset="-128"/>
              </a:endParaRPr>
            </a:p>
            <a:p>
              <a:pPr algn="ctr"/>
              <a:endParaRPr lang="en-US" altLang="ja-JP" sz="3600">
                <a:solidFill>
                  <a:schemeClr val="tx1"/>
                </a:solidFill>
                <a:latin typeface="メイリオ" panose="020B0604030504040204" pitchFamily="50" charset="-128"/>
                <a:ea typeface="メイリオ" panose="020B0604030504040204" pitchFamily="50" charset="-128"/>
              </a:endParaRPr>
            </a:p>
            <a:p>
              <a:pPr algn="ctr"/>
              <a:r>
                <a:rPr lang="en-US" altLang="ja-JP" sz="3600">
                  <a:solidFill>
                    <a:schemeClr val="tx1"/>
                  </a:solidFill>
                  <a:latin typeface="メイリオ" panose="020B0604030504040204" pitchFamily="50" charset="-128"/>
                  <a:ea typeface="メイリオ" panose="020B0604030504040204" pitchFamily="50" charset="-128"/>
                </a:rPr>
                <a:t>IT</a:t>
              </a:r>
              <a:r>
                <a:rPr lang="ja-JP" altLang="en-US" sz="3600">
                  <a:solidFill>
                    <a:schemeClr val="tx1"/>
                  </a:solidFill>
                  <a:latin typeface="メイリオ" panose="020B0604030504040204" pitchFamily="50" charset="-128"/>
                  <a:ea typeface="メイリオ" panose="020B0604030504040204" pitchFamily="50" charset="-128"/>
                </a:rPr>
                <a:t>活用のためにはインターネットの活用は必須</a:t>
              </a:r>
              <a:endParaRPr lang="en-US" altLang="ja-JP" sz="3600">
                <a:solidFill>
                  <a:schemeClr val="tx1"/>
                </a:solidFill>
                <a:latin typeface="メイリオ" panose="020B0604030504040204" pitchFamily="50" charset="-128"/>
                <a:ea typeface="メイリオ" panose="020B0604030504040204" pitchFamily="50" charset="-128"/>
              </a:endParaRPr>
            </a:p>
            <a:p>
              <a:pPr algn="ctr"/>
              <a:endParaRPr lang="en-US" altLang="ja-JP" sz="3600">
                <a:solidFill>
                  <a:schemeClr val="tx1"/>
                </a:solidFill>
                <a:latin typeface="メイリオ" panose="020B0604030504040204" pitchFamily="50" charset="-128"/>
                <a:ea typeface="メイリオ" panose="020B0604030504040204" pitchFamily="50" charset="-128"/>
              </a:endParaRPr>
            </a:p>
            <a:p>
              <a:pPr algn="ctr"/>
              <a:r>
                <a:rPr lang="ja-JP" altLang="en-US" sz="3600">
                  <a:solidFill>
                    <a:schemeClr val="tx1"/>
                  </a:solidFill>
                  <a:latin typeface="メイリオ" panose="020B0604030504040204" pitchFamily="50" charset="-128"/>
                  <a:ea typeface="メイリオ" panose="020B0604030504040204" pitchFamily="50" charset="-128"/>
                </a:rPr>
                <a:t>インターネットの活用にはサイバーセキュリティ対策は</a:t>
              </a:r>
              <a:r>
                <a:rPr lang="ja-JP" altLang="en-US" sz="3600" b="1">
                  <a:solidFill>
                    <a:schemeClr val="tx1"/>
                  </a:solidFill>
                  <a:latin typeface="メイリオ" panose="020B0604030504040204" pitchFamily="50" charset="-128"/>
                  <a:ea typeface="メイリオ" panose="020B0604030504040204" pitchFamily="50" charset="-128"/>
                </a:rPr>
                <a:t>最優先事項！</a:t>
              </a:r>
              <a:endParaRPr lang="en-US" altLang="ja-JP" sz="3600" b="1">
                <a:solidFill>
                  <a:schemeClr val="tx1"/>
                </a:solidFill>
                <a:latin typeface="メイリオ" panose="020B0604030504040204" pitchFamily="50" charset="-128"/>
                <a:ea typeface="メイリオ" panose="020B0604030504040204" pitchFamily="50" charset="-128"/>
              </a:endParaRPr>
            </a:p>
          </p:txBody>
        </p:sp>
        <p:sp>
          <p:nvSpPr>
            <p:cNvPr id="9" name="矢印: 下 8">
              <a:extLst>
                <a:ext uri="{FF2B5EF4-FFF2-40B4-BE49-F238E27FC236}">
                  <a16:creationId xmlns:a16="http://schemas.microsoft.com/office/drawing/2014/main" id="{22946BA9-6A23-A07B-F726-CBF9A4CA8FA4}"/>
                </a:ext>
              </a:extLst>
            </p:cNvPr>
            <p:cNvSpPr/>
            <p:nvPr/>
          </p:nvSpPr>
          <p:spPr>
            <a:xfrm>
              <a:off x="8443570" y="3690809"/>
              <a:ext cx="1166649" cy="430924"/>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3DF479EB-DB31-6AC2-5FD9-B86A57200627}"/>
                </a:ext>
              </a:extLst>
            </p:cNvPr>
            <p:cNvSpPr/>
            <p:nvPr/>
          </p:nvSpPr>
          <p:spPr>
            <a:xfrm>
              <a:off x="8443570" y="4737538"/>
              <a:ext cx="1166649" cy="430924"/>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object 40">
            <a:extLst>
              <a:ext uri="{FF2B5EF4-FFF2-40B4-BE49-F238E27FC236}">
                <a16:creationId xmlns:a16="http://schemas.microsoft.com/office/drawing/2014/main" id="{0CF0519F-9A55-55AC-8FAE-294AB10559F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04037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71</a:t>
            </a:fld>
            <a:endParaRPr kumimoji="1" lang="ja-JP" altLang="en-US" sz="2000"/>
          </a:p>
        </p:txBody>
      </p:sp>
      <p:sp>
        <p:nvSpPr>
          <p:cNvPr id="7" name="テキスト ボックス 6">
            <a:extLst>
              <a:ext uri="{FF2B5EF4-FFF2-40B4-BE49-F238E27FC236}">
                <a16:creationId xmlns:a16="http://schemas.microsoft.com/office/drawing/2014/main" id="{C11A3258-32A7-4125-9006-D8285FF2D2C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6-3-2.】</a:t>
            </a:r>
          </a:p>
          <a:p>
            <a:pPr algn="ctr"/>
            <a:r>
              <a:rPr lang="en-US" altLang="ja-JP" sz="2400" b="1">
                <a:latin typeface="メイリオ" panose="020B0604030504040204" pitchFamily="50" charset="-128"/>
                <a:ea typeface="メイリオ" panose="020B0604030504040204" pitchFamily="50" charset="-128"/>
              </a:rPr>
              <a:t>P90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P91</a:t>
            </a:r>
          </a:p>
        </p:txBody>
      </p:sp>
      <p:sp>
        <p:nvSpPr>
          <p:cNvPr id="3" name="テキスト プレースホルダー 2">
            <a:extLst>
              <a:ext uri="{FF2B5EF4-FFF2-40B4-BE49-F238E27FC236}">
                <a16:creationId xmlns:a16="http://schemas.microsoft.com/office/drawing/2014/main" id="{671B73AB-EA84-D28A-867F-D38E0A00B32E}"/>
              </a:ext>
            </a:extLst>
          </p:cNvPr>
          <p:cNvSpPr txBox="1">
            <a:spLocks noGrp="1"/>
          </p:cNvSpPr>
          <p:nvPr>
            <p:ph type="title" idx="4294967295"/>
          </p:nvPr>
        </p:nvSpPr>
        <p:spPr>
          <a:xfrm>
            <a:off x="1332852" y="7316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経営投資としてのサイバーセキュリティ対策</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プレースホルダー 2">
            <a:extLst>
              <a:ext uri="{FF2B5EF4-FFF2-40B4-BE49-F238E27FC236}">
                <a16:creationId xmlns:a16="http://schemas.microsoft.com/office/drawing/2014/main" id="{6745B5A5-8DAA-B26F-2DC7-A0E651B16258}"/>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経営者が重要視すべき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つのポイント</a:t>
            </a:r>
          </a:p>
        </p:txBody>
      </p:sp>
      <p:sp>
        <p:nvSpPr>
          <p:cNvPr id="13" name="テキスト ボックス 12">
            <a:extLst>
              <a:ext uri="{FF2B5EF4-FFF2-40B4-BE49-F238E27FC236}">
                <a16:creationId xmlns:a16="http://schemas.microsoft.com/office/drawing/2014/main" id="{678DEB2A-B365-C768-5EEC-A60D40CFCB99}"/>
              </a:ext>
            </a:extLst>
          </p:cNvPr>
          <p:cNvSpPr txBox="1"/>
          <p:nvPr/>
        </p:nvSpPr>
        <p:spPr>
          <a:xfrm>
            <a:off x="1616926" y="2036000"/>
            <a:ext cx="15456498" cy="1754326"/>
          </a:xfrm>
          <a:prstGeom prst="rect">
            <a:avLst/>
          </a:prstGeom>
          <a:noFill/>
        </p:spPr>
        <p:txBody>
          <a:bodyPr wrap="square">
            <a:spAutoFit/>
          </a:bodyPr>
          <a:lstStyle/>
          <a:p>
            <a:r>
              <a:rPr kumimoji="1" lang="ja-JP" altLang="en-US" sz="3600" u="sng">
                <a:latin typeface="メイリオ" panose="020B0604030504040204" pitchFamily="50" charset="-128"/>
                <a:ea typeface="メイリオ" panose="020B0604030504040204" pitchFamily="50" charset="-128"/>
              </a:rPr>
              <a:t>ポイント３：サイバーセキュリティ対策は経営者が自ら実行</a:t>
            </a:r>
            <a:endParaRPr kumimoji="1"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経営者による経営判断が必要</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セキュリティインシデントが発生した際に、経営者が責任を負う</a:t>
            </a:r>
            <a:endParaRPr kumimoji="1" lang="en-US" altLang="ja-JP" sz="3600">
              <a:latin typeface="メイリオ" panose="020B0604030504040204" pitchFamily="50" charset="-128"/>
              <a:ea typeface="メイリオ" panose="020B0604030504040204" pitchFamily="50" charset="-128"/>
            </a:endParaRPr>
          </a:p>
        </p:txBody>
      </p:sp>
      <p:graphicFrame>
        <p:nvGraphicFramePr>
          <p:cNvPr id="24" name="表 8">
            <a:extLst>
              <a:ext uri="{FF2B5EF4-FFF2-40B4-BE49-F238E27FC236}">
                <a16:creationId xmlns:a16="http://schemas.microsoft.com/office/drawing/2014/main" id="{5778DAB3-B6FE-C406-2F9D-F4D70330C305}"/>
              </a:ext>
            </a:extLst>
          </p:cNvPr>
          <p:cNvGraphicFramePr>
            <a:graphicFrameLocks noGrp="1"/>
          </p:cNvGraphicFramePr>
          <p:nvPr>
            <p:extLst>
              <p:ext uri="{D42A27DB-BD31-4B8C-83A1-F6EECF244321}">
                <p14:modId xmlns:p14="http://schemas.microsoft.com/office/powerpoint/2010/main" val="2539683074"/>
              </p:ext>
            </p:extLst>
          </p:nvPr>
        </p:nvGraphicFramePr>
        <p:xfrm>
          <a:off x="1365670" y="3738235"/>
          <a:ext cx="15645507" cy="4754880"/>
        </p:xfrm>
        <a:graphic>
          <a:graphicData uri="http://schemas.openxmlformats.org/drawingml/2006/table">
            <a:tbl>
              <a:tblPr firstRow="1" bandRow="1">
                <a:tableStyleId>{5C22544A-7EE6-4342-B048-85BDC9FD1C3A}</a:tableStyleId>
              </a:tblPr>
              <a:tblGrid>
                <a:gridCol w="1286193">
                  <a:extLst>
                    <a:ext uri="{9D8B030D-6E8A-4147-A177-3AD203B41FA5}">
                      <a16:colId xmlns:a16="http://schemas.microsoft.com/office/drawing/2014/main" val="3315848452"/>
                    </a:ext>
                  </a:extLst>
                </a:gridCol>
                <a:gridCol w="6293168">
                  <a:extLst>
                    <a:ext uri="{9D8B030D-6E8A-4147-A177-3AD203B41FA5}">
                      <a16:colId xmlns:a16="http://schemas.microsoft.com/office/drawing/2014/main" val="3079804945"/>
                    </a:ext>
                  </a:extLst>
                </a:gridCol>
                <a:gridCol w="8066146">
                  <a:extLst>
                    <a:ext uri="{9D8B030D-6E8A-4147-A177-3AD203B41FA5}">
                      <a16:colId xmlns:a16="http://schemas.microsoft.com/office/drawing/2014/main" val="1704028458"/>
                    </a:ext>
                  </a:extLst>
                </a:gridCol>
              </a:tblGrid>
              <a:tr h="370840">
                <a:tc>
                  <a:txBody>
                    <a:bodyPr/>
                    <a:lstStyle/>
                    <a:p>
                      <a:r>
                        <a:rPr kumimoji="1" lang="ja-JP" altLang="en-US" sz="2400">
                          <a:latin typeface="メイリオ" panose="020B0604030504040204" pitchFamily="50" charset="-128"/>
                          <a:ea typeface="メイリオ" panose="020B0604030504040204" pitchFamily="50" charset="-128"/>
                        </a:rPr>
                        <a:t>法令</a:t>
                      </a:r>
                    </a:p>
                  </a:txBody>
                  <a:tcPr/>
                </a:tc>
                <a:tc>
                  <a:txBody>
                    <a:bodyPr/>
                    <a:lstStyle/>
                    <a:p>
                      <a:r>
                        <a:rPr kumimoji="1" lang="ja-JP" altLang="en-US" sz="2400">
                          <a:latin typeface="メイリオ" panose="020B0604030504040204" pitchFamily="50" charset="-128"/>
                          <a:ea typeface="メイリオ" panose="020B0604030504040204" pitchFamily="50" charset="-128"/>
                        </a:rPr>
                        <a:t>条項</a:t>
                      </a:r>
                    </a:p>
                  </a:txBody>
                  <a:tcPr/>
                </a:tc>
                <a:tc>
                  <a:txBody>
                    <a:bodyPr/>
                    <a:lstStyle/>
                    <a:p>
                      <a:r>
                        <a:rPr kumimoji="1" lang="ja-JP" altLang="en-US" sz="2400">
                          <a:latin typeface="メイリオ" panose="020B0604030504040204" pitchFamily="50" charset="-128"/>
                          <a:ea typeface="メイリオ" panose="020B0604030504040204" pitchFamily="50" charset="-128"/>
                        </a:rPr>
                        <a:t>要約</a:t>
                      </a:r>
                    </a:p>
                  </a:txBody>
                  <a:tcPr/>
                </a:tc>
                <a:extLst>
                  <a:ext uri="{0D108BD9-81ED-4DB2-BD59-A6C34878D82A}">
                    <a16:rowId xmlns:a16="http://schemas.microsoft.com/office/drawing/2014/main" val="3900948242"/>
                  </a:ext>
                </a:extLst>
              </a:tr>
              <a:tr h="370840">
                <a:tc>
                  <a:txBody>
                    <a:bodyPr/>
                    <a:lstStyle/>
                    <a:p>
                      <a:r>
                        <a:rPr kumimoji="1" lang="ja-JP" altLang="en-US" sz="2400">
                          <a:latin typeface="メイリオ" panose="020B0604030504040204" pitchFamily="50" charset="-128"/>
                          <a:ea typeface="メイリオ" panose="020B0604030504040204" pitchFamily="50" charset="-128"/>
                        </a:rPr>
                        <a:t>民法</a:t>
                      </a:r>
                    </a:p>
                  </a:txBody>
                  <a:tcPr/>
                </a:tc>
                <a:tc>
                  <a:txBody>
                    <a:bodyPr/>
                    <a:lstStyle/>
                    <a:p>
                      <a:r>
                        <a:rPr kumimoji="1" lang="ja-JP" altLang="en-US" sz="2400">
                          <a:latin typeface="メイリオ" panose="020B0604030504040204" pitchFamily="50" charset="-128"/>
                          <a:ea typeface="メイリオ" panose="020B0604030504040204" pitchFamily="50" charset="-128"/>
                        </a:rPr>
                        <a:t>第</a:t>
                      </a:r>
                      <a:r>
                        <a:rPr kumimoji="1" lang="en-US" altLang="ja-JP" sz="2400">
                          <a:latin typeface="メイリオ" panose="020B0604030504040204" pitchFamily="50" charset="-128"/>
                          <a:ea typeface="メイリオ" panose="020B0604030504040204" pitchFamily="50" charset="-128"/>
                        </a:rPr>
                        <a:t>415</a:t>
                      </a:r>
                      <a:r>
                        <a:rPr kumimoji="1" lang="ja-JP" altLang="en-US" sz="2400">
                          <a:latin typeface="メイリオ" panose="020B0604030504040204" pitchFamily="50" charset="-128"/>
                          <a:ea typeface="メイリオ" panose="020B0604030504040204" pitchFamily="50" charset="-128"/>
                        </a:rPr>
                        <a:t>条 債務不履行による損害賠償責任</a:t>
                      </a:r>
                    </a:p>
                  </a:txBody>
                  <a:tcPr/>
                </a:tc>
                <a:tc>
                  <a:txBody>
                    <a:bodyPr/>
                    <a:lstStyle/>
                    <a:p>
                      <a:r>
                        <a:rPr kumimoji="1" lang="ja-JP" altLang="en-US" sz="2400">
                          <a:latin typeface="メイリオ" panose="020B0604030504040204" pitchFamily="50" charset="-128"/>
                          <a:ea typeface="メイリオ" panose="020B0604030504040204" pitchFamily="50" charset="-128"/>
                        </a:rPr>
                        <a:t>サイバー攻撃により仕事が停滞した場合、</a:t>
                      </a:r>
                    </a:p>
                    <a:p>
                      <a:r>
                        <a:rPr kumimoji="1" lang="ja-JP" altLang="en-US" sz="2400">
                          <a:latin typeface="メイリオ" panose="020B0604030504040204" pitchFamily="50" charset="-128"/>
                          <a:ea typeface="メイリオ" panose="020B0604030504040204" pitchFamily="50" charset="-128"/>
                        </a:rPr>
                        <a:t>会社および第三者に対する、契約違反による賠償義務を負う。</a:t>
                      </a:r>
                    </a:p>
                  </a:txBody>
                  <a:tcPr/>
                </a:tc>
                <a:extLst>
                  <a:ext uri="{0D108BD9-81ED-4DB2-BD59-A6C34878D82A}">
                    <a16:rowId xmlns:a16="http://schemas.microsoft.com/office/drawing/2014/main" val="1743760738"/>
                  </a:ext>
                </a:extLst>
              </a:tr>
              <a:tr h="370840">
                <a:tc>
                  <a:txBody>
                    <a:bodyPr/>
                    <a:lstStyle/>
                    <a:p>
                      <a:endParaRPr kumimoji="1" lang="ja-JP" altLang="en-US" sz="2400">
                        <a:latin typeface="メイリオ" panose="020B0604030504040204" pitchFamily="50" charset="-128"/>
                        <a:ea typeface="メイリオ" panose="020B0604030504040204" pitchFamily="50" charset="-128"/>
                      </a:endParaRPr>
                    </a:p>
                  </a:txBody>
                  <a:tcPr/>
                </a:tc>
                <a:tc>
                  <a:txBody>
                    <a:bodyPr/>
                    <a:lstStyle/>
                    <a:p>
                      <a:r>
                        <a:rPr kumimoji="1" lang="ja-JP" altLang="en-US" sz="2400">
                          <a:latin typeface="メイリオ" panose="020B0604030504040204" pitchFamily="50" charset="-128"/>
                          <a:ea typeface="メイリオ" panose="020B0604030504040204" pitchFamily="50" charset="-128"/>
                        </a:rPr>
                        <a:t>第</a:t>
                      </a:r>
                      <a:r>
                        <a:rPr kumimoji="1" lang="en-US" altLang="ja-JP" sz="2400">
                          <a:latin typeface="メイリオ" panose="020B0604030504040204" pitchFamily="50" charset="-128"/>
                          <a:ea typeface="メイリオ" panose="020B0604030504040204" pitchFamily="50" charset="-128"/>
                        </a:rPr>
                        <a:t>644</a:t>
                      </a:r>
                      <a:r>
                        <a:rPr kumimoji="1" lang="ja-JP" altLang="en-US" sz="2400">
                          <a:latin typeface="メイリオ" panose="020B0604030504040204" pitchFamily="50" charset="-128"/>
                          <a:ea typeface="メイリオ" panose="020B0604030504040204" pitchFamily="50" charset="-128"/>
                        </a:rPr>
                        <a:t>条 取締役の善管注意義務違反</a:t>
                      </a:r>
                    </a:p>
                  </a:txBody>
                  <a:tcPr/>
                </a:tc>
                <a:tc>
                  <a:txBody>
                    <a:bodyPr/>
                    <a:lstStyle/>
                    <a:p>
                      <a:r>
                        <a:rPr kumimoji="1" lang="ja-JP" altLang="en-US" sz="2400">
                          <a:latin typeface="メイリオ" panose="020B0604030504040204" pitchFamily="50" charset="-128"/>
                          <a:ea typeface="メイリオ" panose="020B0604030504040204" pitchFamily="50" charset="-128"/>
                        </a:rPr>
                        <a:t>企業のセキュリティ体制が規模や業務内容に鑑みて適切でなく、サイバー攻撃により企業や第三者に損害が発生した場合、取締役は会社に対して、善管注意義務違反による賠償義務を負う。</a:t>
                      </a:r>
                    </a:p>
                  </a:txBody>
                  <a:tcPr/>
                </a:tc>
                <a:extLst>
                  <a:ext uri="{0D108BD9-81ED-4DB2-BD59-A6C34878D82A}">
                    <a16:rowId xmlns:a16="http://schemas.microsoft.com/office/drawing/2014/main" val="2503045102"/>
                  </a:ext>
                </a:extLst>
              </a:tr>
              <a:tr h="370840">
                <a:tc>
                  <a:txBody>
                    <a:bodyPr/>
                    <a:lstStyle/>
                    <a:p>
                      <a:r>
                        <a:rPr kumimoji="1" lang="ja-JP" altLang="en-US" sz="2400">
                          <a:latin typeface="メイリオ" panose="020B0604030504040204" pitchFamily="50" charset="-128"/>
                          <a:ea typeface="メイリオ" panose="020B0604030504040204" pitchFamily="50" charset="-128"/>
                        </a:rPr>
                        <a:t>会社法</a:t>
                      </a:r>
                    </a:p>
                  </a:txBody>
                  <a:tcPr/>
                </a:tc>
                <a:tc>
                  <a:txBody>
                    <a:bodyPr/>
                    <a:lstStyle/>
                    <a:p>
                      <a:r>
                        <a:rPr kumimoji="1" lang="ja-JP" altLang="en-US" sz="2400">
                          <a:latin typeface="メイリオ" panose="020B0604030504040204" pitchFamily="50" charset="-128"/>
                          <a:ea typeface="メイリオ" panose="020B0604030504040204" pitchFamily="50" charset="-128"/>
                        </a:rPr>
                        <a:t>第</a:t>
                      </a:r>
                      <a:r>
                        <a:rPr kumimoji="1" lang="en-US" altLang="ja-JP" sz="2400">
                          <a:latin typeface="メイリオ" panose="020B0604030504040204" pitchFamily="50" charset="-128"/>
                          <a:ea typeface="メイリオ" panose="020B0604030504040204" pitchFamily="50" charset="-128"/>
                        </a:rPr>
                        <a:t>330</a:t>
                      </a:r>
                      <a:r>
                        <a:rPr kumimoji="1" lang="ja-JP" altLang="en-US" sz="2400">
                          <a:latin typeface="メイリオ" panose="020B0604030504040204" pitchFamily="50" charset="-128"/>
                          <a:ea typeface="メイリオ" panose="020B0604030504040204" pitchFamily="50" charset="-128"/>
                        </a:rPr>
                        <a:t>条 取締役の善管注意義務違反</a:t>
                      </a:r>
                      <a:endParaRPr kumimoji="1" lang="en-US" altLang="ja-JP" sz="2400">
                        <a:latin typeface="メイリオ" panose="020B0604030504040204" pitchFamily="50" charset="-128"/>
                        <a:ea typeface="メイリオ" panose="020B0604030504040204" pitchFamily="50" charset="-128"/>
                      </a:endParaRPr>
                    </a:p>
                    <a:p>
                      <a:r>
                        <a:rPr kumimoji="1" lang="ja-JP" altLang="en-US" sz="2400">
                          <a:latin typeface="メイリオ" panose="020B0604030504040204" pitchFamily="50" charset="-128"/>
                          <a:ea typeface="メイリオ" panose="020B0604030504040204" pitchFamily="50" charset="-128"/>
                        </a:rPr>
                        <a:t>第</a:t>
                      </a:r>
                      <a:r>
                        <a:rPr kumimoji="1" lang="en-US" altLang="ja-JP" sz="2400">
                          <a:latin typeface="メイリオ" panose="020B0604030504040204" pitchFamily="50" charset="-128"/>
                          <a:ea typeface="メイリオ" panose="020B0604030504040204" pitchFamily="50" charset="-128"/>
                        </a:rPr>
                        <a:t>423</a:t>
                      </a:r>
                      <a:r>
                        <a:rPr kumimoji="1" lang="ja-JP" altLang="en-US" sz="2400">
                          <a:latin typeface="メイリオ" panose="020B0604030504040204" pitchFamily="50" charset="-128"/>
                          <a:ea typeface="メイリオ" panose="020B0604030504040204" pitchFamily="50" charset="-128"/>
                        </a:rPr>
                        <a:t>条 </a:t>
                      </a:r>
                      <a:r>
                        <a:rPr kumimoji="1" lang="en-US" altLang="ja-JP" sz="2400">
                          <a:latin typeface="メイリオ" panose="020B0604030504040204" pitchFamily="50" charset="-128"/>
                          <a:ea typeface="メイリオ" panose="020B0604030504040204" pitchFamily="50" charset="-128"/>
                        </a:rPr>
                        <a:t>1</a:t>
                      </a:r>
                      <a:r>
                        <a:rPr kumimoji="1" lang="ja-JP" altLang="en-US" sz="2400">
                          <a:latin typeface="メイリオ" panose="020B0604030504040204" pitchFamily="50" charset="-128"/>
                          <a:ea typeface="メイリオ" panose="020B0604030504040204" pitchFamily="50" charset="-128"/>
                        </a:rPr>
                        <a:t>項 任務懈怠による損害賠償責任</a:t>
                      </a:r>
                      <a:endParaRPr kumimoji="1" lang="en-US" altLang="ja-JP" sz="2400">
                        <a:latin typeface="メイリオ" panose="020B0604030504040204" pitchFamily="50" charset="-128"/>
                        <a:ea typeface="メイリオ" panose="020B0604030504040204" pitchFamily="50" charset="-128"/>
                      </a:endParaRPr>
                    </a:p>
                    <a:p>
                      <a:r>
                        <a:rPr kumimoji="1" lang="ja-JP" altLang="en-US" sz="2400">
                          <a:latin typeface="メイリオ" panose="020B0604030504040204" pitchFamily="50" charset="-128"/>
                          <a:ea typeface="メイリオ" panose="020B0604030504040204" pitchFamily="50" charset="-128"/>
                        </a:rPr>
                        <a:t>第</a:t>
                      </a:r>
                      <a:r>
                        <a:rPr kumimoji="1" lang="en-US" altLang="ja-JP" sz="2400">
                          <a:latin typeface="メイリオ" panose="020B0604030504040204" pitchFamily="50" charset="-128"/>
                          <a:ea typeface="メイリオ" panose="020B0604030504040204" pitchFamily="50" charset="-128"/>
                        </a:rPr>
                        <a:t>429</a:t>
                      </a:r>
                      <a:r>
                        <a:rPr kumimoji="1" lang="ja-JP" altLang="en-US" sz="2400">
                          <a:latin typeface="メイリオ" panose="020B0604030504040204" pitchFamily="50" charset="-128"/>
                          <a:ea typeface="メイリオ" panose="020B0604030504040204" pitchFamily="50" charset="-128"/>
                        </a:rPr>
                        <a:t>条 </a:t>
                      </a:r>
                      <a:r>
                        <a:rPr kumimoji="1" lang="en-US" altLang="ja-JP" sz="2400">
                          <a:latin typeface="メイリオ" panose="020B0604030504040204" pitchFamily="50" charset="-128"/>
                          <a:ea typeface="メイリオ" panose="020B0604030504040204" pitchFamily="50" charset="-128"/>
                        </a:rPr>
                        <a:t>1</a:t>
                      </a:r>
                      <a:r>
                        <a:rPr kumimoji="1" lang="ja-JP" altLang="en-US" sz="2400">
                          <a:latin typeface="メイリオ" panose="020B0604030504040204" pitchFamily="50" charset="-128"/>
                          <a:ea typeface="メイリオ" panose="020B0604030504040204" pitchFamily="50" charset="-128"/>
                        </a:rPr>
                        <a:t>項 第三者に対する注意義務違反</a:t>
                      </a:r>
                    </a:p>
                  </a:txBody>
                  <a:tcPr/>
                </a:tc>
                <a:tc>
                  <a:txBody>
                    <a:bodyPr/>
                    <a:lstStyle/>
                    <a:p>
                      <a:r>
                        <a:rPr kumimoji="1" lang="ja-JP" altLang="en-US" sz="2400">
                          <a:latin typeface="メイリオ" panose="020B0604030504040204" pitchFamily="50" charset="-128"/>
                          <a:ea typeface="メイリオ" panose="020B0604030504040204" pitchFamily="50" charset="-128"/>
                        </a:rPr>
                        <a:t>企業のセキュリティ体制が規模や業務内容に鑑みて適切でなく、サイバー攻撃により企業や第三者に損害が発生した場合、取締役は会社に対する、善管注意義務違反による任務懈怠（けたい）に基づく損害賠償義務を負う。</a:t>
                      </a:r>
                    </a:p>
                  </a:txBody>
                  <a:tcPr/>
                </a:tc>
                <a:extLst>
                  <a:ext uri="{0D108BD9-81ED-4DB2-BD59-A6C34878D82A}">
                    <a16:rowId xmlns:a16="http://schemas.microsoft.com/office/drawing/2014/main" val="1345031327"/>
                  </a:ext>
                </a:extLst>
              </a:tr>
            </a:tbl>
          </a:graphicData>
        </a:graphic>
      </p:graphicFrame>
      <p:sp>
        <p:nvSpPr>
          <p:cNvPr id="25" name="テキスト ボックス 24">
            <a:extLst>
              <a:ext uri="{FF2B5EF4-FFF2-40B4-BE49-F238E27FC236}">
                <a16:creationId xmlns:a16="http://schemas.microsoft.com/office/drawing/2014/main" id="{566C48CC-64D0-AB17-B6C3-51D5C920A1B9}"/>
              </a:ext>
            </a:extLst>
          </p:cNvPr>
          <p:cNvSpPr txBox="1"/>
          <p:nvPr/>
        </p:nvSpPr>
        <p:spPr>
          <a:xfrm>
            <a:off x="3210886" y="8513986"/>
            <a:ext cx="11356527"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情報セキュリティ対策が不備の場合に責任追及の根拠とされる主な法律</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 </a:t>
            </a:r>
            <a:r>
              <a:rPr kumimoji="1" lang="en-US" altLang="ja-JP">
                <a:latin typeface="メイリオ" panose="020B0604030504040204" pitchFamily="50" charset="-128"/>
                <a:ea typeface="メイリオ" panose="020B0604030504040204" pitchFamily="50" charset="-128"/>
              </a:rPr>
              <a:t>IPA </a:t>
            </a:r>
            <a:r>
              <a:rPr kumimoji="1" lang="ja-JP" altLang="en-US">
                <a:latin typeface="メイリオ" panose="020B0604030504040204" pitchFamily="50" charset="-128"/>
                <a:ea typeface="メイリオ" panose="020B0604030504040204" pitchFamily="50" charset="-128"/>
              </a:rPr>
              <a:t>「中小企業の情報セキュリティ対策ガイドライン 第</a:t>
            </a:r>
            <a:r>
              <a:rPr kumimoji="1" lang="en-US" altLang="ja-JP">
                <a:latin typeface="メイリオ" panose="020B0604030504040204" pitchFamily="50" charset="-128"/>
                <a:ea typeface="メイリオ" panose="020B0604030504040204" pitchFamily="50" charset="-128"/>
              </a:rPr>
              <a:t>3.1</a:t>
            </a:r>
            <a:r>
              <a:rPr kumimoji="1" lang="ja-JP" altLang="en-US">
                <a:latin typeface="メイリオ" panose="020B0604030504040204" pitchFamily="50" charset="-128"/>
                <a:ea typeface="メイリオ" panose="020B0604030504040204" pitchFamily="50" charset="-128"/>
              </a:rPr>
              <a:t>版」から抜粋</a:t>
            </a:r>
          </a:p>
        </p:txBody>
      </p:sp>
      <p:sp>
        <p:nvSpPr>
          <p:cNvPr id="2" name="object 40">
            <a:extLst>
              <a:ext uri="{FF2B5EF4-FFF2-40B4-BE49-F238E27FC236}">
                <a16:creationId xmlns:a16="http://schemas.microsoft.com/office/drawing/2014/main" id="{520CC928-98E2-0A96-297E-15282FE8B0E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a:solidFill>
                  <a:srgbClr val="226BAB"/>
                </a:solidFill>
                <a:latin typeface="メイリオ" panose="020B0604030504040204" pitchFamily="50" charset="-128"/>
                <a:ea typeface="メイリオ" panose="020B0604030504040204" pitchFamily="50" charset="-128"/>
              </a:rPr>
              <a:t>第</a:t>
            </a:r>
            <a:r>
              <a:rPr lang="en-US" altLang="ja-JP" b="1">
                <a:solidFill>
                  <a:srgbClr val="226BAB"/>
                </a:solidFill>
                <a:latin typeface="メイリオ" panose="020B0604030504040204" pitchFamily="50" charset="-128"/>
                <a:ea typeface="メイリオ" panose="020B0604030504040204" pitchFamily="50" charset="-128"/>
              </a:rPr>
              <a:t>2</a:t>
            </a:r>
            <a:r>
              <a:rPr lang="ja-JP" altLang="en-US" b="1">
                <a:solidFill>
                  <a:srgbClr val="226BAB"/>
                </a:solidFill>
                <a:latin typeface="メイリオ" panose="020B0604030504040204" pitchFamily="50" charset="-128"/>
                <a:ea typeface="メイリオ" panose="020B0604030504040204" pitchFamily="50" charset="-128"/>
              </a:rPr>
              <a:t>編</a:t>
            </a:r>
            <a:r>
              <a:rPr lang="en-US" altLang="ja-JP" sz="1800"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 中小企業に求められるデジタル化の推進とサイバーセキュリティ対策</a:t>
            </a:r>
            <a:r>
              <a:rPr lang="en-US" altLang="ja-JP" b="1">
                <a:solidFill>
                  <a:srgbClr val="226BAB"/>
                </a:solidFill>
                <a:latin typeface="メイリオ" panose="020B0604030504040204" pitchFamily="50" charset="-128"/>
                <a:ea typeface="メイリオ" panose="020B0604030504040204" pitchFamily="50" charset="-128"/>
              </a:rPr>
              <a:t>【</a:t>
            </a:r>
            <a:r>
              <a:rPr lang="ja-JP" altLang="en-US" b="1">
                <a:solidFill>
                  <a:srgbClr val="226BAB"/>
                </a:solidFill>
                <a:latin typeface="メイリオ" panose="020B0604030504040204" pitchFamily="50" charset="-128"/>
                <a:ea typeface="メイリオ" panose="020B0604030504040204" pitchFamily="50" charset="-128"/>
              </a:rPr>
              <a:t>レベル共通</a:t>
            </a:r>
            <a:r>
              <a:rPr lang="en-US" altLang="ja-JP" b="1">
                <a:solidFill>
                  <a:srgbClr val="226BAB"/>
                </a:solidFill>
                <a:latin typeface="メイリオ" panose="020B0604030504040204" pitchFamily="50" charset="-128"/>
                <a:ea typeface="メイリオ" panose="020B0604030504040204" pitchFamily="50" charset="-128"/>
              </a:rPr>
              <a:t>】</a:t>
            </a:r>
            <a:endParaRPr lang="ja-JP" altLang="en-US" sz="1800" b="1">
              <a:solidFill>
                <a:srgbClr val="226BAB"/>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21160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7</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セキュリティ対策の概要（全容）</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72</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Tree>
    <p:extLst>
      <p:ext uri="{BB962C8B-B14F-4D97-AF65-F5344CB8AC3E}">
        <p14:creationId xmlns:p14="http://schemas.microsoft.com/office/powerpoint/2010/main" val="2238227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対策基準の策定</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セキュリティ対策基準の概要</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7-1-1.】P94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P95</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4" name="テキスト ボックス 3">
            <a:extLst>
              <a:ext uri="{FF2B5EF4-FFF2-40B4-BE49-F238E27FC236}">
                <a16:creationId xmlns:a16="http://schemas.microsoft.com/office/drawing/2014/main" id="{53ACF229-483F-AD03-F46D-3E3575002AE0}"/>
              </a:ext>
            </a:extLst>
          </p:cNvPr>
          <p:cNvSpPr txBox="1"/>
          <p:nvPr/>
        </p:nvSpPr>
        <p:spPr>
          <a:xfrm>
            <a:off x="1554679" y="2036000"/>
            <a:ext cx="15456498" cy="2308324"/>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情報セキュリティポリシーの構成</a:t>
            </a:r>
            <a:endParaRPr lang="en-US" altLang="ja-JP" sz="3600" b="0" i="0" u="sng">
              <a:effectLst/>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3AA2B3D4-3080-49C1-373B-98A58AC5BD34}"/>
              </a:ext>
            </a:extLst>
          </p:cNvPr>
          <p:cNvPicPr>
            <a:picLocks noChangeAspect="1"/>
          </p:cNvPicPr>
          <p:nvPr/>
        </p:nvPicPr>
        <p:blipFill>
          <a:blip r:embed="rId3"/>
          <a:stretch>
            <a:fillRect/>
          </a:stretch>
        </p:blipFill>
        <p:spPr>
          <a:xfrm>
            <a:off x="2591909" y="3120727"/>
            <a:ext cx="5858282" cy="4881900"/>
          </a:xfrm>
          <a:prstGeom prst="rect">
            <a:avLst/>
          </a:prstGeom>
        </p:spPr>
      </p:pic>
      <p:pic>
        <p:nvPicPr>
          <p:cNvPr id="9" name="図 8">
            <a:extLst>
              <a:ext uri="{FF2B5EF4-FFF2-40B4-BE49-F238E27FC236}">
                <a16:creationId xmlns:a16="http://schemas.microsoft.com/office/drawing/2014/main" id="{A973D6F3-9FFB-359F-BFB3-061169924CD9}"/>
              </a:ext>
            </a:extLst>
          </p:cNvPr>
          <p:cNvPicPr>
            <a:picLocks noChangeAspect="1"/>
          </p:cNvPicPr>
          <p:nvPr/>
        </p:nvPicPr>
        <p:blipFill>
          <a:blip r:embed="rId4"/>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78171CE8-BF63-9326-AB46-DE42D402A03F}"/>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情報セキュリティポリシーの順守”</a:t>
            </a:r>
          </a:p>
        </p:txBody>
      </p:sp>
    </p:spTree>
    <p:extLst>
      <p:ext uri="{BB962C8B-B14F-4D97-AF65-F5344CB8AC3E}">
        <p14:creationId xmlns:p14="http://schemas.microsoft.com/office/powerpoint/2010/main" val="2786919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対策基準の策定</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74</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7-1-1.】</a:t>
            </a:r>
          </a:p>
          <a:p>
            <a:pPr algn="ctr"/>
            <a:r>
              <a:rPr lang="en-US" altLang="ja-JP" sz="2400" b="1">
                <a:latin typeface="メイリオ" panose="020B0604030504040204" pitchFamily="50" charset="-128"/>
                <a:ea typeface="メイリオ" panose="020B0604030504040204" pitchFamily="50" charset="-128"/>
              </a:rPr>
              <a:t>P94</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P95</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1" name="テキスト ボックス 10">
            <a:extLst>
              <a:ext uri="{FF2B5EF4-FFF2-40B4-BE49-F238E27FC236}">
                <a16:creationId xmlns:a16="http://schemas.microsoft.com/office/drawing/2014/main" id="{E1956D25-1DD7-454F-C886-22281F375ACD}"/>
              </a:ext>
            </a:extLst>
          </p:cNvPr>
          <p:cNvSpPr txBox="1"/>
          <p:nvPr/>
        </p:nvSpPr>
        <p:spPr>
          <a:xfrm>
            <a:off x="1554679" y="2036000"/>
            <a:ext cx="15456498" cy="3970318"/>
          </a:xfrm>
          <a:prstGeom prst="rect">
            <a:avLst/>
          </a:prstGeom>
          <a:noFill/>
        </p:spPr>
        <p:txBody>
          <a:bodyPr wrap="square">
            <a:spAutoFit/>
          </a:bodyPr>
          <a:lstStyle/>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企業の現状を鑑み、次の段階的なアプローチ方法がある</a:t>
            </a:r>
            <a:endParaRPr lang="en-US" altLang="ja-JP" sz="3600" b="0" i="0">
              <a:effectLst/>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クイックアプローチ</a:t>
            </a:r>
            <a:endParaRPr lang="en-US" altLang="ja-JP" sz="3600" b="0" i="0">
              <a:effectLst/>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ベースラインアプローチ</a:t>
            </a:r>
            <a:endParaRPr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網羅的アプローチ</a:t>
            </a:r>
            <a:r>
              <a:rPr lang="en-US" altLang="ja-JP" sz="3600" b="0" i="0">
                <a:effectLst/>
                <a:latin typeface="メイリオ" panose="020B0604030504040204" pitchFamily="50" charset="-128"/>
                <a:ea typeface="メイリオ" panose="020B0604030504040204" pitchFamily="50" charset="-128"/>
              </a:rPr>
              <a:t>【</a:t>
            </a:r>
            <a:r>
              <a:rPr lang="ja-JP" altLang="en-US" sz="3600" b="0" i="0">
                <a:effectLst/>
                <a:latin typeface="メイリオ" panose="020B0604030504040204" pitchFamily="50" charset="-128"/>
                <a:ea typeface="メイリオ" panose="020B0604030504040204" pitchFamily="50" charset="-128"/>
              </a:rPr>
              <a:t>推奨</a:t>
            </a:r>
            <a:r>
              <a:rPr lang="en-US" altLang="ja-JP" sz="3600" b="0" i="0">
                <a:effectLst/>
                <a:latin typeface="メイリオ" panose="020B0604030504040204" pitchFamily="50" charset="-128"/>
                <a:ea typeface="メイリオ" panose="020B0604030504040204" pitchFamily="50" charset="-128"/>
              </a:rPr>
              <a:t>】</a:t>
            </a:r>
          </a:p>
          <a:p>
            <a:endParaRPr lang="en-US" altLang="ja-JP" sz="3600" b="0" i="0">
              <a:effectLst/>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8D061212-4345-EB9F-5A9E-B07C82841BD2}"/>
              </a:ext>
            </a:extLst>
          </p:cNvPr>
          <p:cNvPicPr>
            <a:picLocks noChangeAspect="1"/>
          </p:cNvPicPr>
          <p:nvPr/>
        </p:nvPicPr>
        <p:blipFill>
          <a:blip r:embed="rId3"/>
          <a:stretch>
            <a:fillRect/>
          </a:stretch>
        </p:blipFill>
        <p:spPr>
          <a:xfrm>
            <a:off x="2893632" y="5049058"/>
            <a:ext cx="12251324" cy="4070473"/>
          </a:xfrm>
          <a:prstGeom prst="rect">
            <a:avLst/>
          </a:prstGeom>
        </p:spPr>
      </p:pic>
      <p:sp>
        <p:nvSpPr>
          <p:cNvPr id="13" name="テキスト プレースホルダー 2">
            <a:extLst>
              <a:ext uri="{FF2B5EF4-FFF2-40B4-BE49-F238E27FC236}">
                <a16:creationId xmlns:a16="http://schemas.microsoft.com/office/drawing/2014/main" id="{7AEA1FFF-6259-C2A6-4C81-5CF6CB54DF59}"/>
              </a:ext>
            </a:extLst>
          </p:cNvPr>
          <p:cNvSpPr txBox="1">
            <a:spLocks/>
          </p:cNvSpPr>
          <p:nvPr/>
        </p:nvSpPr>
        <p:spPr>
          <a:xfrm>
            <a:off x="1332852" y="1476125"/>
            <a:ext cx="11166824"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対策基準のアプローチ方法</a:t>
            </a:r>
            <a:endParaRPr lang="en-US" altLang="ja-JP"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27726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対策基準の策定</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75</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7-1-2.】</a:t>
            </a:r>
          </a:p>
          <a:p>
            <a:pPr algn="ctr"/>
            <a:r>
              <a:rPr lang="en-US" altLang="ja-JP" sz="2400" b="1">
                <a:latin typeface="メイリオ" panose="020B0604030504040204" pitchFamily="50" charset="-128"/>
                <a:ea typeface="メイリオ" panose="020B0604030504040204" pitchFamily="50" charset="-128"/>
              </a:rPr>
              <a:t>P95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P99</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2" name="テキスト プレースホルダー 2">
            <a:extLst>
              <a:ext uri="{FF2B5EF4-FFF2-40B4-BE49-F238E27FC236}">
                <a16:creationId xmlns:a16="http://schemas.microsoft.com/office/drawing/2014/main" id="{A900B3CB-7511-AA4A-2CB8-AFC204B86912}"/>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対策基準のアプローチ概要</a:t>
            </a:r>
            <a:endParaRPr lang="en-US" altLang="ja-JP" sz="4000">
              <a:latin typeface="メイリオ" panose="020B0604030504040204" pitchFamily="50" charset="-128"/>
              <a:ea typeface="メイリオ" panose="020B0604030504040204" pitchFamily="50" charset="-128"/>
            </a:endParaRPr>
          </a:p>
        </p:txBody>
      </p:sp>
      <p:graphicFrame>
        <p:nvGraphicFramePr>
          <p:cNvPr id="4" name="表 9">
            <a:extLst>
              <a:ext uri="{FF2B5EF4-FFF2-40B4-BE49-F238E27FC236}">
                <a16:creationId xmlns:a16="http://schemas.microsoft.com/office/drawing/2014/main" id="{0426E223-7354-C7BF-4423-3FF23D07FE4A}"/>
              </a:ext>
            </a:extLst>
          </p:cNvPr>
          <p:cNvGraphicFramePr>
            <a:graphicFrameLocks noGrp="1"/>
          </p:cNvGraphicFramePr>
          <p:nvPr/>
        </p:nvGraphicFramePr>
        <p:xfrm>
          <a:off x="1516284" y="2137570"/>
          <a:ext cx="15510076" cy="6583680"/>
        </p:xfrm>
        <a:graphic>
          <a:graphicData uri="http://schemas.openxmlformats.org/drawingml/2006/table">
            <a:tbl>
              <a:tblPr firstRow="1" bandRow="1">
                <a:tableStyleId>{5C22544A-7EE6-4342-B048-85BDC9FD1C3A}</a:tableStyleId>
              </a:tblPr>
              <a:tblGrid>
                <a:gridCol w="4686427">
                  <a:extLst>
                    <a:ext uri="{9D8B030D-6E8A-4147-A177-3AD203B41FA5}">
                      <a16:colId xmlns:a16="http://schemas.microsoft.com/office/drawing/2014/main" val="1891961886"/>
                    </a:ext>
                  </a:extLst>
                </a:gridCol>
                <a:gridCol w="5487720">
                  <a:extLst>
                    <a:ext uri="{9D8B030D-6E8A-4147-A177-3AD203B41FA5}">
                      <a16:colId xmlns:a16="http://schemas.microsoft.com/office/drawing/2014/main" val="690352773"/>
                    </a:ext>
                  </a:extLst>
                </a:gridCol>
                <a:gridCol w="5335929">
                  <a:extLst>
                    <a:ext uri="{9D8B030D-6E8A-4147-A177-3AD203B41FA5}">
                      <a16:colId xmlns:a16="http://schemas.microsoft.com/office/drawing/2014/main" val="596803531"/>
                    </a:ext>
                  </a:extLst>
                </a:gridCol>
              </a:tblGrid>
              <a:tr h="370840">
                <a:tc>
                  <a:txBody>
                    <a:bodyPr/>
                    <a:lstStyle/>
                    <a:p>
                      <a:pPr algn="ctr"/>
                      <a:r>
                        <a:rPr kumimoji="1" lang="ja-JP" altLang="en-US" sz="240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特徴</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想定される適用ケース</a:t>
                      </a:r>
                    </a:p>
                  </a:txBody>
                  <a:tcPr/>
                </a:tc>
                <a:extLst>
                  <a:ext uri="{0D108BD9-81ED-4DB2-BD59-A6C34878D82A}">
                    <a16:rowId xmlns:a16="http://schemas.microsoft.com/office/drawing/2014/main" val="3551417218"/>
                  </a:ext>
                </a:extLst>
              </a:tr>
              <a:tr h="370840">
                <a:tc>
                  <a:txBody>
                    <a:bodyPr/>
                    <a:lstStyle/>
                    <a:p>
                      <a:r>
                        <a:rPr kumimoji="1" lang="en-US" altLang="ja-JP" sz="2400">
                          <a:latin typeface="メイリオ" panose="020B0604030504040204" pitchFamily="50" charset="-128"/>
                          <a:ea typeface="メイリオ" panose="020B0604030504040204" pitchFamily="50" charset="-128"/>
                        </a:rPr>
                        <a:t>Lv.1</a:t>
                      </a:r>
                      <a:r>
                        <a:rPr kumimoji="1" lang="ja-JP" altLang="en-US" sz="2400">
                          <a:latin typeface="メイリオ" panose="020B0604030504040204" pitchFamily="50" charset="-128"/>
                          <a:ea typeface="メイリオ" panose="020B0604030504040204" pitchFamily="50" charset="-128"/>
                        </a:rPr>
                        <a:t> クイックアプローチ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即時の対応や緊急事態への対処に適したアプローチ手法。</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さまざまなインシデント事例内容を参考にし、対策基準を策定。</a:t>
                      </a: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自社で発生する可能性が高い、または、発生したときの被害が大きいと考えられるインシデントに対処する場合。</a:t>
                      </a: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032680858"/>
                  </a:ext>
                </a:extLst>
              </a:tr>
              <a:tr h="370840">
                <a:tc>
                  <a:txBody>
                    <a:bodyPr/>
                    <a:lstStyle/>
                    <a:p>
                      <a:r>
                        <a:rPr kumimoji="1" lang="en-US" altLang="ja-JP" sz="2400">
                          <a:latin typeface="メイリオ" panose="020B0604030504040204" pitchFamily="50" charset="-128"/>
                          <a:ea typeface="メイリオ" panose="020B0604030504040204" pitchFamily="50" charset="-128"/>
                        </a:rPr>
                        <a:t>Lv.2 </a:t>
                      </a:r>
                      <a:r>
                        <a:rPr kumimoji="1" lang="ja-JP" altLang="en-US" sz="2400">
                          <a:latin typeface="メイリオ" panose="020B0604030504040204" pitchFamily="50" charset="-128"/>
                          <a:ea typeface="メイリオ" panose="020B0604030504040204" pitchFamily="50" charset="-128"/>
                        </a:rPr>
                        <a:t>ベースラインアプローチ</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組織全体での一貫性を確保し、セキュリティの最低基準を満たすことを目指すアプローチ手法。</a:t>
                      </a:r>
                      <a:endParaRPr kumimoji="1" lang="en-US" altLang="ja-JP" sz="2400">
                        <a:latin typeface="メイリオ" panose="020B0604030504040204" pitchFamily="50" charset="-128"/>
                        <a:ea typeface="メイリオ" panose="020B0604030504040204" pitchFamily="50"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ガイドラインやひな型を参考とし、対策基準を策定。</a:t>
                      </a:r>
                      <a:endParaRPr kumimoji="1" lang="ja-JP" altLang="en-US" sz="2400" b="0" i="0" kern="1200">
                        <a:solidFill>
                          <a:schemeClr val="tx1"/>
                        </a:solidFill>
                        <a:effectLst/>
                        <a:latin typeface="メイリオ" panose="020B0604030504040204" pitchFamily="50" charset="-128"/>
                        <a:ea typeface="メイリオ" panose="020B0604030504040204" pitchFamily="50" charset="-128"/>
                        <a:cs typeface="+mn-cs"/>
                      </a:endParaRP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組織的に一定以上の対策基準を策定する場合。</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1952120"/>
                  </a:ext>
                </a:extLst>
              </a:tr>
              <a:tr h="370840">
                <a:tc>
                  <a:txBody>
                    <a:bodyPr/>
                    <a:lstStyle/>
                    <a:p>
                      <a:r>
                        <a:rPr kumimoji="1" lang="en-US" altLang="ja-JP" sz="2400">
                          <a:latin typeface="メイリオ" panose="020B0604030504040204" pitchFamily="50" charset="-128"/>
                          <a:ea typeface="メイリオ" panose="020B0604030504040204" pitchFamily="50" charset="-128"/>
                        </a:rPr>
                        <a:t>Lv.3 </a:t>
                      </a:r>
                      <a:r>
                        <a:rPr kumimoji="1" lang="ja-JP" altLang="en-US" sz="2400">
                          <a:latin typeface="メイリオ" panose="020B0604030504040204" pitchFamily="50" charset="-128"/>
                          <a:ea typeface="メイリオ" panose="020B0604030504040204" pitchFamily="50" charset="-128"/>
                        </a:rPr>
                        <a:t>網羅的アプローチ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脅威や攻撃手法に対して、網羅的な対策を講じることを目指すアプローチ手法。</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en-US" altLang="ja-JP" sz="2400">
                          <a:latin typeface="メイリオ" panose="020B0604030504040204" pitchFamily="50" charset="-128"/>
                          <a:ea typeface="メイリオ" panose="020B0604030504040204" pitchFamily="50" charset="-128"/>
                        </a:rPr>
                        <a:t>ISMS</a:t>
                      </a:r>
                      <a:r>
                        <a:rPr kumimoji="1" lang="ja-JP" altLang="en-US" sz="2400">
                          <a:latin typeface="メイリオ" panose="020B0604030504040204" pitchFamily="50" charset="-128"/>
                          <a:ea typeface="メイリオ" panose="020B0604030504040204" pitchFamily="50" charset="-128"/>
                        </a:rPr>
                        <a:t>などの認証が可能なレベルを目指して、対策基準を策定。</a:t>
                      </a: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a:latin typeface="メイリオ" panose="020B0604030504040204" pitchFamily="50" charset="-128"/>
                          <a:ea typeface="メイリオ" panose="020B0604030504040204" pitchFamily="50" charset="-128"/>
                        </a:rPr>
                        <a:t>ISMS</a:t>
                      </a:r>
                      <a:r>
                        <a:rPr kumimoji="1" lang="ja-JP" altLang="en-US" sz="2400">
                          <a:latin typeface="メイリオ" panose="020B0604030504040204" pitchFamily="50" charset="-128"/>
                          <a:ea typeface="メイリオ" panose="020B0604030504040204" pitchFamily="50" charset="-128"/>
                        </a:rPr>
                        <a:t>のフレームワークに沿った対策基準を策定する場合。</a:t>
                      </a: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256661036"/>
                  </a:ext>
                </a:extLst>
              </a:tr>
            </a:tbl>
          </a:graphicData>
        </a:graphic>
      </p:graphicFrame>
    </p:spTree>
    <p:extLst>
      <p:ext uri="{BB962C8B-B14F-4D97-AF65-F5344CB8AC3E}">
        <p14:creationId xmlns:p14="http://schemas.microsoft.com/office/powerpoint/2010/main" val="25352163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対策基準の策定</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76</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7-1-2.】</a:t>
            </a:r>
          </a:p>
          <a:p>
            <a:pPr algn="ctr"/>
            <a:r>
              <a:rPr lang="en-US" altLang="ja-JP" sz="2400" b="1">
                <a:latin typeface="メイリオ" panose="020B0604030504040204" pitchFamily="50" charset="-128"/>
                <a:ea typeface="メイリオ" panose="020B0604030504040204" pitchFamily="50" charset="-128"/>
              </a:rPr>
              <a:t>P95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P99</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5" name="テキスト プレースホルダー 2">
            <a:extLst>
              <a:ext uri="{FF2B5EF4-FFF2-40B4-BE49-F238E27FC236}">
                <a16:creationId xmlns:a16="http://schemas.microsoft.com/office/drawing/2014/main" id="{4BA576BB-B64A-19FE-4567-3CD119B7091F}"/>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メリット・デメリット</a:t>
            </a:r>
            <a:endParaRPr lang="en-US" altLang="ja-JP" sz="4000">
              <a:latin typeface="メイリオ" panose="020B0604030504040204" pitchFamily="50" charset="-128"/>
              <a:ea typeface="メイリオ" panose="020B0604030504040204" pitchFamily="50" charset="-128"/>
            </a:endParaRPr>
          </a:p>
        </p:txBody>
      </p:sp>
      <p:graphicFrame>
        <p:nvGraphicFramePr>
          <p:cNvPr id="7" name="表 9">
            <a:extLst>
              <a:ext uri="{FF2B5EF4-FFF2-40B4-BE49-F238E27FC236}">
                <a16:creationId xmlns:a16="http://schemas.microsoft.com/office/drawing/2014/main" id="{9465A18D-67A6-FC36-BBB3-E4D8DCCE5445}"/>
              </a:ext>
            </a:extLst>
          </p:cNvPr>
          <p:cNvGraphicFramePr>
            <a:graphicFrameLocks noGrp="1"/>
          </p:cNvGraphicFramePr>
          <p:nvPr/>
        </p:nvGraphicFramePr>
        <p:xfrm>
          <a:off x="1516284" y="2137570"/>
          <a:ext cx="15510076" cy="6583680"/>
        </p:xfrm>
        <a:graphic>
          <a:graphicData uri="http://schemas.openxmlformats.org/drawingml/2006/table">
            <a:tbl>
              <a:tblPr firstRow="1" bandRow="1">
                <a:tableStyleId>{5C22544A-7EE6-4342-B048-85BDC9FD1C3A}</a:tableStyleId>
              </a:tblPr>
              <a:tblGrid>
                <a:gridCol w="4686427">
                  <a:extLst>
                    <a:ext uri="{9D8B030D-6E8A-4147-A177-3AD203B41FA5}">
                      <a16:colId xmlns:a16="http://schemas.microsoft.com/office/drawing/2014/main" val="1891961886"/>
                    </a:ext>
                  </a:extLst>
                </a:gridCol>
                <a:gridCol w="5487720">
                  <a:extLst>
                    <a:ext uri="{9D8B030D-6E8A-4147-A177-3AD203B41FA5}">
                      <a16:colId xmlns:a16="http://schemas.microsoft.com/office/drawing/2014/main" val="690352773"/>
                    </a:ext>
                  </a:extLst>
                </a:gridCol>
                <a:gridCol w="5335929">
                  <a:extLst>
                    <a:ext uri="{9D8B030D-6E8A-4147-A177-3AD203B41FA5}">
                      <a16:colId xmlns:a16="http://schemas.microsoft.com/office/drawing/2014/main" val="596803531"/>
                    </a:ext>
                  </a:extLst>
                </a:gridCol>
              </a:tblGrid>
              <a:tr h="370840">
                <a:tc>
                  <a:txBody>
                    <a:bodyPr/>
                    <a:lstStyle/>
                    <a:p>
                      <a:pPr algn="ctr"/>
                      <a:r>
                        <a:rPr kumimoji="1" lang="ja-JP" altLang="en-US" sz="240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メリット</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デメリット</a:t>
                      </a:r>
                    </a:p>
                  </a:txBody>
                  <a:tcPr/>
                </a:tc>
                <a:extLst>
                  <a:ext uri="{0D108BD9-81ED-4DB2-BD59-A6C34878D82A}">
                    <a16:rowId xmlns:a16="http://schemas.microsoft.com/office/drawing/2014/main" val="3551417218"/>
                  </a:ext>
                </a:extLst>
              </a:tr>
              <a:tr h="370840">
                <a:tc>
                  <a:txBody>
                    <a:bodyPr/>
                    <a:lstStyle/>
                    <a:p>
                      <a:r>
                        <a:rPr kumimoji="1" lang="en-US" altLang="ja-JP" sz="2400">
                          <a:solidFill>
                            <a:schemeClr val="tx1"/>
                          </a:solidFill>
                          <a:latin typeface="メイリオ" panose="020B0604030504040204" pitchFamily="50" charset="-128"/>
                          <a:ea typeface="メイリオ" panose="020B0604030504040204" pitchFamily="50" charset="-128"/>
                        </a:rPr>
                        <a:t>Lv.1</a:t>
                      </a:r>
                      <a:r>
                        <a:rPr kumimoji="1" lang="ja-JP" altLang="en-US" sz="2400">
                          <a:solidFill>
                            <a:schemeClr val="tx1"/>
                          </a:solidFill>
                          <a:latin typeface="メイリオ" panose="020B0604030504040204" pitchFamily="50" charset="-128"/>
                          <a:ea typeface="メイリオ" panose="020B0604030504040204" pitchFamily="50" charset="-128"/>
                        </a:rPr>
                        <a:t> クイックアプローチ</a:t>
                      </a:r>
                    </a:p>
                  </a:txBody>
                  <a:tcPr/>
                </a:tc>
                <a:tc>
                  <a:txBody>
                    <a:bodyPr/>
                    <a:lstStyle/>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小規模な対策や修正を迅速に実施可能。</a:t>
                      </a:r>
                      <a:endParaRPr kumimoji="1" lang="en-US" altLang="ja-JP" sz="2400">
                        <a:solidFill>
                          <a:schemeClr val="tx1"/>
                        </a:solidFill>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低コストでリスクを軽減。</a:t>
                      </a:r>
                      <a:endParaRPr kumimoji="1" lang="en-US" altLang="ja-JP" sz="2400">
                        <a:solidFill>
                          <a:schemeClr val="tx1"/>
                        </a:solidFill>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流行中の攻撃の拡大や影響を最小限に抑えられる。</a:t>
                      </a:r>
                    </a:p>
                    <a:p>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tc>
                  <a:txBody>
                    <a:bodyPr/>
                    <a:lstStyle/>
                    <a:p>
                      <a:pPr marL="171450" indent="-17145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詳細な分析や検討が不十分な場合がある。</a:t>
                      </a:r>
                      <a:endParaRPr kumimoji="1" lang="en-US" altLang="ja-JP" sz="2400">
                        <a:solidFill>
                          <a:schemeClr val="tx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短期的な解決策に偏りがちになる。</a:t>
                      </a:r>
                    </a:p>
                    <a:p>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032680858"/>
                  </a:ext>
                </a:extLst>
              </a:tr>
              <a:tr h="370840">
                <a:tc>
                  <a:txBody>
                    <a:bodyPr/>
                    <a:lstStyle/>
                    <a:p>
                      <a:r>
                        <a:rPr kumimoji="1" lang="en-US" altLang="ja-JP" sz="2400">
                          <a:solidFill>
                            <a:schemeClr val="tx1"/>
                          </a:solidFill>
                          <a:latin typeface="メイリオ" panose="020B0604030504040204" pitchFamily="50" charset="-128"/>
                          <a:ea typeface="メイリオ" panose="020B0604030504040204" pitchFamily="50" charset="-128"/>
                        </a:rPr>
                        <a:t>Lv.2 </a:t>
                      </a:r>
                      <a:r>
                        <a:rPr kumimoji="1" lang="ja-JP" altLang="en-US" sz="2400">
                          <a:solidFill>
                            <a:schemeClr val="tx1"/>
                          </a:solidFill>
                          <a:latin typeface="メイリオ" panose="020B0604030504040204" pitchFamily="50" charset="-128"/>
                          <a:ea typeface="メイリオ" panose="020B0604030504040204" pitchFamily="50" charset="-128"/>
                        </a:rPr>
                        <a:t>ベースラインアプローチ</a:t>
                      </a:r>
                    </a:p>
                  </a:txBody>
                  <a:tcPr/>
                </a:tc>
                <a:tc>
                  <a:txBody>
                    <a:bodyPr/>
                    <a:lstStyle/>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組織全体で一貫性を確保できる。</a:t>
                      </a:r>
                      <a:endParaRPr kumimoji="1" lang="en-US" altLang="ja-JP" sz="2400">
                        <a:solidFill>
                          <a:schemeClr val="tx1"/>
                        </a:solidFill>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最低基準となるセキュリティ対策を講じることができる。</a:t>
                      </a:r>
                    </a:p>
                    <a:p>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solidFill>
                            <a:schemeClr val="tx1"/>
                          </a:solidFill>
                          <a:latin typeface="メイリオ" panose="020B0604030504040204" pitchFamily="50" charset="-128"/>
                          <a:ea typeface="メイリオ" panose="020B0604030504040204" pitchFamily="50" charset="-128"/>
                        </a:rPr>
                        <a:t>追加のセキュリティ対策やリスクに対する適切な対応策を検討することが必要になる。</a:t>
                      </a:r>
                    </a:p>
                    <a:p>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1952120"/>
                  </a:ext>
                </a:extLst>
              </a:tr>
              <a:tr h="370840">
                <a:tc>
                  <a:txBody>
                    <a:bodyPr/>
                    <a:lstStyle/>
                    <a:p>
                      <a:r>
                        <a:rPr kumimoji="1" lang="en-US" altLang="ja-JP" sz="2400">
                          <a:solidFill>
                            <a:schemeClr val="tx1"/>
                          </a:solidFill>
                          <a:latin typeface="メイリオ" panose="020B0604030504040204" pitchFamily="50" charset="-128"/>
                          <a:ea typeface="メイリオ" panose="020B0604030504040204" pitchFamily="50" charset="-128"/>
                        </a:rPr>
                        <a:t>Lv.3 </a:t>
                      </a:r>
                      <a:r>
                        <a:rPr kumimoji="1" lang="ja-JP" altLang="en-US" sz="2400">
                          <a:solidFill>
                            <a:schemeClr val="tx1"/>
                          </a:solidFill>
                          <a:latin typeface="メイリオ" panose="020B0604030504040204" pitchFamily="50" charset="-128"/>
                          <a:ea typeface="メイリオ" panose="020B0604030504040204" pitchFamily="50" charset="-128"/>
                        </a:rPr>
                        <a:t>網羅的アプローチ</a:t>
                      </a:r>
                    </a:p>
                  </a:txBody>
                  <a:tcPr/>
                </a:tc>
                <a:tc>
                  <a:txBody>
                    <a:bodyPr/>
                    <a:lstStyle/>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可能な限り多くの脅威や攻撃手法に対して対策を講じる。</a:t>
                      </a:r>
                    </a:p>
                    <a:p>
                      <a:pPr marL="342900" indent="-342900">
                        <a:buFont typeface="Arial" panose="020B0604020202020204" pitchFamily="34" charset="0"/>
                        <a:buChar char="•"/>
                      </a:pPr>
                      <a:r>
                        <a:rPr kumimoji="1" lang="ja-JP" altLang="en-US" sz="2400">
                          <a:solidFill>
                            <a:schemeClr val="tx1"/>
                          </a:solidFill>
                          <a:latin typeface="メイリオ" panose="020B0604030504040204" pitchFamily="50" charset="-128"/>
                          <a:ea typeface="メイリオ" panose="020B0604030504040204" pitchFamily="50" charset="-128"/>
                        </a:rPr>
                        <a:t>予測できない脅威や新たな攻撃手法に対しても準備ができる状態を維持できる。</a:t>
                      </a:r>
                    </a:p>
                    <a:p>
                      <a:pPr marL="0" indent="0">
                        <a:buFont typeface="Arial" panose="020B0604020202020204" pitchFamily="34" charset="0"/>
                        <a:buNone/>
                      </a:pPr>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solidFill>
                            <a:schemeClr val="tx1"/>
                          </a:solidFill>
                          <a:latin typeface="メイリオ" panose="020B0604030504040204" pitchFamily="50" charset="-128"/>
                          <a:ea typeface="メイリオ" panose="020B0604030504040204" pitchFamily="50" charset="-128"/>
                        </a:rPr>
                        <a:t>全体的な実施には時間がかかる。</a:t>
                      </a:r>
                    </a:p>
                    <a:p>
                      <a:endParaRPr kumimoji="1" lang="ja-JP" altLang="en-US" sz="240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256661036"/>
                  </a:ext>
                </a:extLst>
              </a:tr>
            </a:tbl>
          </a:graphicData>
        </a:graphic>
      </p:graphicFrame>
    </p:spTree>
    <p:extLst>
      <p:ext uri="{BB962C8B-B14F-4D97-AF65-F5344CB8AC3E}">
        <p14:creationId xmlns:p14="http://schemas.microsoft.com/office/powerpoint/2010/main" val="15861887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対策基準の策定</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77</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7-1-2.】</a:t>
            </a:r>
          </a:p>
          <a:p>
            <a:pPr algn="ctr"/>
            <a:r>
              <a:rPr lang="en-US" altLang="ja-JP" sz="2400" b="1">
                <a:latin typeface="メイリオ" panose="020B0604030504040204" pitchFamily="50" charset="-128"/>
                <a:ea typeface="メイリオ" panose="020B0604030504040204" pitchFamily="50" charset="-128"/>
              </a:rPr>
              <a:t>P95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P99</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2" name="テキスト プレースホルダー 2">
            <a:extLst>
              <a:ext uri="{FF2B5EF4-FFF2-40B4-BE49-F238E27FC236}">
                <a16:creationId xmlns:a16="http://schemas.microsoft.com/office/drawing/2014/main" id="{8FED258C-1E5E-5B8C-41B7-6D2043ADD17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Lv.1 </a:t>
            </a:r>
            <a:r>
              <a:rPr lang="ja-JP" altLang="en-US" sz="4000">
                <a:latin typeface="メイリオ" panose="020B0604030504040204" pitchFamily="50" charset="-128"/>
                <a:ea typeface="メイリオ" panose="020B0604030504040204" pitchFamily="50" charset="-128"/>
              </a:rPr>
              <a:t>クイックアプローチ</a:t>
            </a:r>
            <a:endParaRPr lang="en-US" altLang="ja-JP" sz="400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6406D785-616D-F35D-D0F8-4D8DF9614EFB}"/>
              </a:ext>
            </a:extLst>
          </p:cNvPr>
          <p:cNvSpPr txBox="1"/>
          <p:nvPr/>
        </p:nvSpPr>
        <p:spPr>
          <a:xfrm>
            <a:off x="1554679" y="2036000"/>
            <a:ext cx="15456498" cy="1200329"/>
          </a:xfrm>
          <a:prstGeom prst="rect">
            <a:avLst/>
          </a:prstGeom>
          <a:noFill/>
        </p:spPr>
        <p:txBody>
          <a:bodyPr wrap="square">
            <a:spAutoFit/>
          </a:bodyPr>
          <a:lstStyle/>
          <a:p>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例</a:t>
            </a:r>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ランサムウェアに対する対策基準を作る</a:t>
            </a:r>
            <a:endParaRPr lang="en-US" altLang="ja-JP" sz="3600">
              <a:latin typeface="メイリオ" panose="020B0604030504040204" pitchFamily="50" charset="-128"/>
              <a:ea typeface="メイリオ" panose="020B0604030504040204" pitchFamily="50" charset="-128"/>
            </a:endParaRPr>
          </a:p>
          <a:p>
            <a:endParaRPr lang="en-US" altLang="ja-JP" sz="3600" b="0" i="0">
              <a:effectLst/>
              <a:latin typeface="メイリオ" panose="020B0604030504040204" pitchFamily="50" charset="-128"/>
              <a:ea typeface="メイリオ" panose="020B0604030504040204" pitchFamily="50" charset="-128"/>
            </a:endParaRPr>
          </a:p>
        </p:txBody>
      </p:sp>
      <p:graphicFrame>
        <p:nvGraphicFramePr>
          <p:cNvPr id="9" name="表 8">
            <a:extLst>
              <a:ext uri="{FF2B5EF4-FFF2-40B4-BE49-F238E27FC236}">
                <a16:creationId xmlns:a16="http://schemas.microsoft.com/office/drawing/2014/main" id="{2A457F89-C00C-282C-6906-CAE5434EF9A8}"/>
              </a:ext>
            </a:extLst>
          </p:cNvPr>
          <p:cNvGraphicFramePr>
            <a:graphicFrameLocks noGrp="1"/>
          </p:cNvGraphicFramePr>
          <p:nvPr/>
        </p:nvGraphicFramePr>
        <p:xfrm>
          <a:off x="1661807" y="2740734"/>
          <a:ext cx="15279762" cy="6096000"/>
        </p:xfrm>
        <a:graphic>
          <a:graphicData uri="http://schemas.openxmlformats.org/drawingml/2006/table">
            <a:tbl>
              <a:tblPr firstRow="1" bandRow="1">
                <a:tableStyleId>{5C22544A-7EE6-4342-B048-85BDC9FD1C3A}</a:tableStyleId>
              </a:tblPr>
              <a:tblGrid>
                <a:gridCol w="3267393">
                  <a:extLst>
                    <a:ext uri="{9D8B030D-6E8A-4147-A177-3AD203B41FA5}">
                      <a16:colId xmlns:a16="http://schemas.microsoft.com/office/drawing/2014/main" val="1694370234"/>
                    </a:ext>
                  </a:extLst>
                </a:gridCol>
                <a:gridCol w="12012369">
                  <a:extLst>
                    <a:ext uri="{9D8B030D-6E8A-4147-A177-3AD203B41FA5}">
                      <a16:colId xmlns:a16="http://schemas.microsoft.com/office/drawing/2014/main" val="3912263400"/>
                    </a:ext>
                  </a:extLst>
                </a:gridCol>
              </a:tblGrid>
              <a:tr h="370840">
                <a:tc>
                  <a:txBody>
                    <a:bodyPr/>
                    <a:lstStyle/>
                    <a:p>
                      <a:pPr algn="ctr"/>
                      <a:r>
                        <a:rPr kumimoji="1" lang="ja-JP" altLang="en-US">
                          <a:latin typeface="メイリオ" panose="020B0604030504040204" pitchFamily="50" charset="-128"/>
                          <a:ea typeface="メイリオ" panose="020B0604030504040204" pitchFamily="50" charset="-128"/>
                        </a:rPr>
                        <a:t>記載項目</a:t>
                      </a:r>
                    </a:p>
                  </a:txBody>
                  <a:tcPr/>
                </a:tc>
                <a:tc>
                  <a:txBody>
                    <a:bodyPr/>
                    <a:lstStyle/>
                    <a:p>
                      <a:pPr algn="ctr"/>
                      <a:r>
                        <a:rPr kumimoji="1" lang="ja-JP" altLang="en-US">
                          <a:latin typeface="メイリオ" panose="020B0604030504040204" pitchFamily="50" charset="-128"/>
                          <a:ea typeface="メイリオ" panose="020B0604030504040204" pitchFamily="50" charset="-128"/>
                        </a:rPr>
                        <a:t>内容</a:t>
                      </a:r>
                    </a:p>
                  </a:txBody>
                  <a:tcPr/>
                </a:tc>
                <a:extLst>
                  <a:ext uri="{0D108BD9-81ED-4DB2-BD59-A6C34878D82A}">
                    <a16:rowId xmlns:a16="http://schemas.microsoft.com/office/drawing/2014/main" val="3639836926"/>
                  </a:ext>
                </a:extLst>
              </a:tr>
              <a:tr h="370840">
                <a:tc>
                  <a:txBody>
                    <a:bodyPr/>
                    <a:lstStyle/>
                    <a:p>
                      <a:r>
                        <a:rPr kumimoji="1" lang="ja-JP" altLang="en-US">
                          <a:latin typeface="メイリオ" panose="020B0604030504040204" pitchFamily="50" charset="-128"/>
                          <a:ea typeface="メイリオ" panose="020B0604030504040204" pitchFamily="50" charset="-128"/>
                        </a:rPr>
                        <a:t>１．対象とする脅威</a:t>
                      </a:r>
                    </a:p>
                  </a:txBody>
                  <a:tcPr/>
                </a:tc>
                <a:tc>
                  <a:txBody>
                    <a:bodyPr/>
                    <a:lstStyle/>
                    <a:p>
                      <a:r>
                        <a:rPr kumimoji="1" lang="ja-JP" altLang="en-US">
                          <a:latin typeface="メイリオ" panose="020B0604030504040204" pitchFamily="50" charset="-128"/>
                          <a:ea typeface="メイリオ" panose="020B0604030504040204" pitchFamily="50" charset="-128"/>
                        </a:rPr>
                        <a:t>ランサムウェアによる情報資産の漏えい・破壊・改ざん・消去、重要情報の詐取など</a:t>
                      </a:r>
                    </a:p>
                  </a:txBody>
                  <a:tcPr/>
                </a:tc>
                <a:extLst>
                  <a:ext uri="{0D108BD9-81ED-4DB2-BD59-A6C34878D82A}">
                    <a16:rowId xmlns:a16="http://schemas.microsoft.com/office/drawing/2014/main" val="2684911528"/>
                  </a:ext>
                </a:extLst>
              </a:tr>
              <a:tr h="370840">
                <a:tc>
                  <a:txBody>
                    <a:bodyPr/>
                    <a:lstStyle/>
                    <a:p>
                      <a:r>
                        <a:rPr kumimoji="1" lang="ja-JP" altLang="en-US">
                          <a:latin typeface="メイリオ" panose="020B0604030504040204" pitchFamily="50" charset="-128"/>
                          <a:ea typeface="メイリオ" panose="020B0604030504040204" pitchFamily="50" charset="-128"/>
                        </a:rPr>
                        <a:t>２．組織的対策</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組織としてのランサムウェア対応体制の確立</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インシデント対応体制を整備し対応する</a:t>
                      </a:r>
                    </a:p>
                  </a:txBody>
                  <a:tcPr/>
                </a:tc>
                <a:extLst>
                  <a:ext uri="{0D108BD9-81ED-4DB2-BD59-A6C34878D82A}">
                    <a16:rowId xmlns:a16="http://schemas.microsoft.com/office/drawing/2014/main" val="1251675357"/>
                  </a:ext>
                </a:extLst>
              </a:tr>
              <a:tr h="370840">
                <a:tc>
                  <a:txBody>
                    <a:bodyPr/>
                    <a:lstStyle/>
                    <a:p>
                      <a:r>
                        <a:rPr kumimoji="1" lang="ja-JP" altLang="en-US">
                          <a:latin typeface="メイリオ" panose="020B0604030504040204" pitchFamily="50" charset="-128"/>
                          <a:ea typeface="メイリオ" panose="020B0604030504040204" pitchFamily="50" charset="-128"/>
                        </a:rPr>
                        <a:t>３．人的対策</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メールの添付ファイル開封や、メールや</a:t>
                      </a:r>
                      <a:r>
                        <a:rPr kumimoji="1" lang="en-US" altLang="ja-JP">
                          <a:latin typeface="メイリオ" panose="020B0604030504040204" pitchFamily="50" charset="-128"/>
                          <a:ea typeface="メイリオ" panose="020B0604030504040204" pitchFamily="50" charset="-128"/>
                        </a:rPr>
                        <a:t>SMS</a:t>
                      </a:r>
                      <a:r>
                        <a:rPr kumimoji="1" lang="ja-JP" altLang="en-US">
                          <a:latin typeface="メイリオ" panose="020B0604030504040204" pitchFamily="50" charset="-128"/>
                          <a:ea typeface="メイリオ" panose="020B0604030504040204" pitchFamily="50" charset="-128"/>
                        </a:rPr>
                        <a:t>のリンク、</a:t>
                      </a:r>
                      <a:r>
                        <a:rPr kumimoji="1" lang="en-US" altLang="ja-JP">
                          <a:latin typeface="メイリオ" panose="020B0604030504040204" pitchFamily="50" charset="-128"/>
                          <a:ea typeface="メイリオ" panose="020B0604030504040204" pitchFamily="50" charset="-128"/>
                        </a:rPr>
                        <a:t>URL</a:t>
                      </a:r>
                      <a:r>
                        <a:rPr kumimoji="1" lang="ja-JP" altLang="en-US">
                          <a:latin typeface="メイリオ" panose="020B0604030504040204" pitchFamily="50" charset="-128"/>
                          <a:ea typeface="メイリオ" panose="020B0604030504040204" pitchFamily="50" charset="-128"/>
                        </a:rPr>
                        <a:t>のクリックを容易にしない</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提供元が不明なソフトウェアを実行しない</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適切な報告</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連絡</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相談を行う</a:t>
                      </a:r>
                    </a:p>
                  </a:txBody>
                  <a:tcPr/>
                </a:tc>
                <a:extLst>
                  <a:ext uri="{0D108BD9-81ED-4DB2-BD59-A6C34878D82A}">
                    <a16:rowId xmlns:a16="http://schemas.microsoft.com/office/drawing/2014/main" val="3562904411"/>
                  </a:ext>
                </a:extLst>
              </a:tr>
              <a:tr h="370840">
                <a:tc>
                  <a:txBody>
                    <a:bodyPr/>
                    <a:lstStyle/>
                    <a:p>
                      <a:r>
                        <a:rPr kumimoji="1" lang="ja-JP" altLang="en-US">
                          <a:latin typeface="メイリオ" panose="020B0604030504040204" pitchFamily="50" charset="-128"/>
                          <a:ea typeface="メイリオ" panose="020B0604030504040204" pitchFamily="50" charset="-128"/>
                        </a:rPr>
                        <a:t>４．物理的対策</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適切なバックアップ運用を行う</a:t>
                      </a:r>
                    </a:p>
                  </a:txBody>
                  <a:tcPr/>
                </a:tc>
                <a:extLst>
                  <a:ext uri="{0D108BD9-81ED-4DB2-BD59-A6C34878D82A}">
                    <a16:rowId xmlns:a16="http://schemas.microsoft.com/office/drawing/2014/main" val="3191325881"/>
                  </a:ext>
                </a:extLst>
              </a:tr>
              <a:tr h="370840">
                <a:tc>
                  <a:txBody>
                    <a:bodyPr/>
                    <a:lstStyle/>
                    <a:p>
                      <a:r>
                        <a:rPr kumimoji="1" lang="ja-JP" altLang="en-US">
                          <a:latin typeface="メイリオ" panose="020B0604030504040204" pitchFamily="50" charset="-128"/>
                          <a:ea typeface="メイリオ" panose="020B0604030504040204" pitchFamily="50" charset="-128"/>
                        </a:rPr>
                        <a:t>５．技術的対策</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公開サーバへの不正アクセス対策</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共有サーバなどへのアクセス権の最小化と管理の強化</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多要素認証の設定を有効にする</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サーバやクライアント、ネットワークに適切なセキュリティ対策を行う</a:t>
                      </a:r>
                    </a:p>
                  </a:txBody>
                  <a:tcPr/>
                </a:tc>
                <a:extLst>
                  <a:ext uri="{0D108BD9-81ED-4DB2-BD59-A6C34878D82A}">
                    <a16:rowId xmlns:a16="http://schemas.microsoft.com/office/drawing/2014/main" val="3518708762"/>
                  </a:ext>
                </a:extLst>
              </a:tr>
            </a:tbl>
          </a:graphicData>
        </a:graphic>
      </p:graphicFrame>
      <p:sp>
        <p:nvSpPr>
          <p:cNvPr id="10" name="テキスト ボックス 9">
            <a:extLst>
              <a:ext uri="{FF2B5EF4-FFF2-40B4-BE49-F238E27FC236}">
                <a16:creationId xmlns:a16="http://schemas.microsoft.com/office/drawing/2014/main" id="{18EA5FC1-00E5-4C98-5306-069EFD158E1F}"/>
              </a:ext>
            </a:extLst>
          </p:cNvPr>
          <p:cNvSpPr txBox="1"/>
          <p:nvPr/>
        </p:nvSpPr>
        <p:spPr>
          <a:xfrm>
            <a:off x="4831094" y="8839661"/>
            <a:ext cx="8376399" cy="369332"/>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IPA</a:t>
            </a:r>
            <a:r>
              <a:rPr kumimoji="1" lang="ja-JP" altLang="en-US">
                <a:latin typeface="メイリオ" panose="020B0604030504040204" pitchFamily="50" charset="-128"/>
                <a:ea typeface="メイリオ" panose="020B0604030504040204" pitchFamily="50" charset="-128"/>
              </a:rPr>
              <a:t>「情報セキュリティ</a:t>
            </a:r>
            <a:r>
              <a:rPr kumimoji="1" lang="en-US" altLang="ja-JP">
                <a:latin typeface="メイリオ" panose="020B0604030504040204" pitchFamily="50" charset="-128"/>
                <a:ea typeface="メイリオ" panose="020B0604030504040204" pitchFamily="50" charset="-128"/>
              </a:rPr>
              <a:t>10</a:t>
            </a:r>
            <a:r>
              <a:rPr kumimoji="1" lang="ja-JP" altLang="en-US">
                <a:latin typeface="メイリオ" panose="020B0604030504040204" pitchFamily="50" charset="-128"/>
                <a:ea typeface="メイリオ" panose="020B0604030504040204" pitchFamily="50" charset="-128"/>
              </a:rPr>
              <a:t>大脅威 </a:t>
            </a:r>
            <a:r>
              <a:rPr kumimoji="1" lang="en-US" altLang="ja-JP">
                <a:latin typeface="メイリオ" panose="020B0604030504040204" pitchFamily="50" charset="-128"/>
                <a:ea typeface="メイリオ" panose="020B0604030504040204" pitchFamily="50" charset="-128"/>
              </a:rPr>
              <a:t>2024</a:t>
            </a:r>
            <a:r>
              <a:rPr kumimoji="1" lang="ja-JP" altLang="en-US">
                <a:latin typeface="メイリオ" panose="020B0604030504040204" pitchFamily="50" charset="-128"/>
                <a:ea typeface="メイリオ" panose="020B0604030504040204" pitchFamily="50" charset="-128"/>
              </a:rPr>
              <a:t>」をもとに作成</a:t>
            </a:r>
          </a:p>
        </p:txBody>
      </p:sp>
    </p:spTree>
    <p:extLst>
      <p:ext uri="{BB962C8B-B14F-4D97-AF65-F5344CB8AC3E}">
        <p14:creationId xmlns:p14="http://schemas.microsoft.com/office/powerpoint/2010/main" val="1686351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対策基準の策定</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78</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7-1-2.】</a:t>
            </a:r>
          </a:p>
          <a:p>
            <a:pPr algn="ctr"/>
            <a:r>
              <a:rPr lang="en-US" altLang="ja-JP" sz="2400" b="1">
                <a:latin typeface="メイリオ" panose="020B0604030504040204" pitchFamily="50" charset="-128"/>
                <a:ea typeface="メイリオ" panose="020B0604030504040204" pitchFamily="50" charset="-128"/>
              </a:rPr>
              <a:t>P95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P99</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7" name="テキスト プレースホルダー 2">
            <a:extLst>
              <a:ext uri="{FF2B5EF4-FFF2-40B4-BE49-F238E27FC236}">
                <a16:creationId xmlns:a16="http://schemas.microsoft.com/office/drawing/2014/main" id="{9E4E6763-0F66-331E-A2C2-9B151B8A077D}"/>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Lv.2 </a:t>
            </a:r>
            <a:r>
              <a:rPr lang="ja-JP" altLang="en-US" sz="4000">
                <a:latin typeface="メイリオ" panose="020B0604030504040204" pitchFamily="50" charset="-128"/>
                <a:ea typeface="メイリオ" panose="020B0604030504040204" pitchFamily="50" charset="-128"/>
              </a:rPr>
              <a:t>ベースラインアプローチ</a:t>
            </a:r>
            <a:endParaRPr lang="en-US" altLang="ja-JP" sz="400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EC671CA1-8D88-4BCC-B41A-68C535CAA791}"/>
              </a:ext>
            </a:extLst>
          </p:cNvPr>
          <p:cNvSpPr txBox="1"/>
          <p:nvPr/>
        </p:nvSpPr>
        <p:spPr>
          <a:xfrm>
            <a:off x="1554679" y="2036000"/>
            <a:ext cx="15456498" cy="2369880"/>
          </a:xfrm>
          <a:prstGeom prst="rect">
            <a:avLst/>
          </a:prstGeom>
          <a:noFill/>
        </p:spPr>
        <p:txBody>
          <a:bodyPr wrap="square">
            <a:spAutoFit/>
          </a:bodyPr>
          <a:lstStyle/>
          <a:p>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例</a:t>
            </a:r>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 </a:t>
            </a:r>
            <a:r>
              <a:rPr lang="en-US" altLang="ja-JP" sz="3600">
                <a:latin typeface="メイリオ" panose="020B0604030504040204" pitchFamily="50" charset="-128"/>
                <a:ea typeface="メイリオ" panose="020B0604030504040204" pitchFamily="50" charset="-128"/>
              </a:rPr>
              <a:t>IPA</a:t>
            </a:r>
            <a:r>
              <a:rPr lang="ja-JP" altLang="en-US" sz="3600">
                <a:latin typeface="メイリオ" panose="020B0604030504040204" pitchFamily="50" charset="-128"/>
                <a:ea typeface="メイリオ" panose="020B0604030504040204" pitchFamily="50" charset="-128"/>
              </a:rPr>
              <a:t>「情報セキュリティ関連規程」を活用した対策基準</a:t>
            </a:r>
            <a:endParaRPr lang="en-US" altLang="ja-JP" sz="3600">
              <a:latin typeface="メイリオ" panose="020B0604030504040204" pitchFamily="50" charset="-128"/>
              <a:ea typeface="メイリオ" panose="020B0604030504040204" pitchFamily="50" charset="-128"/>
            </a:endParaRPr>
          </a:p>
          <a:p>
            <a:r>
              <a:rPr lang="en-US" altLang="ja-JP" sz="2800" b="0" i="0">
                <a:effectLst/>
                <a:latin typeface="メイリオ" panose="020B0604030504040204" pitchFamily="50" charset="-128"/>
                <a:ea typeface="メイリオ" panose="020B0604030504040204" pitchFamily="50" charset="-128"/>
              </a:rPr>
              <a:t>1.</a:t>
            </a:r>
            <a:r>
              <a:rPr lang="ja-JP" altLang="en-US" sz="2800" b="0" i="0">
                <a:effectLst/>
                <a:latin typeface="メイリオ" panose="020B0604030504040204" pitchFamily="50" charset="-128"/>
                <a:ea typeface="メイリオ" panose="020B0604030504040204" pitchFamily="50" charset="-128"/>
              </a:rPr>
              <a:t>情報セキュリティのための組織</a:t>
            </a:r>
          </a:p>
          <a:p>
            <a:r>
              <a:rPr lang="ja-JP" altLang="en-US" sz="2800" b="0" i="0">
                <a:effectLst/>
                <a:latin typeface="メイリオ" panose="020B0604030504040204" pitchFamily="50" charset="-128"/>
                <a:ea typeface="メイリオ" panose="020B0604030504040204" pitchFamily="50" charset="-128"/>
              </a:rPr>
              <a:t>情報セキュリティ対策を推進するための組織として、情報セキュリティ委員会を設置する。情報セキュリティ委員会は以下の構成とし、情報セキュリティ対策状況の把握、情報セキュリティ対策に関する指針の策定・見直し、情報セキュリティ対策に関する情報の共有を実施する。</a:t>
            </a:r>
            <a:endParaRPr lang="en-US" altLang="ja-JP" sz="2800" b="0" i="0">
              <a:effectLst/>
              <a:latin typeface="メイリオ" panose="020B0604030504040204" pitchFamily="50" charset="-128"/>
              <a:ea typeface="メイリオ" panose="020B0604030504040204" pitchFamily="50" charset="-128"/>
            </a:endParaRPr>
          </a:p>
        </p:txBody>
      </p:sp>
      <p:graphicFrame>
        <p:nvGraphicFramePr>
          <p:cNvPr id="11" name="表 8">
            <a:extLst>
              <a:ext uri="{FF2B5EF4-FFF2-40B4-BE49-F238E27FC236}">
                <a16:creationId xmlns:a16="http://schemas.microsoft.com/office/drawing/2014/main" id="{F679EC90-6470-3B8B-D17B-65E1DBD2630E}"/>
              </a:ext>
            </a:extLst>
          </p:cNvPr>
          <p:cNvGraphicFramePr>
            <a:graphicFrameLocks noGrp="1"/>
          </p:cNvGraphicFramePr>
          <p:nvPr/>
        </p:nvGraphicFramePr>
        <p:xfrm>
          <a:off x="1554679" y="5718561"/>
          <a:ext cx="15279762" cy="3017520"/>
        </p:xfrm>
        <a:graphic>
          <a:graphicData uri="http://schemas.openxmlformats.org/drawingml/2006/table">
            <a:tbl>
              <a:tblPr firstRow="1" bandRow="1">
                <a:tableStyleId>{5C22544A-7EE6-4342-B048-85BDC9FD1C3A}</a:tableStyleId>
              </a:tblPr>
              <a:tblGrid>
                <a:gridCol w="4936217">
                  <a:extLst>
                    <a:ext uri="{9D8B030D-6E8A-4147-A177-3AD203B41FA5}">
                      <a16:colId xmlns:a16="http://schemas.microsoft.com/office/drawing/2014/main" val="1694370234"/>
                    </a:ext>
                  </a:extLst>
                </a:gridCol>
                <a:gridCol w="10343545">
                  <a:extLst>
                    <a:ext uri="{9D8B030D-6E8A-4147-A177-3AD203B41FA5}">
                      <a16:colId xmlns:a16="http://schemas.microsoft.com/office/drawing/2014/main" val="3912263400"/>
                    </a:ext>
                  </a:extLst>
                </a:gridCol>
              </a:tblGrid>
              <a:tr h="370840">
                <a:tc>
                  <a:txBody>
                    <a:bodyPr/>
                    <a:lstStyle/>
                    <a:p>
                      <a:pPr algn="ctr"/>
                      <a:r>
                        <a:rPr kumimoji="1" lang="ja-JP" altLang="en-US" sz="2400">
                          <a:latin typeface="メイリオ" panose="020B0604030504040204" pitchFamily="50" charset="-128"/>
                          <a:ea typeface="メイリオ" panose="020B0604030504040204" pitchFamily="50" charset="-128"/>
                        </a:rPr>
                        <a:t>役職名</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役割と責任</a:t>
                      </a:r>
                    </a:p>
                  </a:txBody>
                  <a:tcPr/>
                </a:tc>
                <a:extLst>
                  <a:ext uri="{0D108BD9-81ED-4DB2-BD59-A6C34878D82A}">
                    <a16:rowId xmlns:a16="http://schemas.microsoft.com/office/drawing/2014/main" val="3639836926"/>
                  </a:ext>
                </a:extLst>
              </a:tr>
              <a:tr h="370840">
                <a:tc>
                  <a:txBody>
                    <a:bodyPr/>
                    <a:lstStyle/>
                    <a:p>
                      <a:r>
                        <a:rPr kumimoji="1" lang="ja-JP" altLang="en-US" sz="2400">
                          <a:latin typeface="メイリオ" panose="020B0604030504040204" pitchFamily="50" charset="-128"/>
                          <a:ea typeface="メイリオ" panose="020B0604030504040204" pitchFamily="50" charset="-128"/>
                        </a:rPr>
                        <a:t>情報セキュリティ責任者</a:t>
                      </a:r>
                    </a:p>
                  </a:txBody>
                  <a:tcPr/>
                </a:tc>
                <a:tc>
                  <a:txBody>
                    <a:bodyPr/>
                    <a:lstStyle/>
                    <a:p>
                      <a:r>
                        <a:rPr kumimoji="1" lang="ja-JP" altLang="en-US" sz="2400">
                          <a:latin typeface="メイリオ" panose="020B0604030504040204" pitchFamily="50" charset="-128"/>
                          <a:ea typeface="メイリオ" panose="020B0604030504040204" pitchFamily="50" charset="-128"/>
                        </a:rPr>
                        <a:t>情報セキュリティに関する責任者。情報セキュリティ対策などの決定権限を有するとともに、全責任を負う。</a:t>
                      </a:r>
                    </a:p>
                  </a:txBody>
                  <a:tcPr/>
                </a:tc>
                <a:extLst>
                  <a:ext uri="{0D108BD9-81ED-4DB2-BD59-A6C34878D82A}">
                    <a16:rowId xmlns:a16="http://schemas.microsoft.com/office/drawing/2014/main" val="2684911528"/>
                  </a:ext>
                </a:extLst>
              </a:tr>
              <a:tr h="370840">
                <a:tc>
                  <a:txBody>
                    <a:bodyPr/>
                    <a:lstStyle/>
                    <a:p>
                      <a:r>
                        <a:rPr kumimoji="1" lang="ja-JP" altLang="en-US" sz="2400">
                          <a:latin typeface="メイリオ" panose="020B0604030504040204" pitchFamily="50" charset="-128"/>
                          <a:ea typeface="メイリオ" panose="020B0604030504040204" pitchFamily="50" charset="-128"/>
                        </a:rPr>
                        <a:t>情報セキュリティ部門責任者</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各部門における情報セキュリティの運用管理責任者。各部門における情報セキュリティ対策の実施などの責任を負う。</a:t>
                      </a:r>
                    </a:p>
                  </a:txBody>
                  <a:tcPr/>
                </a:tc>
                <a:extLst>
                  <a:ext uri="{0D108BD9-81ED-4DB2-BD59-A6C34878D82A}">
                    <a16:rowId xmlns:a16="http://schemas.microsoft.com/office/drawing/2014/main" val="1251675357"/>
                  </a:ext>
                </a:extLst>
              </a:tr>
              <a:tr h="370840">
                <a:tc>
                  <a:txBody>
                    <a:bodyPr/>
                    <a:lstStyle/>
                    <a:p>
                      <a:r>
                        <a:rPr kumimoji="1" lang="ja-JP" altLang="en-US" sz="2400">
                          <a:latin typeface="メイリオ" panose="020B0604030504040204" pitchFamily="50" charset="-128"/>
                          <a:ea typeface="メイリオ" panose="020B0604030504040204" pitchFamily="50" charset="-128"/>
                        </a:rPr>
                        <a:t>システム管理者</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社内の情報システムに必要な情報セキュリティ対策の検討・導入を行う。</a:t>
                      </a:r>
                    </a:p>
                  </a:txBody>
                  <a:tcPr/>
                </a:tc>
                <a:extLst>
                  <a:ext uri="{0D108BD9-81ED-4DB2-BD59-A6C34878D82A}">
                    <a16:rowId xmlns:a16="http://schemas.microsoft.com/office/drawing/2014/main" val="3562904411"/>
                  </a:ext>
                </a:extLst>
              </a:tr>
              <a:tr h="370840">
                <a:tc>
                  <a:txBody>
                    <a:bodyPr/>
                    <a:lstStyle/>
                    <a:p>
                      <a:r>
                        <a:rPr kumimoji="1" lang="ja-JP" altLang="en-US" sz="2400">
                          <a:latin typeface="メイリオ" panose="020B0604030504040204" pitchFamily="50" charset="-128"/>
                          <a:ea typeface="メイリオ" panose="020B0604030504040204" pitchFamily="50" charset="-128"/>
                        </a:rPr>
                        <a:t>教育責任者</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情報セキュリティ対策を推進するために従業員への教育を企画・実施する。</a:t>
                      </a:r>
                    </a:p>
                  </a:txBody>
                  <a:tcPr/>
                </a:tc>
                <a:extLst>
                  <a:ext uri="{0D108BD9-81ED-4DB2-BD59-A6C34878D82A}">
                    <a16:rowId xmlns:a16="http://schemas.microsoft.com/office/drawing/2014/main" val="3191325881"/>
                  </a:ext>
                </a:extLst>
              </a:tr>
            </a:tbl>
          </a:graphicData>
        </a:graphic>
      </p:graphicFrame>
      <p:pic>
        <p:nvPicPr>
          <p:cNvPr id="12" name="図 11">
            <a:extLst>
              <a:ext uri="{FF2B5EF4-FFF2-40B4-BE49-F238E27FC236}">
                <a16:creationId xmlns:a16="http://schemas.microsoft.com/office/drawing/2014/main" id="{83AD1EE7-D979-F594-A251-8C44B006C914}"/>
              </a:ext>
            </a:extLst>
          </p:cNvPr>
          <p:cNvPicPr>
            <a:picLocks noChangeAspect="1"/>
          </p:cNvPicPr>
          <p:nvPr/>
        </p:nvPicPr>
        <p:blipFill>
          <a:blip r:embed="rId3"/>
          <a:stretch>
            <a:fillRect/>
          </a:stretch>
        </p:blipFill>
        <p:spPr>
          <a:xfrm>
            <a:off x="4200580" y="4377932"/>
            <a:ext cx="9208973" cy="1089693"/>
          </a:xfrm>
          <a:prstGeom prst="rect">
            <a:avLst/>
          </a:prstGeom>
        </p:spPr>
      </p:pic>
      <p:sp>
        <p:nvSpPr>
          <p:cNvPr id="13" name="テキスト ボックス 12">
            <a:extLst>
              <a:ext uri="{FF2B5EF4-FFF2-40B4-BE49-F238E27FC236}">
                <a16:creationId xmlns:a16="http://schemas.microsoft.com/office/drawing/2014/main" id="{CB57FABF-1DB0-D43A-AB4D-E354A7043E6A}"/>
              </a:ext>
            </a:extLst>
          </p:cNvPr>
          <p:cNvSpPr txBox="1"/>
          <p:nvPr/>
        </p:nvSpPr>
        <p:spPr>
          <a:xfrm>
            <a:off x="4831094" y="8839661"/>
            <a:ext cx="8376399" cy="369332"/>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IPA</a:t>
            </a:r>
            <a:r>
              <a:rPr kumimoji="1" lang="ja-JP" altLang="en-US">
                <a:latin typeface="メイリオ" panose="020B0604030504040204" pitchFamily="50" charset="-128"/>
                <a:ea typeface="メイリオ" panose="020B0604030504040204" pitchFamily="50" charset="-128"/>
              </a:rPr>
              <a:t>「情報セキュリティ関連規程（サンプル）」をもとに作成</a:t>
            </a:r>
          </a:p>
        </p:txBody>
      </p:sp>
    </p:spTree>
    <p:extLst>
      <p:ext uri="{BB962C8B-B14F-4D97-AF65-F5344CB8AC3E}">
        <p14:creationId xmlns:p14="http://schemas.microsoft.com/office/powerpoint/2010/main" val="40961305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対策基準の策定</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79</a:t>
            </a:fld>
            <a:endParaRPr kumimoji="1" lang="ja-JP" altLang="en-US" sz="2000"/>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2" name="テキスト プレースホルダー 2">
            <a:extLst>
              <a:ext uri="{FF2B5EF4-FFF2-40B4-BE49-F238E27FC236}">
                <a16:creationId xmlns:a16="http://schemas.microsoft.com/office/drawing/2014/main" id="{5ADFF2EA-D508-B0E7-D92E-FB948BE71E50}"/>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Lv.3 </a:t>
            </a:r>
            <a:r>
              <a:rPr lang="ja-JP" altLang="en-US" sz="4000">
                <a:latin typeface="メイリオ" panose="020B0604030504040204" pitchFamily="50" charset="-128"/>
                <a:ea typeface="メイリオ" panose="020B0604030504040204" pitchFamily="50" charset="-128"/>
              </a:rPr>
              <a:t>網羅的アプローチ</a:t>
            </a:r>
            <a:endParaRPr lang="en-US" altLang="ja-JP" sz="400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CFEBCB0-F164-F7B3-E71A-9C94CAA74B1D}"/>
              </a:ext>
            </a:extLst>
          </p:cNvPr>
          <p:cNvSpPr txBox="1"/>
          <p:nvPr/>
        </p:nvSpPr>
        <p:spPr>
          <a:xfrm>
            <a:off x="1554679" y="2036000"/>
            <a:ext cx="15456498" cy="1631216"/>
          </a:xfrm>
          <a:prstGeom prst="rect">
            <a:avLst/>
          </a:prstGeom>
          <a:noFill/>
        </p:spPr>
        <p:txBody>
          <a:bodyPr wrap="square">
            <a:spAutoFit/>
          </a:bodyPr>
          <a:lstStyle/>
          <a:p>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例</a:t>
            </a:r>
            <a:r>
              <a:rPr lang="en-US" altLang="ja-JP" sz="3600">
                <a:latin typeface="メイリオ" panose="020B0604030504040204" pitchFamily="50" charset="-128"/>
                <a:ea typeface="メイリオ" panose="020B0604030504040204" pitchFamily="50" charset="-128"/>
              </a:rPr>
              <a:t>】</a:t>
            </a:r>
            <a:r>
              <a:rPr lang="ja-JP" altLang="en-US" sz="3600">
                <a:latin typeface="メイリオ" panose="020B0604030504040204" pitchFamily="50" charset="-128"/>
                <a:ea typeface="メイリオ" panose="020B0604030504040204" pitchFamily="50" charset="-128"/>
              </a:rPr>
              <a:t> </a:t>
            </a:r>
            <a:r>
              <a:rPr lang="en-US" altLang="ja-JP" sz="3600">
                <a:latin typeface="メイリオ" panose="020B0604030504040204" pitchFamily="50" charset="-128"/>
                <a:ea typeface="メイリオ" panose="020B0604030504040204" pitchFamily="50" charset="-128"/>
              </a:rPr>
              <a:t>ISMS</a:t>
            </a:r>
            <a:r>
              <a:rPr lang="ja-JP" altLang="en-US" sz="3600">
                <a:latin typeface="メイリオ" panose="020B0604030504040204" pitchFamily="50" charset="-128"/>
                <a:ea typeface="メイリオ" panose="020B0604030504040204" pitchFamily="50" charset="-128"/>
              </a:rPr>
              <a:t>フレームワークを活用した対策基準</a:t>
            </a:r>
            <a:endParaRPr lang="en-US" altLang="ja-JP" sz="2800">
              <a:latin typeface="メイリオ" panose="020B0604030504040204" pitchFamily="50" charset="-128"/>
              <a:ea typeface="メイリオ" panose="020B0604030504040204" pitchFamily="50" charset="-128"/>
            </a:endParaRPr>
          </a:p>
          <a:p>
            <a:r>
              <a:rPr lang="en-US" altLang="ja-JP" sz="2800">
                <a:latin typeface="メイリオ" panose="020B0604030504040204" pitchFamily="50" charset="-128"/>
                <a:ea typeface="メイリオ" panose="020B0604030504040204" pitchFamily="50" charset="-128"/>
              </a:rPr>
              <a:t>93</a:t>
            </a:r>
            <a:r>
              <a:rPr lang="ja-JP" altLang="en-US" sz="2800">
                <a:latin typeface="メイリオ" panose="020B0604030504040204" pitchFamily="50" charset="-128"/>
                <a:ea typeface="メイリオ" panose="020B0604030504040204" pitchFamily="50" charset="-128"/>
              </a:rPr>
              <a:t>種の管理策ごとに対策基準を策定する。</a:t>
            </a:r>
            <a:endParaRPr lang="en-US" altLang="ja-JP" sz="28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5D8D3FB3-3646-7141-B87A-0C91320B5D04}"/>
              </a:ext>
            </a:extLst>
          </p:cNvPr>
          <p:cNvPicPr>
            <a:picLocks noChangeAspect="1"/>
          </p:cNvPicPr>
          <p:nvPr/>
        </p:nvPicPr>
        <p:blipFill>
          <a:blip r:embed="rId3"/>
          <a:stretch>
            <a:fillRect/>
          </a:stretch>
        </p:blipFill>
        <p:spPr>
          <a:xfrm>
            <a:off x="3854093" y="3226867"/>
            <a:ext cx="4674566" cy="5687934"/>
          </a:xfrm>
          <a:prstGeom prst="rect">
            <a:avLst/>
          </a:prstGeom>
        </p:spPr>
      </p:pic>
      <p:pic>
        <p:nvPicPr>
          <p:cNvPr id="9" name="図 8">
            <a:extLst>
              <a:ext uri="{FF2B5EF4-FFF2-40B4-BE49-F238E27FC236}">
                <a16:creationId xmlns:a16="http://schemas.microsoft.com/office/drawing/2014/main" id="{0157503F-5725-4BDA-5455-25026CE35BDD}"/>
              </a:ext>
            </a:extLst>
          </p:cNvPr>
          <p:cNvPicPr>
            <a:picLocks noChangeAspect="1"/>
          </p:cNvPicPr>
          <p:nvPr/>
        </p:nvPicPr>
        <p:blipFill>
          <a:blip r:embed="rId4"/>
          <a:stretch>
            <a:fillRect/>
          </a:stretch>
        </p:blipFill>
        <p:spPr>
          <a:xfrm>
            <a:off x="9037132" y="3226867"/>
            <a:ext cx="4525207" cy="5687934"/>
          </a:xfrm>
          <a:prstGeom prst="rect">
            <a:avLst/>
          </a:prstGeom>
        </p:spPr>
      </p:pic>
      <p:sp>
        <p:nvSpPr>
          <p:cNvPr id="7" name="テキスト ボックス 6">
            <a:extLst>
              <a:ext uri="{FF2B5EF4-FFF2-40B4-BE49-F238E27FC236}">
                <a16:creationId xmlns:a16="http://schemas.microsoft.com/office/drawing/2014/main" id="{C80FF496-601E-4FEE-0E2C-38C20DFF621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7-1-2.】</a:t>
            </a:r>
          </a:p>
          <a:p>
            <a:pPr algn="ctr"/>
            <a:r>
              <a:rPr lang="en-US" altLang="ja-JP" sz="2400" b="1">
                <a:latin typeface="メイリオ" panose="020B0604030504040204" pitchFamily="50" charset="-128"/>
                <a:ea typeface="メイリオ" panose="020B0604030504040204" pitchFamily="50" charset="-128"/>
              </a:rPr>
              <a:t>P95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P99</a:t>
            </a:r>
          </a:p>
        </p:txBody>
      </p:sp>
    </p:spTree>
    <p:extLst>
      <p:ext uri="{BB962C8B-B14F-4D97-AF65-F5344CB8AC3E}">
        <p14:creationId xmlns:p14="http://schemas.microsoft.com/office/powerpoint/2010/main" val="217389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テキストの目的、想定読者、全体</a:t>
            </a:r>
            <a:r>
              <a:rPr lang="ja-JP" altLang="en-US" sz="4000">
                <a:latin typeface="メイリオ"/>
                <a:ea typeface="メイリオ"/>
              </a:rPr>
              <a:t>構成</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、テキストの利用方法など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294305"/>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目的</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中小企業がサイバーセキュリティの重要性と対策について理解を深めるための情報を提供します。</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中小企業の現状</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セキュリティ対策のリソースが限られ、大企業よりもサイバー犯罪者に狙われやすい。</a:t>
            </a:r>
            <a:endParaRPr kumimoji="1" lang="en-US" altLang="ja-JP" sz="32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フィッシング攻撃やランサムウェア攻撃の頻度が増加している。</a:t>
            </a:r>
            <a:endParaRPr kumimoji="1" lang="en-US" altLang="ja-JP" sz="32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攻撃により業務停止や経済的損失、企業の信頼・ブランド価値への影響が懸念される。</a:t>
            </a:r>
            <a:endParaRPr kumimoji="1" lang="en-US" altLang="ja-JP" sz="32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kumimoji="1" lang="en-US" altLang="ja-JP" sz="32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想定読者</a:t>
            </a:r>
            <a:br>
              <a:rPr kumimoji="1" lang="en-US" altLang="ja-JP" sz="3200">
                <a:latin typeface="メイリオ" panose="020B0604030504040204" pitchFamily="50" charset="-128"/>
                <a:ea typeface="メイリオ" panose="020B0604030504040204" pitchFamily="50" charset="-128"/>
              </a:rPr>
            </a:br>
            <a:r>
              <a:rPr kumimoji="1" lang="ja-JP" altLang="en-US" sz="3200">
                <a:latin typeface="メイリオ" panose="020B0604030504040204" pitchFamily="50" charset="-128"/>
                <a:ea typeface="メイリオ" panose="020B0604030504040204" pitchFamily="50" charset="-128"/>
              </a:rPr>
              <a:t>中小企業の経営者や</a:t>
            </a:r>
            <a:r>
              <a:rPr kumimoji="1" lang="en-US" altLang="ja-JP" sz="3200">
                <a:latin typeface="メイリオ" panose="020B0604030504040204" pitchFamily="50" charset="-128"/>
                <a:ea typeface="メイリオ" panose="020B0604030504040204" pitchFamily="50" charset="-128"/>
              </a:rPr>
              <a:t>IT</a:t>
            </a:r>
            <a:r>
              <a:rPr kumimoji="1" lang="ja-JP" altLang="en-US" sz="3200">
                <a:latin typeface="メイリオ" panose="020B0604030504040204" pitchFamily="50" charset="-128"/>
                <a:ea typeface="メイリオ" panose="020B0604030504040204" pitchFamily="50" charset="-128"/>
              </a:rPr>
              <a:t>担当者。</a:t>
            </a:r>
            <a:endParaRPr kumimoji="1" lang="en-US" altLang="ja-JP" sz="32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endParaRPr lang="en-US" altLang="ja-JP" sz="32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テキストの目的、想定読者</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0-1-1.】</a:t>
            </a:r>
          </a:p>
          <a:p>
            <a:pPr algn="ctr"/>
            <a:r>
              <a:rPr lang="en-US" altLang="ja-JP" sz="2400" b="1">
                <a:latin typeface="メイリオ" panose="020B0604030504040204" pitchFamily="50" charset="-128"/>
                <a:ea typeface="メイリオ" panose="020B0604030504040204" pitchFamily="50" charset="-128"/>
              </a:rPr>
              <a:t>P2</a:t>
            </a:r>
          </a:p>
        </p:txBody>
      </p:sp>
      <p:sp>
        <p:nvSpPr>
          <p:cNvPr id="3" name="object 40">
            <a:extLst>
              <a:ext uri="{FF2B5EF4-FFF2-40B4-BE49-F238E27FC236}">
                <a16:creationId xmlns:a16="http://schemas.microsoft.com/office/drawing/2014/main" id="{38D8F0B6-CF19-13BD-AAC7-843877275E09}"/>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はじめに</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9206369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8</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用語定義および関係性と識別方法</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80</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用語の定義、脅威・脆弱性の識別</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Tree>
    <p:extLst>
      <p:ext uri="{BB962C8B-B14F-4D97-AF65-F5344CB8AC3E}">
        <p14:creationId xmlns:p14="http://schemas.microsoft.com/office/powerpoint/2010/main" val="1172638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81</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8-1-1.】</a:t>
            </a:r>
          </a:p>
          <a:p>
            <a:pPr algn="ctr"/>
            <a:r>
              <a:rPr lang="en-US" altLang="ja-JP" sz="2400" b="1">
                <a:latin typeface="メイリオ" panose="020B0604030504040204" pitchFamily="50" charset="-128"/>
                <a:ea typeface="メイリオ" panose="020B0604030504040204" pitchFamily="50" charset="-128"/>
              </a:rPr>
              <a:t>P101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P104</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2" name="テキスト プレースホルダー 2">
            <a:extLst>
              <a:ext uri="{FF2B5EF4-FFF2-40B4-BE49-F238E27FC236}">
                <a16:creationId xmlns:a16="http://schemas.microsoft.com/office/drawing/2014/main" id="{8FED258C-1E5E-5B8C-41B7-6D2043ADD17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用語の定義と関係性</a:t>
            </a:r>
            <a:endParaRPr lang="en-US" altLang="ja-JP" sz="400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6406D785-616D-F35D-D0F8-4D8DF9614EFB}"/>
              </a:ext>
            </a:extLst>
          </p:cNvPr>
          <p:cNvSpPr txBox="1"/>
          <p:nvPr/>
        </p:nvSpPr>
        <p:spPr>
          <a:xfrm>
            <a:off x="1554679" y="2036000"/>
            <a:ext cx="15456498" cy="5632311"/>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主な用語の定義</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脅威</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脆弱性</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インシデント</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資産</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資産情報の重要度</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セーフガード（管理策）</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リスク</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残留リスク</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リスク値</a:t>
            </a:r>
            <a:endParaRPr lang="en-US" altLang="ja-JP" sz="3600" b="0" i="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85947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82</a:t>
            </a:fld>
            <a:endParaRPr kumimoji="1" lang="ja-JP" altLang="en-US" sz="2000"/>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2" name="テキスト プレースホルダー 2">
            <a:extLst>
              <a:ext uri="{FF2B5EF4-FFF2-40B4-BE49-F238E27FC236}">
                <a16:creationId xmlns:a16="http://schemas.microsoft.com/office/drawing/2014/main" id="{8FED258C-1E5E-5B8C-41B7-6D2043ADD17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関係図</a:t>
            </a:r>
            <a:endParaRPr lang="en-US" altLang="ja-JP" sz="400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CF51AD49-7F61-A41A-BACC-9914ECB3B3A0}"/>
              </a:ext>
            </a:extLst>
          </p:cNvPr>
          <p:cNvPicPr>
            <a:picLocks noChangeAspect="1"/>
          </p:cNvPicPr>
          <p:nvPr/>
        </p:nvPicPr>
        <p:blipFill>
          <a:blip r:embed="rId3"/>
          <a:stretch>
            <a:fillRect/>
          </a:stretch>
        </p:blipFill>
        <p:spPr>
          <a:xfrm>
            <a:off x="2465278" y="2169000"/>
            <a:ext cx="12202541" cy="6710839"/>
          </a:xfrm>
          <a:prstGeom prst="rect">
            <a:avLst/>
          </a:prstGeom>
        </p:spPr>
      </p:pic>
      <p:sp>
        <p:nvSpPr>
          <p:cNvPr id="4" name="テキスト ボックス 3">
            <a:extLst>
              <a:ext uri="{FF2B5EF4-FFF2-40B4-BE49-F238E27FC236}">
                <a16:creationId xmlns:a16="http://schemas.microsoft.com/office/drawing/2014/main" id="{5879EBCC-B40B-1677-1370-EC8EA377D85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8-1-1.】</a:t>
            </a:r>
          </a:p>
          <a:p>
            <a:pPr algn="ctr"/>
            <a:r>
              <a:rPr lang="en-US" altLang="ja-JP" sz="2400" b="1">
                <a:latin typeface="メイリオ" panose="020B0604030504040204" pitchFamily="50" charset="-128"/>
                <a:ea typeface="メイリオ" panose="020B0604030504040204" pitchFamily="50" charset="-128"/>
              </a:rPr>
              <a:t>P101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P104</a:t>
            </a:r>
          </a:p>
        </p:txBody>
      </p:sp>
    </p:spTree>
    <p:extLst>
      <p:ext uri="{BB962C8B-B14F-4D97-AF65-F5344CB8AC3E}">
        <p14:creationId xmlns:p14="http://schemas.microsoft.com/office/powerpoint/2010/main" val="2302560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83</a:t>
            </a:fld>
            <a:endParaRPr kumimoji="1" lang="ja-JP" altLang="en-US" sz="2000"/>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0" name="テキスト プレースホルダー 2">
            <a:extLst>
              <a:ext uri="{FF2B5EF4-FFF2-40B4-BE49-F238E27FC236}">
                <a16:creationId xmlns:a16="http://schemas.microsoft.com/office/drawing/2014/main" id="{40E0A321-53B3-B11E-BE0C-F65DB264B29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例</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業務用ノート</a:t>
            </a:r>
            <a:r>
              <a:rPr lang="en-US" altLang="ja-JP" sz="4000">
                <a:latin typeface="メイリオ" panose="020B0604030504040204" pitchFamily="50" charset="-128"/>
                <a:ea typeface="メイリオ" panose="020B0604030504040204" pitchFamily="50" charset="-128"/>
              </a:rPr>
              <a:t>PC</a:t>
            </a:r>
            <a:r>
              <a:rPr lang="ja-JP" altLang="en-US" sz="4000">
                <a:latin typeface="メイリオ" panose="020B0604030504040204" pitchFamily="50" charset="-128"/>
                <a:ea typeface="メイリオ" panose="020B0604030504040204" pitchFamily="50" charset="-128"/>
              </a:rPr>
              <a:t>のリスクマネジメント</a:t>
            </a:r>
            <a:endParaRPr lang="en-US" altLang="ja-JP" sz="4000">
              <a:latin typeface="メイリオ" panose="020B0604030504040204" pitchFamily="50" charset="-128"/>
              <a:ea typeface="メイリオ" panose="020B0604030504040204" pitchFamily="50" charset="-128"/>
            </a:endParaRPr>
          </a:p>
        </p:txBody>
      </p:sp>
      <p:graphicFrame>
        <p:nvGraphicFramePr>
          <p:cNvPr id="11" name="表 8">
            <a:extLst>
              <a:ext uri="{FF2B5EF4-FFF2-40B4-BE49-F238E27FC236}">
                <a16:creationId xmlns:a16="http://schemas.microsoft.com/office/drawing/2014/main" id="{B5BAE9AF-6F08-E04D-7058-14282C53E16F}"/>
              </a:ext>
            </a:extLst>
          </p:cNvPr>
          <p:cNvGraphicFramePr>
            <a:graphicFrameLocks noGrp="1"/>
          </p:cNvGraphicFramePr>
          <p:nvPr>
            <p:extLst>
              <p:ext uri="{D42A27DB-BD31-4B8C-83A1-F6EECF244321}">
                <p14:modId xmlns:p14="http://schemas.microsoft.com/office/powerpoint/2010/main" val="2252140181"/>
              </p:ext>
            </p:extLst>
          </p:nvPr>
        </p:nvGraphicFramePr>
        <p:xfrm>
          <a:off x="1332851" y="2711661"/>
          <a:ext cx="15678326" cy="5425440"/>
        </p:xfrm>
        <a:graphic>
          <a:graphicData uri="http://schemas.openxmlformats.org/drawingml/2006/table">
            <a:tbl>
              <a:tblPr firstRow="1" bandRow="1">
                <a:tableStyleId>{5C22544A-7EE6-4342-B048-85BDC9FD1C3A}</a:tableStyleId>
              </a:tblPr>
              <a:tblGrid>
                <a:gridCol w="3352621">
                  <a:extLst>
                    <a:ext uri="{9D8B030D-6E8A-4147-A177-3AD203B41FA5}">
                      <a16:colId xmlns:a16="http://schemas.microsoft.com/office/drawing/2014/main" val="1694370234"/>
                    </a:ext>
                  </a:extLst>
                </a:gridCol>
                <a:gridCol w="12325705">
                  <a:extLst>
                    <a:ext uri="{9D8B030D-6E8A-4147-A177-3AD203B41FA5}">
                      <a16:colId xmlns:a16="http://schemas.microsoft.com/office/drawing/2014/main" val="3912263400"/>
                    </a:ext>
                  </a:extLst>
                </a:gridCol>
              </a:tblGrid>
              <a:tr h="370840">
                <a:tc>
                  <a:txBody>
                    <a:bodyPr/>
                    <a:lstStyle/>
                    <a:p>
                      <a:pPr algn="ctr"/>
                      <a:r>
                        <a:rPr kumimoji="1" lang="ja-JP" altLang="en-US" sz="2800">
                          <a:latin typeface="メイリオ" panose="020B0604030504040204" pitchFamily="50" charset="-128"/>
                          <a:ea typeface="メイリオ" panose="020B0604030504040204" pitchFamily="50" charset="-128"/>
                        </a:rPr>
                        <a:t>要素</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内容</a:t>
                      </a:r>
                    </a:p>
                  </a:txBody>
                  <a:tcPr/>
                </a:tc>
                <a:extLst>
                  <a:ext uri="{0D108BD9-81ED-4DB2-BD59-A6C34878D82A}">
                    <a16:rowId xmlns:a16="http://schemas.microsoft.com/office/drawing/2014/main" val="3639836926"/>
                  </a:ext>
                </a:extLst>
              </a:tr>
              <a:tr h="370840">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資産</a:t>
                      </a:r>
                    </a:p>
                  </a:txBody>
                  <a:tcPr anchor="ctr"/>
                </a:tc>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ノート</a:t>
                      </a:r>
                      <a:r>
                        <a:rPr kumimoji="1" lang="en-US" altLang="ja-JP" sz="2800">
                          <a:solidFill>
                            <a:schemeClr val="tx1"/>
                          </a:solidFill>
                          <a:latin typeface="メイリオ" panose="020B0604030504040204" pitchFamily="50" charset="-128"/>
                          <a:ea typeface="メイリオ" panose="020B0604030504040204" pitchFamily="50" charset="-128"/>
                        </a:rPr>
                        <a:t>PC</a:t>
                      </a:r>
                      <a:r>
                        <a:rPr kumimoji="1" lang="ja-JP" altLang="en-US" sz="2800">
                          <a:solidFill>
                            <a:schemeClr val="tx1"/>
                          </a:solidFill>
                          <a:latin typeface="メイリオ" panose="020B0604030504040204" pitchFamily="50" charset="-128"/>
                          <a:ea typeface="メイリオ" panose="020B0604030504040204" pitchFamily="50" charset="-128"/>
                        </a:rPr>
                        <a:t>内の情報（データ）</a:t>
                      </a:r>
                    </a:p>
                  </a:txBody>
                  <a:tcPr/>
                </a:tc>
                <a:extLst>
                  <a:ext uri="{0D108BD9-81ED-4DB2-BD59-A6C34878D82A}">
                    <a16:rowId xmlns:a16="http://schemas.microsoft.com/office/drawing/2014/main" val="2684911528"/>
                  </a:ext>
                </a:extLst>
              </a:tr>
              <a:tr h="370840">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価値</a:t>
                      </a:r>
                      <a:endParaRPr kumimoji="1" lang="en-US" altLang="ja-JP" sz="280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solidFill>
                            <a:schemeClr val="tx1"/>
                          </a:solidFill>
                          <a:latin typeface="メイリオ" panose="020B0604030504040204" pitchFamily="50" charset="-128"/>
                          <a:ea typeface="メイリオ" panose="020B0604030504040204" pitchFamily="50" charset="-128"/>
                        </a:rPr>
                        <a:t>営業の業務で必須の情報</a:t>
                      </a:r>
                    </a:p>
                  </a:txBody>
                  <a:tcPr/>
                </a:tc>
                <a:extLst>
                  <a:ext uri="{0D108BD9-81ED-4DB2-BD59-A6C34878D82A}">
                    <a16:rowId xmlns:a16="http://schemas.microsoft.com/office/drawing/2014/main" val="1251675357"/>
                  </a:ext>
                </a:extLst>
              </a:tr>
              <a:tr h="370840">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脅威</a:t>
                      </a:r>
                    </a:p>
                  </a:txBody>
                  <a:tcPr anchor="ctr"/>
                </a:tc>
                <a:tc>
                  <a:txBody>
                    <a:bodyPr/>
                    <a:lstStyle/>
                    <a:p>
                      <a:pPr marL="0" indent="0">
                        <a:buFont typeface="Arial" panose="020B0604020202020204" pitchFamily="34" charset="0"/>
                        <a:buNone/>
                      </a:pPr>
                      <a:r>
                        <a:rPr kumimoji="1" lang="ja-JP" altLang="en-US" sz="2800">
                          <a:solidFill>
                            <a:schemeClr val="tx1"/>
                          </a:solidFill>
                          <a:latin typeface="メイリオ" panose="020B0604030504040204" pitchFamily="50" charset="-128"/>
                          <a:ea typeface="メイリオ" panose="020B0604030504040204" pitchFamily="50" charset="-128"/>
                        </a:rPr>
                        <a:t>社外への持ち出し</a:t>
                      </a:r>
                    </a:p>
                  </a:txBody>
                  <a:tcPr/>
                </a:tc>
                <a:extLst>
                  <a:ext uri="{0D108BD9-81ED-4DB2-BD59-A6C34878D82A}">
                    <a16:rowId xmlns:a16="http://schemas.microsoft.com/office/drawing/2014/main" val="3562904411"/>
                  </a:ext>
                </a:extLst>
              </a:tr>
              <a:tr h="370840">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リスク</a:t>
                      </a:r>
                    </a:p>
                  </a:txBody>
                  <a:tcPr anchor="ctr"/>
                </a:tc>
                <a:tc>
                  <a:txBody>
                    <a:bodyPr/>
                    <a:lstStyle/>
                    <a:p>
                      <a:pPr marL="0" indent="0">
                        <a:buFont typeface="Arial" panose="020B0604020202020204" pitchFamily="34" charset="0"/>
                        <a:buNone/>
                      </a:pPr>
                      <a:r>
                        <a:rPr kumimoji="1" lang="ja-JP" altLang="en-US" sz="2800">
                          <a:solidFill>
                            <a:schemeClr val="tx1"/>
                          </a:solidFill>
                          <a:latin typeface="メイリオ" panose="020B0604030504040204" pitchFamily="50" charset="-128"/>
                          <a:ea typeface="メイリオ" panose="020B0604030504040204" pitchFamily="50" charset="-128"/>
                        </a:rPr>
                        <a:t>盗難による情報漏えい</a:t>
                      </a:r>
                    </a:p>
                  </a:txBody>
                  <a:tcPr/>
                </a:tc>
                <a:extLst>
                  <a:ext uri="{0D108BD9-81ED-4DB2-BD59-A6C34878D82A}">
                    <a16:rowId xmlns:a16="http://schemas.microsoft.com/office/drawing/2014/main" val="2175635827"/>
                  </a:ext>
                </a:extLst>
              </a:tr>
              <a:tr h="370840">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脆弱性</a:t>
                      </a:r>
                    </a:p>
                  </a:txBody>
                  <a:tcPr anchor="ctr"/>
                </a:tc>
                <a:tc>
                  <a:txBody>
                    <a:bodyPr/>
                    <a:lstStyle/>
                    <a:p>
                      <a:pPr marL="0" indent="0">
                        <a:buFont typeface="Arial" panose="020B0604020202020204" pitchFamily="34" charset="0"/>
                        <a:buNone/>
                      </a:pPr>
                      <a:r>
                        <a:rPr kumimoji="1" lang="ja-JP" altLang="en-US" sz="2800">
                          <a:solidFill>
                            <a:schemeClr val="tx1"/>
                          </a:solidFill>
                          <a:latin typeface="メイリオ" panose="020B0604030504040204" pitchFamily="50" charset="-128"/>
                          <a:ea typeface="メイリオ" panose="020B0604030504040204" pitchFamily="50" charset="-128"/>
                        </a:rPr>
                        <a:t>不適切なパスワードの設定（わかりやすい設定など）</a:t>
                      </a:r>
                    </a:p>
                  </a:txBody>
                  <a:tcPr/>
                </a:tc>
                <a:extLst>
                  <a:ext uri="{0D108BD9-81ED-4DB2-BD59-A6C34878D82A}">
                    <a16:rowId xmlns:a16="http://schemas.microsoft.com/office/drawing/2014/main" val="3191325881"/>
                  </a:ext>
                </a:extLst>
              </a:tr>
              <a:tr h="370840">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保護要求事項</a:t>
                      </a:r>
                    </a:p>
                  </a:txBody>
                  <a:tcPr anchor="ctr"/>
                </a:tc>
                <a:tc>
                  <a:txBody>
                    <a:bodyPr/>
                    <a:lstStyle/>
                    <a:p>
                      <a:pPr marL="457200" indent="-457200">
                        <a:buFont typeface="Arial" panose="020B0604020202020204" pitchFamily="34" charset="0"/>
                        <a:buChar char="•"/>
                      </a:pPr>
                      <a:r>
                        <a:rPr kumimoji="1" lang="ja-JP" altLang="en-US" sz="2800">
                          <a:solidFill>
                            <a:schemeClr val="tx1"/>
                          </a:solidFill>
                          <a:latin typeface="メイリオ" panose="020B0604030504040204" pitchFamily="50" charset="-128"/>
                          <a:ea typeface="メイリオ" panose="020B0604030504040204" pitchFamily="50" charset="-128"/>
                        </a:rPr>
                        <a:t>権限のないものがログインできないようにする</a:t>
                      </a:r>
                      <a:endParaRPr kumimoji="1" lang="en-US" altLang="ja-JP" sz="2800">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solidFill>
                            <a:schemeClr val="tx1"/>
                          </a:solidFill>
                          <a:latin typeface="メイリオ" panose="020B0604030504040204" pitchFamily="50" charset="-128"/>
                          <a:ea typeface="メイリオ" panose="020B0604030504040204" pitchFamily="50" charset="-128"/>
                        </a:rPr>
                        <a:t>不要な持ち出しを防ぐ</a:t>
                      </a:r>
                      <a:endParaRPr kumimoji="1" lang="en-US" altLang="ja-JP" sz="280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518708762"/>
                  </a:ext>
                </a:extLst>
              </a:tr>
              <a:tr h="370840">
                <a:tc>
                  <a:txBody>
                    <a:bodyPr/>
                    <a:lstStyle/>
                    <a:p>
                      <a:r>
                        <a:rPr kumimoji="1" lang="ja-JP" altLang="en-US" sz="2800">
                          <a:solidFill>
                            <a:schemeClr val="tx1"/>
                          </a:solidFill>
                          <a:latin typeface="メイリオ" panose="020B0604030504040204" pitchFamily="50" charset="-128"/>
                          <a:ea typeface="メイリオ" panose="020B0604030504040204" pitchFamily="50" charset="-128"/>
                        </a:rPr>
                        <a:t>管理策</a:t>
                      </a:r>
                    </a:p>
                  </a:txBody>
                  <a:tcPr anchor="ctr"/>
                </a:tc>
                <a:tc>
                  <a:txBody>
                    <a:bodyPr/>
                    <a:lstStyle/>
                    <a:p>
                      <a:pPr marL="457200" indent="-457200">
                        <a:buFont typeface="Arial" panose="020B0604020202020204" pitchFamily="34" charset="0"/>
                        <a:buChar char="•"/>
                      </a:pPr>
                      <a:r>
                        <a:rPr kumimoji="1" lang="ja-JP" altLang="en-US" sz="2800">
                          <a:solidFill>
                            <a:schemeClr val="tx1"/>
                          </a:solidFill>
                          <a:latin typeface="メイリオ" panose="020B0604030504040204" pitchFamily="50" charset="-128"/>
                          <a:ea typeface="メイリオ" panose="020B0604030504040204" pitchFamily="50" charset="-128"/>
                        </a:rPr>
                        <a:t>複雑なパスワードの設定（</a:t>
                      </a:r>
                      <a:r>
                        <a:rPr kumimoji="1" lang="en-US" altLang="ja-JP" sz="2800">
                          <a:solidFill>
                            <a:schemeClr val="tx1"/>
                          </a:solidFill>
                          <a:latin typeface="メイリオ" panose="020B0604030504040204" pitchFamily="50" charset="-128"/>
                          <a:ea typeface="メイリオ" panose="020B0604030504040204" pitchFamily="50" charset="-128"/>
                        </a:rPr>
                        <a:t>8.5 </a:t>
                      </a:r>
                      <a:r>
                        <a:rPr kumimoji="1" lang="ja-JP" altLang="en-US" sz="2800">
                          <a:solidFill>
                            <a:schemeClr val="tx1"/>
                          </a:solidFill>
                          <a:latin typeface="メイリオ" panose="020B0604030504040204" pitchFamily="50" charset="-128"/>
                          <a:ea typeface="メイリオ" panose="020B0604030504040204" pitchFamily="50" charset="-128"/>
                        </a:rPr>
                        <a:t>セキュリティを保った認証）</a:t>
                      </a:r>
                      <a:endParaRPr kumimoji="1" lang="en-US" altLang="ja-JP" sz="2800">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solidFill>
                            <a:schemeClr val="tx1"/>
                          </a:solidFill>
                          <a:latin typeface="メイリオ" panose="020B0604030504040204" pitchFamily="50" charset="-128"/>
                          <a:ea typeface="メイリオ" panose="020B0604030504040204" pitchFamily="50" charset="-128"/>
                        </a:rPr>
                        <a:t>社外の持ち出し管理（</a:t>
                      </a:r>
                      <a:r>
                        <a:rPr kumimoji="1" lang="en-US" altLang="ja-JP" sz="2800">
                          <a:solidFill>
                            <a:schemeClr val="tx1"/>
                          </a:solidFill>
                          <a:latin typeface="メイリオ" panose="020B0604030504040204" pitchFamily="50" charset="-128"/>
                          <a:ea typeface="メイリオ" panose="020B0604030504040204" pitchFamily="50" charset="-128"/>
                        </a:rPr>
                        <a:t>7.9 </a:t>
                      </a:r>
                      <a:r>
                        <a:rPr kumimoji="1" lang="ja-JP" altLang="en-US" sz="2800">
                          <a:solidFill>
                            <a:schemeClr val="tx1"/>
                          </a:solidFill>
                          <a:latin typeface="メイリオ" panose="020B0604030504040204" pitchFamily="50" charset="-128"/>
                          <a:ea typeface="メイリオ" panose="020B0604030504040204" pitchFamily="50" charset="-128"/>
                        </a:rPr>
                        <a:t>構外にある装置及び資産のセキュリティ（構外にある資産）</a:t>
                      </a:r>
                      <a:endParaRPr kumimoji="1" lang="en-US" altLang="ja-JP" sz="280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707336491"/>
                  </a:ext>
                </a:extLst>
              </a:tr>
            </a:tbl>
          </a:graphicData>
        </a:graphic>
      </p:graphicFrame>
      <p:sp>
        <p:nvSpPr>
          <p:cNvPr id="12" name="テキスト ボックス 11">
            <a:extLst>
              <a:ext uri="{FF2B5EF4-FFF2-40B4-BE49-F238E27FC236}">
                <a16:creationId xmlns:a16="http://schemas.microsoft.com/office/drawing/2014/main" id="{057AE8CA-BA68-1EF9-E8AD-5DF5E1B7909D}"/>
              </a:ext>
            </a:extLst>
          </p:cNvPr>
          <p:cNvSpPr txBox="1"/>
          <p:nvPr/>
        </p:nvSpPr>
        <p:spPr>
          <a:xfrm>
            <a:off x="1554679" y="2036000"/>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ノート</a:t>
            </a:r>
            <a:r>
              <a:rPr lang="en-US" altLang="ja-JP" sz="3600" b="0" i="0">
                <a:effectLst/>
                <a:latin typeface="メイリオ" panose="020B0604030504040204" pitchFamily="50" charset="-128"/>
                <a:ea typeface="メイリオ" panose="020B0604030504040204" pitchFamily="50" charset="-128"/>
              </a:rPr>
              <a:t>PC</a:t>
            </a:r>
            <a:r>
              <a:rPr lang="ja-JP" altLang="en-US" sz="3600">
                <a:latin typeface="メイリオ" panose="020B0604030504040204" pitchFamily="50" charset="-128"/>
                <a:ea typeface="メイリオ" panose="020B0604030504040204" pitchFamily="50" charset="-128"/>
              </a:rPr>
              <a:t>に対して、各要素について検討する</a:t>
            </a:r>
            <a:endParaRPr lang="ja-JP" altLang="en-US" sz="3600" b="0" i="0">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AB07B38-2D27-FFAE-1408-954D7753A96C}"/>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8-1-1.】</a:t>
            </a:r>
          </a:p>
          <a:p>
            <a:pPr algn="ctr"/>
            <a:r>
              <a:rPr lang="en-US" altLang="ja-JP" sz="2400" b="1">
                <a:latin typeface="メイリオ" panose="020B0604030504040204" pitchFamily="50" charset="-128"/>
                <a:ea typeface="メイリオ" panose="020B0604030504040204" pitchFamily="50" charset="-128"/>
              </a:rPr>
              <a:t>P101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P104</a:t>
            </a:r>
          </a:p>
        </p:txBody>
      </p:sp>
    </p:spTree>
    <p:extLst>
      <p:ext uri="{BB962C8B-B14F-4D97-AF65-F5344CB8AC3E}">
        <p14:creationId xmlns:p14="http://schemas.microsoft.com/office/powerpoint/2010/main" val="3720104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84</a:t>
            </a:fld>
            <a:endParaRPr kumimoji="1" lang="ja-JP" altLang="en-US" sz="2000"/>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0" name="テキスト プレースホルダー 2">
            <a:extLst>
              <a:ext uri="{FF2B5EF4-FFF2-40B4-BE49-F238E27FC236}">
                <a16:creationId xmlns:a16="http://schemas.microsoft.com/office/drawing/2014/main" id="{40E0A321-53B3-B11E-BE0C-F65DB264B29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例</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業務用ノート</a:t>
            </a:r>
            <a:r>
              <a:rPr lang="en-US" altLang="ja-JP" sz="4000">
                <a:latin typeface="メイリオ" panose="020B0604030504040204" pitchFamily="50" charset="-128"/>
                <a:ea typeface="メイリオ" panose="020B0604030504040204" pitchFamily="50" charset="-128"/>
              </a:rPr>
              <a:t>PC</a:t>
            </a:r>
            <a:r>
              <a:rPr lang="ja-JP" altLang="en-US" sz="4000">
                <a:latin typeface="メイリオ" panose="020B0604030504040204" pitchFamily="50" charset="-128"/>
                <a:ea typeface="メイリオ" panose="020B0604030504040204" pitchFamily="50" charset="-128"/>
              </a:rPr>
              <a:t>のリスクマネジメント</a:t>
            </a:r>
            <a:endParaRPr lang="en-US" altLang="ja-JP" sz="4000">
              <a:latin typeface="メイリオ" panose="020B0604030504040204" pitchFamily="50" charset="-128"/>
              <a:ea typeface="メイリオ" panose="020B0604030504040204" pitchFamily="50" charset="-128"/>
            </a:endParaRPr>
          </a:p>
        </p:txBody>
      </p:sp>
      <p:pic>
        <p:nvPicPr>
          <p:cNvPr id="76" name="図 75">
            <a:extLst>
              <a:ext uri="{FF2B5EF4-FFF2-40B4-BE49-F238E27FC236}">
                <a16:creationId xmlns:a16="http://schemas.microsoft.com/office/drawing/2014/main" id="{A8D45D5E-B011-D315-203E-F5AADF3A0CDC}"/>
              </a:ext>
            </a:extLst>
          </p:cNvPr>
          <p:cNvPicPr>
            <a:picLocks noChangeAspect="1"/>
          </p:cNvPicPr>
          <p:nvPr/>
        </p:nvPicPr>
        <p:blipFill>
          <a:blip r:embed="rId3"/>
          <a:stretch>
            <a:fillRect/>
          </a:stretch>
        </p:blipFill>
        <p:spPr>
          <a:xfrm>
            <a:off x="2796959" y="2077914"/>
            <a:ext cx="11514264" cy="7105945"/>
          </a:xfrm>
          <a:prstGeom prst="rect">
            <a:avLst/>
          </a:prstGeom>
        </p:spPr>
      </p:pic>
      <p:sp>
        <p:nvSpPr>
          <p:cNvPr id="2" name="テキスト ボックス 1">
            <a:extLst>
              <a:ext uri="{FF2B5EF4-FFF2-40B4-BE49-F238E27FC236}">
                <a16:creationId xmlns:a16="http://schemas.microsoft.com/office/drawing/2014/main" id="{985345C2-F609-AA54-35AA-AD2A62FC219C}"/>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8-1-1.】</a:t>
            </a:r>
          </a:p>
          <a:p>
            <a:pPr algn="ctr"/>
            <a:r>
              <a:rPr lang="en-US" altLang="ja-JP" sz="2400" b="1">
                <a:latin typeface="メイリオ" panose="020B0604030504040204" pitchFamily="50" charset="-128"/>
                <a:ea typeface="メイリオ" panose="020B0604030504040204" pitchFamily="50" charset="-128"/>
              </a:rPr>
              <a:t>P101</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P104</a:t>
            </a:r>
          </a:p>
        </p:txBody>
      </p:sp>
    </p:spTree>
    <p:extLst>
      <p:ext uri="{BB962C8B-B14F-4D97-AF65-F5344CB8AC3E}">
        <p14:creationId xmlns:p14="http://schemas.microsoft.com/office/powerpoint/2010/main" val="434980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85</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8-1-2.】P105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P106</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0" name="テキスト プレースホルダー 2">
            <a:extLst>
              <a:ext uri="{FF2B5EF4-FFF2-40B4-BE49-F238E27FC236}">
                <a16:creationId xmlns:a16="http://schemas.microsoft.com/office/drawing/2014/main" id="{40E0A321-53B3-B11E-BE0C-F65DB264B29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脅威の識別</a:t>
            </a:r>
            <a:endParaRPr lang="en-US" altLang="ja-JP" sz="400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93F9A837-8612-D565-83D2-1A07B74FA9BD}"/>
              </a:ext>
            </a:extLst>
          </p:cNvPr>
          <p:cNvPicPr>
            <a:picLocks noChangeAspect="1"/>
          </p:cNvPicPr>
          <p:nvPr/>
        </p:nvPicPr>
        <p:blipFill>
          <a:blip r:embed="rId3"/>
          <a:stretch>
            <a:fillRect/>
          </a:stretch>
        </p:blipFill>
        <p:spPr>
          <a:xfrm>
            <a:off x="1332851" y="2697440"/>
            <a:ext cx="15521762" cy="4894647"/>
          </a:xfrm>
          <a:prstGeom prst="rect">
            <a:avLst/>
          </a:prstGeom>
        </p:spPr>
      </p:pic>
    </p:spTree>
    <p:extLst>
      <p:ext uri="{BB962C8B-B14F-4D97-AF65-F5344CB8AC3E}">
        <p14:creationId xmlns:p14="http://schemas.microsoft.com/office/powerpoint/2010/main" val="26583362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86</a:t>
            </a:fld>
            <a:endParaRPr kumimoji="1" lang="ja-JP" altLang="en-US" sz="2000"/>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0" name="テキスト プレースホルダー 2">
            <a:extLst>
              <a:ext uri="{FF2B5EF4-FFF2-40B4-BE49-F238E27FC236}">
                <a16:creationId xmlns:a16="http://schemas.microsoft.com/office/drawing/2014/main" id="{40E0A321-53B3-B11E-BE0C-F65DB264B29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脅威の種類</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8158EB8-302B-83FD-786B-A64E161C23F9}"/>
              </a:ext>
            </a:extLst>
          </p:cNvPr>
          <p:cNvSpPr txBox="1"/>
          <p:nvPr/>
        </p:nvSpPr>
        <p:spPr>
          <a:xfrm>
            <a:off x="1554679" y="2036000"/>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脅威を区別することで、セキュリティ対策を整理しやすくなる</a:t>
            </a:r>
          </a:p>
        </p:txBody>
      </p:sp>
      <p:graphicFrame>
        <p:nvGraphicFramePr>
          <p:cNvPr id="5" name="表 4">
            <a:extLst>
              <a:ext uri="{FF2B5EF4-FFF2-40B4-BE49-F238E27FC236}">
                <a16:creationId xmlns:a16="http://schemas.microsoft.com/office/drawing/2014/main" id="{D6B66DF1-8131-CB60-8688-D3C3D4EB6702}"/>
              </a:ext>
            </a:extLst>
          </p:cNvPr>
          <p:cNvGraphicFramePr>
            <a:graphicFrameLocks noGrp="1"/>
          </p:cNvGraphicFramePr>
          <p:nvPr/>
        </p:nvGraphicFramePr>
        <p:xfrm>
          <a:off x="1332851" y="2711661"/>
          <a:ext cx="15678326" cy="5913120"/>
        </p:xfrm>
        <a:graphic>
          <a:graphicData uri="http://schemas.openxmlformats.org/drawingml/2006/table">
            <a:tbl>
              <a:tblPr firstRow="1" bandRow="1">
                <a:tableStyleId>{5C22544A-7EE6-4342-B048-85BDC9FD1C3A}</a:tableStyleId>
              </a:tblPr>
              <a:tblGrid>
                <a:gridCol w="855272">
                  <a:extLst>
                    <a:ext uri="{9D8B030D-6E8A-4147-A177-3AD203B41FA5}">
                      <a16:colId xmlns:a16="http://schemas.microsoft.com/office/drawing/2014/main" val="1694370234"/>
                    </a:ext>
                  </a:extLst>
                </a:gridCol>
                <a:gridCol w="3728921">
                  <a:extLst>
                    <a:ext uri="{9D8B030D-6E8A-4147-A177-3AD203B41FA5}">
                      <a16:colId xmlns:a16="http://schemas.microsoft.com/office/drawing/2014/main" val="1872303490"/>
                    </a:ext>
                  </a:extLst>
                </a:gridCol>
                <a:gridCol w="11094133">
                  <a:extLst>
                    <a:ext uri="{9D8B030D-6E8A-4147-A177-3AD203B41FA5}">
                      <a16:colId xmlns:a16="http://schemas.microsoft.com/office/drawing/2014/main" val="3912263400"/>
                    </a:ext>
                  </a:extLst>
                </a:gridCol>
              </a:tblGrid>
              <a:tr h="370840">
                <a:tc gridSpan="2">
                  <a:txBody>
                    <a:bodyPr/>
                    <a:lstStyle/>
                    <a:p>
                      <a:pPr algn="ctr"/>
                      <a:r>
                        <a:rPr kumimoji="1" lang="ja-JP" altLang="en-US" sz="2800">
                          <a:latin typeface="メイリオ" panose="020B0604030504040204" pitchFamily="50" charset="-128"/>
                          <a:ea typeface="メイリオ" panose="020B0604030504040204" pitchFamily="50" charset="-128"/>
                        </a:rPr>
                        <a:t>脅威の種類</a:t>
                      </a:r>
                    </a:p>
                  </a:txBody>
                  <a:tcPr/>
                </a:tc>
                <a:tc hMerge="1">
                  <a:txBody>
                    <a:bodyPr/>
                    <a:lstStyle/>
                    <a:p>
                      <a:pPr algn="ctr"/>
                      <a:endParaRPr kumimoji="1" lang="ja-JP" altLang="en-US" sz="2800">
                        <a:latin typeface="メイリオ" panose="020B0604030504040204" pitchFamily="50" charset="-128"/>
                        <a:ea typeface="メイリオ" panose="020B0604030504040204" pitchFamily="50" charset="-128"/>
                      </a:endParaRPr>
                    </a:p>
                  </a:txBody>
                  <a:tcPr/>
                </a:tc>
                <a:tc>
                  <a:txBody>
                    <a:bodyPr/>
                    <a:lstStyle/>
                    <a:p>
                      <a:pPr algn="ctr"/>
                      <a:r>
                        <a:rPr kumimoji="1" lang="ja-JP" altLang="en-US" sz="2800">
                          <a:latin typeface="メイリオ" panose="020B0604030504040204" pitchFamily="50" charset="-128"/>
                          <a:ea typeface="メイリオ" panose="020B0604030504040204" pitchFamily="50" charset="-128"/>
                        </a:rPr>
                        <a:t>想定される被害とセキュリティ対策</a:t>
                      </a:r>
                    </a:p>
                  </a:txBody>
                  <a:tcPr/>
                </a:tc>
                <a:extLst>
                  <a:ext uri="{0D108BD9-81ED-4DB2-BD59-A6C34878D82A}">
                    <a16:rowId xmlns:a16="http://schemas.microsoft.com/office/drawing/2014/main" val="3639836926"/>
                  </a:ext>
                </a:extLst>
              </a:tr>
              <a:tr h="370840">
                <a:tc gridSpan="2">
                  <a:txBody>
                    <a:bodyPr/>
                    <a:lstStyle/>
                    <a:p>
                      <a:r>
                        <a:rPr kumimoji="1" lang="ja-JP" altLang="en-US" sz="2800">
                          <a:latin typeface="メイリオ" panose="020B0604030504040204" pitchFamily="50" charset="-128"/>
                          <a:ea typeface="メイリオ" panose="020B0604030504040204" pitchFamily="50" charset="-128"/>
                        </a:rPr>
                        <a:t>環境的脅威</a:t>
                      </a:r>
                      <a:endParaRPr kumimoji="1" lang="en-US" altLang="ja-JP" sz="2800">
                        <a:latin typeface="メイリオ" panose="020B0604030504040204" pitchFamily="50" charset="-128"/>
                        <a:ea typeface="メイリオ" panose="020B0604030504040204" pitchFamily="50" charset="-128"/>
                      </a:endParaRPr>
                    </a:p>
                    <a:p>
                      <a:r>
                        <a:rPr kumimoji="1" lang="en-US" altLang="ja-JP" sz="2800">
                          <a:latin typeface="メイリオ" panose="020B0604030504040204" pitchFamily="50" charset="-128"/>
                          <a:ea typeface="メイリオ" panose="020B0604030504040204" pitchFamily="50" charset="-128"/>
                        </a:rPr>
                        <a:t>(Environmental </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E</a:t>
                      </a:r>
                      <a:r>
                        <a:rPr kumimoji="1" lang="ja-JP" altLang="en-US" sz="2800">
                          <a:latin typeface="メイリオ" panose="020B0604030504040204" pitchFamily="50" charset="-128"/>
                          <a:ea typeface="メイリオ" panose="020B0604030504040204" pitchFamily="50" charset="-128"/>
                        </a:rPr>
                        <a:t>）</a:t>
                      </a:r>
                    </a:p>
                  </a:txBody>
                  <a:tcPr anchor="ctr"/>
                </a:tc>
                <a:tc h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被害：建物倒壊や火災による業務停止</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対策：地震発生の可能性が低い場所を選択する、</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災害からの回復対策を重視する</a:t>
                      </a:r>
                    </a:p>
                  </a:txBody>
                  <a:tcPr/>
                </a:tc>
                <a:extLst>
                  <a:ext uri="{0D108BD9-81ED-4DB2-BD59-A6C34878D82A}">
                    <a16:rowId xmlns:a16="http://schemas.microsoft.com/office/drawing/2014/main" val="2684911528"/>
                  </a:ext>
                </a:extLst>
              </a:tr>
              <a:tr h="370840">
                <a:tc rowSpan="2">
                  <a:txBody>
                    <a:bodyPr/>
                    <a:lstStyle/>
                    <a:p>
                      <a:r>
                        <a:rPr kumimoji="1" lang="ja-JP" altLang="en-US" sz="2800">
                          <a:latin typeface="メイリオ" panose="020B0604030504040204" pitchFamily="50" charset="-128"/>
                          <a:ea typeface="メイリオ" panose="020B0604030504040204" pitchFamily="50" charset="-128"/>
                        </a:rPr>
                        <a:t>人為的脅威</a:t>
                      </a:r>
                      <a:endParaRPr kumimoji="1" lang="en-US" altLang="ja-JP" sz="2800">
                        <a:latin typeface="メイリオ" panose="020B0604030504040204" pitchFamily="50" charset="-128"/>
                        <a:ea typeface="メイリオ" panose="020B0604030504040204" pitchFamily="50" charset="-128"/>
                      </a:endParaRPr>
                    </a:p>
                  </a:txBody>
                  <a:tcPr anchor="ctr"/>
                </a:tc>
                <a:tc>
                  <a:txBody>
                    <a:bodyPr/>
                    <a:lstStyle/>
                    <a:p>
                      <a:r>
                        <a:rPr kumimoji="1" lang="ja-JP" altLang="en-US" sz="2800">
                          <a:latin typeface="メイリオ" panose="020B0604030504040204" pitchFamily="50" charset="-128"/>
                          <a:ea typeface="メイリオ" panose="020B0604030504040204" pitchFamily="50" charset="-128"/>
                        </a:rPr>
                        <a:t>意図的脅威</a:t>
                      </a:r>
                      <a:endParaRPr kumimoji="1" lang="en-US" altLang="ja-JP" sz="28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Deliberate </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D</a:t>
                      </a:r>
                      <a:r>
                        <a:rPr kumimoji="1" lang="ja-JP" altLang="en-US" sz="2800">
                          <a:latin typeface="メイリオ" panose="020B0604030504040204" pitchFamily="50" charset="-128"/>
                          <a:ea typeface="メイリオ" panose="020B0604030504040204" pitchFamily="50" charset="-128"/>
                        </a:rPr>
                        <a:t>）</a:t>
                      </a:r>
                      <a:endParaRPr kumimoji="1" lang="en-US" altLang="ja-JP"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被害：内部者による企業秘密の漏えい</a:t>
                      </a: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対策：漏えい者を罰し、場合により損害賠償請求を行う</a:t>
                      </a: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規程の明示と教育は抑止的対策の実施</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漏えいの早期検知</a:t>
                      </a:r>
                    </a:p>
                  </a:txBody>
                  <a:tcPr/>
                </a:tc>
                <a:extLst>
                  <a:ext uri="{0D108BD9-81ED-4DB2-BD59-A6C34878D82A}">
                    <a16:rowId xmlns:a16="http://schemas.microsoft.com/office/drawing/2014/main" val="1251675357"/>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ja-JP" altLang="en-US" sz="2800">
                          <a:latin typeface="メイリオ" panose="020B0604030504040204" pitchFamily="50" charset="-128"/>
                          <a:ea typeface="メイリオ" panose="020B0604030504040204" pitchFamily="50" charset="-128"/>
                        </a:rPr>
                        <a:t>偶発的脅威</a:t>
                      </a:r>
                      <a:endParaRPr kumimoji="1" lang="en-US" altLang="ja-JP" sz="28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Accidental </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A</a:t>
                      </a:r>
                      <a:r>
                        <a:rPr kumimoji="1" lang="ja-JP" altLang="en-US" sz="2800">
                          <a:latin typeface="メイリオ" panose="020B0604030504040204" pitchFamily="50" charset="-128"/>
                          <a:ea typeface="メイリオ" panose="020B0604030504040204" pitchFamily="50" charset="-128"/>
                        </a:rPr>
                        <a:t>）</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被害：入力ミスなどが原因の損害</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対策：入力ミス防止の技術対策</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2</a:t>
                      </a:r>
                      <a:r>
                        <a:rPr kumimoji="1" lang="ja-JP" altLang="en-US" sz="2800">
                          <a:latin typeface="メイリオ" panose="020B0604030504040204" pitchFamily="50" charset="-128"/>
                          <a:ea typeface="メイリオ" panose="020B0604030504040204" pitchFamily="50" charset="-128"/>
                        </a:rPr>
                        <a:t>回入力　　　　</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値の範囲制限</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チェックデジットやチェックサムの設定</a:t>
                      </a:r>
                    </a:p>
                  </a:txBody>
                  <a:tcPr/>
                </a:tc>
                <a:extLst>
                  <a:ext uri="{0D108BD9-81ED-4DB2-BD59-A6C34878D82A}">
                    <a16:rowId xmlns:a16="http://schemas.microsoft.com/office/drawing/2014/main" val="3562904411"/>
                  </a:ext>
                </a:extLst>
              </a:tr>
            </a:tbl>
          </a:graphicData>
        </a:graphic>
      </p:graphicFrame>
      <p:sp>
        <p:nvSpPr>
          <p:cNvPr id="4" name="テキスト ボックス 3">
            <a:extLst>
              <a:ext uri="{FF2B5EF4-FFF2-40B4-BE49-F238E27FC236}">
                <a16:creationId xmlns:a16="http://schemas.microsoft.com/office/drawing/2014/main" id="{FAD2E89D-D020-AE9A-67C1-EB793E304AE5}"/>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8-1-2.】P105</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P106</a:t>
            </a:r>
          </a:p>
        </p:txBody>
      </p:sp>
    </p:spTree>
    <p:extLst>
      <p:ext uri="{BB962C8B-B14F-4D97-AF65-F5344CB8AC3E}">
        <p14:creationId xmlns:p14="http://schemas.microsoft.com/office/powerpoint/2010/main" val="444198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87</a:t>
            </a:fld>
            <a:endParaRPr kumimoji="1" lang="ja-JP" altLang="en-US" sz="2000"/>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8-1-3.】P107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P108</a:t>
            </a:r>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0" name="テキスト プレースホルダー 2">
            <a:extLst>
              <a:ext uri="{FF2B5EF4-FFF2-40B4-BE49-F238E27FC236}">
                <a16:creationId xmlns:a16="http://schemas.microsoft.com/office/drawing/2014/main" id="{40E0A321-53B3-B11E-BE0C-F65DB264B29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脆弱性の識別例</a:t>
            </a:r>
            <a:endParaRPr lang="en-US" altLang="ja-JP" sz="4000">
              <a:latin typeface="メイリオ" panose="020B0604030504040204" pitchFamily="50" charset="-128"/>
              <a:ea typeface="メイリオ" panose="020B0604030504040204" pitchFamily="50" charset="-128"/>
            </a:endParaRPr>
          </a:p>
        </p:txBody>
      </p:sp>
      <p:graphicFrame>
        <p:nvGraphicFramePr>
          <p:cNvPr id="4" name="表 3">
            <a:extLst>
              <a:ext uri="{FF2B5EF4-FFF2-40B4-BE49-F238E27FC236}">
                <a16:creationId xmlns:a16="http://schemas.microsoft.com/office/drawing/2014/main" id="{2877558A-4AE1-C7E0-37A1-73B082A80AFF}"/>
              </a:ext>
            </a:extLst>
          </p:cNvPr>
          <p:cNvGraphicFramePr>
            <a:graphicFrameLocks noGrp="1"/>
          </p:cNvGraphicFramePr>
          <p:nvPr/>
        </p:nvGraphicFramePr>
        <p:xfrm>
          <a:off x="1332851" y="2297063"/>
          <a:ext cx="15471407" cy="5608320"/>
        </p:xfrm>
        <a:graphic>
          <a:graphicData uri="http://schemas.openxmlformats.org/drawingml/2006/table">
            <a:tbl>
              <a:tblPr firstRow="1" bandRow="1">
                <a:tableStyleId>{5C22544A-7EE6-4342-B048-85BDC9FD1C3A}</a:tableStyleId>
              </a:tblPr>
              <a:tblGrid>
                <a:gridCol w="3239514">
                  <a:extLst>
                    <a:ext uri="{9D8B030D-6E8A-4147-A177-3AD203B41FA5}">
                      <a16:colId xmlns:a16="http://schemas.microsoft.com/office/drawing/2014/main" val="1891961886"/>
                    </a:ext>
                  </a:extLst>
                </a:gridCol>
                <a:gridCol w="5085617">
                  <a:extLst>
                    <a:ext uri="{9D8B030D-6E8A-4147-A177-3AD203B41FA5}">
                      <a16:colId xmlns:a16="http://schemas.microsoft.com/office/drawing/2014/main" val="609707648"/>
                    </a:ext>
                  </a:extLst>
                </a:gridCol>
                <a:gridCol w="7146276">
                  <a:extLst>
                    <a:ext uri="{9D8B030D-6E8A-4147-A177-3AD203B41FA5}">
                      <a16:colId xmlns:a16="http://schemas.microsoft.com/office/drawing/2014/main" val="690352773"/>
                    </a:ext>
                  </a:extLst>
                </a:gridCol>
              </a:tblGrid>
              <a:tr h="0">
                <a:tc>
                  <a:txBody>
                    <a:bodyPr/>
                    <a:lstStyle/>
                    <a:p>
                      <a:pPr algn="ctr"/>
                      <a:r>
                        <a:rPr kumimoji="1" lang="ja-JP" altLang="en-US" sz="2800">
                          <a:latin typeface="メイリオ" panose="020B0604030504040204" pitchFamily="50" charset="-128"/>
                          <a:ea typeface="メイリオ" panose="020B0604030504040204" pitchFamily="50" charset="-128"/>
                        </a:rPr>
                        <a:t>類型</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脅威の例</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脆弱性</a:t>
                      </a:r>
                    </a:p>
                  </a:txBody>
                  <a:tcPr/>
                </a:tc>
                <a:extLst>
                  <a:ext uri="{0D108BD9-81ED-4DB2-BD59-A6C34878D82A}">
                    <a16:rowId xmlns:a16="http://schemas.microsoft.com/office/drawing/2014/main" val="3551417218"/>
                  </a:ext>
                </a:extLst>
              </a:tr>
              <a:tr h="370840">
                <a:tc rowSpan="9">
                  <a:txBody>
                    <a:bodyPr/>
                    <a:lstStyle/>
                    <a:p>
                      <a:r>
                        <a:rPr kumimoji="1" lang="ja-JP" altLang="en-US" sz="2800">
                          <a:latin typeface="メイリオ" panose="020B0604030504040204" pitchFamily="50" charset="-128"/>
                          <a:ea typeface="メイリオ" panose="020B0604030504040204" pitchFamily="50" charset="-128"/>
                        </a:rPr>
                        <a:t>ハードウェア</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システムの保守に関する違反</a:t>
                      </a:r>
                      <a:endParaRPr kumimoji="1" lang="en-US" altLang="ja-JP"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記憶媒体の不十分な保守</a:t>
                      </a:r>
                      <a:r>
                        <a:rPr kumimoji="1" lang="en-US" altLang="ja-JP" sz="2800">
                          <a:latin typeface="メイリオ" panose="020B0604030504040204" pitchFamily="50" charset="-128"/>
                          <a:ea typeface="メイリオ" panose="020B0604030504040204" pitchFamily="50" charset="-128"/>
                        </a:rPr>
                        <a:t>/</a:t>
                      </a:r>
                      <a:r>
                        <a:rPr kumimoji="1" lang="ja-JP" altLang="en-US" sz="2800">
                          <a:latin typeface="メイリオ" panose="020B0604030504040204" pitchFamily="50" charset="-128"/>
                          <a:ea typeface="メイリオ" panose="020B0604030504040204" pitchFamily="50" charset="-128"/>
                        </a:rPr>
                        <a:t>不適当な設置</a:t>
                      </a:r>
                    </a:p>
                  </a:txBody>
                  <a:tcPr anchor="ctr"/>
                </a:tc>
                <a:extLst>
                  <a:ext uri="{0D108BD9-81ED-4DB2-BD59-A6C34878D82A}">
                    <a16:rowId xmlns:a16="http://schemas.microsoft.com/office/drawing/2014/main" val="2032680858"/>
                  </a:ext>
                </a:extLst>
              </a:tr>
              <a:tr h="440674">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機器や媒体の破壊</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定期的な交換計画の欠如</a:t>
                      </a:r>
                      <a:endParaRPr kumimoji="1" lang="zh-TW" altLang="en-US" sz="28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351952120"/>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粉塵（ダスト）、腐食、凍結</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湿気、ホコリ、汚れに対する影響の受けやすさ</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256661036"/>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使用時のミス</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有効な構成変更管理の欠如</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21352228"/>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電力供給の停止</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電圧の変化に対する影響の受けやすさ</a:t>
                      </a:r>
                    </a:p>
                  </a:txBody>
                  <a:tcPr anchor="ctr"/>
                </a:tc>
                <a:extLst>
                  <a:ext uri="{0D108BD9-81ED-4DB2-BD59-A6C34878D82A}">
                    <a16:rowId xmlns:a16="http://schemas.microsoft.com/office/drawing/2014/main" val="1342898107"/>
                  </a:ext>
                </a:extLst>
              </a:tr>
              <a:tr h="370840">
                <a:tc vMerge="1">
                  <a:txBody>
                    <a:bodyPr/>
                    <a:lstStyle/>
                    <a:p>
                      <a:endParaRPr kumimoji="1" lang="ja-JP" altLang="en-US"/>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気象現象</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温度変化に対する影響の受けやすさ</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34424930"/>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媒体や文書の盗難</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保護されない保管</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346651"/>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媒体や文書の盗難</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廃棄時の注意の欠如</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987690621"/>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媒体や文書の盗難</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管理されないコピー作成</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249686106"/>
                  </a:ext>
                </a:extLst>
              </a:tr>
            </a:tbl>
          </a:graphicData>
        </a:graphic>
      </p:graphicFrame>
    </p:spTree>
    <p:extLst>
      <p:ext uri="{BB962C8B-B14F-4D97-AF65-F5344CB8AC3E}">
        <p14:creationId xmlns:p14="http://schemas.microsoft.com/office/powerpoint/2010/main" val="32010878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用語の定義、脅威・脆弱性の識別</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88</a:t>
            </a:fld>
            <a:endParaRPr kumimoji="1" lang="ja-JP" altLang="en-US" sz="2000"/>
          </a:p>
        </p:txBody>
      </p:sp>
      <p:sp>
        <p:nvSpPr>
          <p:cNvPr id="3" name="object 40">
            <a:extLst>
              <a:ext uri="{FF2B5EF4-FFF2-40B4-BE49-F238E27FC236}">
                <a16:creationId xmlns:a16="http://schemas.microsoft.com/office/drawing/2014/main" id="{DFBA6642-EA42-49FA-175B-1C8D65B013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3</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これからの企業経営で必要な</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IT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活用とサイバーセキュリティ対策</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レベル共通</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p>
        </p:txBody>
      </p:sp>
      <p:sp>
        <p:nvSpPr>
          <p:cNvPr id="10" name="テキスト プレースホルダー 2">
            <a:extLst>
              <a:ext uri="{FF2B5EF4-FFF2-40B4-BE49-F238E27FC236}">
                <a16:creationId xmlns:a16="http://schemas.microsoft.com/office/drawing/2014/main" id="{40E0A321-53B3-B11E-BE0C-F65DB264B29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脆弱性の識別例</a:t>
            </a:r>
            <a:endParaRPr lang="en-US" altLang="ja-JP" sz="400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AAF05A1-5725-0E51-49C8-BCAA179C6221}"/>
              </a:ext>
            </a:extLst>
          </p:cNvPr>
          <p:cNvGraphicFramePr>
            <a:graphicFrameLocks noGrp="1"/>
          </p:cNvGraphicFramePr>
          <p:nvPr/>
        </p:nvGraphicFramePr>
        <p:xfrm>
          <a:off x="1332852" y="2255149"/>
          <a:ext cx="15583548" cy="6644640"/>
        </p:xfrm>
        <a:graphic>
          <a:graphicData uri="http://schemas.openxmlformats.org/drawingml/2006/table">
            <a:tbl>
              <a:tblPr firstRow="1" bandRow="1">
                <a:tableStyleId>{5C22544A-7EE6-4342-B048-85BDC9FD1C3A}</a:tableStyleId>
              </a:tblPr>
              <a:tblGrid>
                <a:gridCol w="2545980">
                  <a:extLst>
                    <a:ext uri="{9D8B030D-6E8A-4147-A177-3AD203B41FA5}">
                      <a16:colId xmlns:a16="http://schemas.microsoft.com/office/drawing/2014/main" val="1891961886"/>
                    </a:ext>
                  </a:extLst>
                </a:gridCol>
                <a:gridCol w="4244608">
                  <a:extLst>
                    <a:ext uri="{9D8B030D-6E8A-4147-A177-3AD203B41FA5}">
                      <a16:colId xmlns:a16="http://schemas.microsoft.com/office/drawing/2014/main" val="3467723861"/>
                    </a:ext>
                  </a:extLst>
                </a:gridCol>
                <a:gridCol w="8792960">
                  <a:extLst>
                    <a:ext uri="{9D8B030D-6E8A-4147-A177-3AD203B41FA5}">
                      <a16:colId xmlns:a16="http://schemas.microsoft.com/office/drawing/2014/main" val="690352773"/>
                    </a:ext>
                  </a:extLst>
                </a:gridCol>
              </a:tblGrid>
              <a:tr h="246538">
                <a:tc>
                  <a:txBody>
                    <a:bodyPr/>
                    <a:lstStyle/>
                    <a:p>
                      <a:pPr algn="ctr"/>
                      <a:r>
                        <a:rPr kumimoji="1" lang="ja-JP" altLang="en-US" sz="2800">
                          <a:latin typeface="メイリオ" panose="020B0604030504040204" pitchFamily="50" charset="-128"/>
                          <a:ea typeface="メイリオ" panose="020B0604030504040204" pitchFamily="50" charset="-128"/>
                        </a:rPr>
                        <a:t>類型</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脅威の例</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脆弱性</a:t>
                      </a:r>
                    </a:p>
                  </a:txBody>
                  <a:tcPr/>
                </a:tc>
                <a:extLst>
                  <a:ext uri="{0D108BD9-81ED-4DB2-BD59-A6C34878D82A}">
                    <a16:rowId xmlns:a16="http://schemas.microsoft.com/office/drawing/2014/main" val="3551417218"/>
                  </a:ext>
                </a:extLst>
              </a:tr>
              <a:tr h="246538">
                <a:tc rowSpan="11">
                  <a:txBody>
                    <a:bodyPr/>
                    <a:lstStyle/>
                    <a:p>
                      <a:r>
                        <a:rPr kumimoji="1" lang="ja-JP" altLang="en-US" sz="2800">
                          <a:latin typeface="メイリオ" panose="020B0604030504040204" pitchFamily="50" charset="-128"/>
                          <a:ea typeface="メイリオ" panose="020B0604030504040204" pitchFamily="50" charset="-128"/>
                        </a:rPr>
                        <a:t>ソフトウェア</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不正アクセス</a:t>
                      </a:r>
                      <a:endParaRPr kumimoji="1" lang="en-US" altLang="ja-JP"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監査証跡の欠如</a:t>
                      </a:r>
                    </a:p>
                  </a:txBody>
                  <a:tcPr anchor="ctr"/>
                </a:tc>
                <a:extLst>
                  <a:ext uri="{0D108BD9-81ED-4DB2-BD59-A6C34878D82A}">
                    <a16:rowId xmlns:a16="http://schemas.microsoft.com/office/drawing/2014/main" val="2032680858"/>
                  </a:ext>
                </a:extLst>
              </a:tr>
              <a:tr h="2465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不正アクセス</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アクセス権の誤った割り当て</a:t>
                      </a:r>
                      <a:endParaRPr kumimoji="1" lang="zh-TW" altLang="en-US" sz="28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351952120"/>
                  </a:ext>
                </a:extLst>
              </a:tr>
              <a:tr h="2465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使用時のミス</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複雑なユーザーインタフェース</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256661036"/>
                  </a:ext>
                </a:extLst>
              </a:tr>
              <a:tr h="2465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使用時のミス</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文書化の欠如</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21352228"/>
                  </a:ext>
                </a:extLst>
              </a:tr>
              <a:tr h="2465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不正アクセス</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ユーザーの識別および認証メカニズムの欠如</a:t>
                      </a:r>
                    </a:p>
                  </a:txBody>
                  <a:tcPr anchor="ctr"/>
                </a:tc>
                <a:extLst>
                  <a:ext uri="{0D108BD9-81ED-4DB2-BD59-A6C34878D82A}">
                    <a16:rowId xmlns:a16="http://schemas.microsoft.com/office/drawing/2014/main" val="1342898107"/>
                  </a:ext>
                </a:extLst>
              </a:tr>
              <a:tr h="246538">
                <a:tc vMerge="1">
                  <a:txBody>
                    <a:bodyPr/>
                    <a:lstStyle/>
                    <a:p>
                      <a:endParaRPr kumimoji="1" lang="ja-JP" altLang="en-US"/>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不正アクセス</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不十分なパスワード管理</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34424930"/>
                  </a:ext>
                </a:extLst>
              </a:tr>
              <a:tr h="2465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データの違法な処理</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不要なサービスが実行可能</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346651"/>
                  </a:ext>
                </a:extLst>
              </a:tr>
              <a:tr h="2465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データの違法な処理</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不要なサービスが実行可能</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987690621"/>
                  </a:ext>
                </a:extLst>
              </a:tr>
              <a:tr h="2465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ソフトウェアの誤作動</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効果的な変更管理の欠如</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249686106"/>
                  </a:ext>
                </a:extLst>
              </a:tr>
              <a:tr h="246538">
                <a:tc vMerge="1">
                  <a:txBody>
                    <a:bodyPr/>
                    <a:lstStyle/>
                    <a:p>
                      <a:endParaRPr kumimoji="1" lang="ja-JP" altLang="en-US" sz="24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恐怖、攻撃、妨害行為</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管理されていないソフトウェアのダウンロードおよび使用</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004599672"/>
                  </a:ext>
                </a:extLst>
              </a:tr>
              <a:tr h="377093">
                <a:tc vMerge="1">
                  <a:txBody>
                    <a:bodyPr/>
                    <a:lstStyle/>
                    <a:p>
                      <a:endParaRPr kumimoji="1" lang="ja-JP" altLang="en-US" sz="24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装置又はシステムの故障</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バックアップコピーの欠如</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10018025"/>
                  </a:ext>
                </a:extLst>
              </a:tr>
            </a:tbl>
          </a:graphicData>
        </a:graphic>
      </p:graphicFrame>
      <p:sp>
        <p:nvSpPr>
          <p:cNvPr id="4" name="テキスト ボックス 3">
            <a:extLst>
              <a:ext uri="{FF2B5EF4-FFF2-40B4-BE49-F238E27FC236}">
                <a16:creationId xmlns:a16="http://schemas.microsoft.com/office/drawing/2014/main" id="{76231D18-20DA-E742-8FCE-B04A004F4144}"/>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8-1-3.】P107</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P108</a:t>
            </a:r>
          </a:p>
        </p:txBody>
      </p:sp>
    </p:spTree>
    <p:extLst>
      <p:ext uri="{BB962C8B-B14F-4D97-AF65-F5344CB8AC3E}">
        <p14:creationId xmlns:p14="http://schemas.microsoft.com/office/powerpoint/2010/main" val="33956533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9</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具体的手順の作成（</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Lv.1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クイックアプローチ）</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89</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【Lv.1 </a:t>
            </a:r>
            <a:r>
              <a:rPr lang="ja-JP" altLang="en-US" sz="4000">
                <a:latin typeface="メイリオ" panose="020B0604030504040204" pitchFamily="50" charset="-128"/>
                <a:ea typeface="メイリオ" panose="020B0604030504040204" pitchFamily="50" charset="-128"/>
              </a:rPr>
              <a:t>クイックアプローチ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【Lv.1</a:t>
            </a:r>
            <a:r>
              <a:rPr lang="ja-JP" altLang="en-US" sz="4000">
                <a:latin typeface="メイリオ" panose="020B0604030504040204" pitchFamily="50" charset="-128"/>
                <a:ea typeface="メイリオ" panose="020B0604030504040204" pitchFamily="50" charset="-128"/>
              </a:rPr>
              <a:t> クイックアプローチ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Tree>
    <p:extLst>
      <p:ext uri="{BB962C8B-B14F-4D97-AF65-F5344CB8AC3E}">
        <p14:creationId xmlns:p14="http://schemas.microsoft.com/office/powerpoint/2010/main" val="344559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テキストの目的、想定読者、全体</a:t>
            </a:r>
            <a:r>
              <a:rPr lang="ja-JP" altLang="en-US" sz="4000">
                <a:latin typeface="メイリオ"/>
                <a:ea typeface="メイリオ"/>
              </a:rPr>
              <a:t>構成</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、テキストの利用方法など</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5078313"/>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本書の構成</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サイバー攻撃の脅威や実際の被害事例を通じてリスク認識を深める。</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およびセキュリティの基礎知識と対策の要点を解説。</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政府や業界団体の取組、最新の技術やトレンドについて詳しく解説し、対応力を向上させる。</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中小企業における</a:t>
            </a: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・セキュリティの課題に焦点を当て、具体的な解決策を提示。</a:t>
            </a:r>
            <a:endParaRPr kumimoji="1" lang="en-US" altLang="ja-JP" sz="3600">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ISMS</a:t>
            </a:r>
            <a:r>
              <a:rPr kumimoji="1" lang="ja-JP" altLang="en-US" sz="3600">
                <a:latin typeface="メイリオ" panose="020B0604030504040204" pitchFamily="50" charset="-128"/>
                <a:ea typeface="メイリオ" panose="020B0604030504040204" pitchFamily="50" charset="-128"/>
              </a:rPr>
              <a:t>認証などのフレームワークの習得、組織内でのセキュリティ管理体制の構築や認証取得の手順を解説。</a:t>
            </a:r>
            <a:endParaRPr kumimoji="1" lang="en-US" altLang="ja-JP" sz="3600">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全体構成</a:t>
            </a:r>
          </a:p>
        </p:txBody>
      </p:sp>
      <p:sp>
        <p:nvSpPr>
          <p:cNvPr id="6" name="テキスト ボックス 5">
            <a:extLst>
              <a:ext uri="{FF2B5EF4-FFF2-40B4-BE49-F238E27FC236}">
                <a16:creationId xmlns:a16="http://schemas.microsoft.com/office/drawing/2014/main" id="{B9AD6E34-FA11-A3E9-4AB6-2F73888ED66B}"/>
              </a:ext>
            </a:extLst>
          </p:cNvPr>
          <p:cNvSpPr txBox="1"/>
          <p:nvPr/>
        </p:nvSpPr>
        <p:spPr>
          <a:xfrm>
            <a:off x="13106608" y="1246917"/>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0-1-2.】P2</a:t>
            </a:r>
          </a:p>
        </p:txBody>
      </p:sp>
      <p:sp>
        <p:nvSpPr>
          <p:cNvPr id="4" name="object 40">
            <a:extLst>
              <a:ext uri="{FF2B5EF4-FFF2-40B4-BE49-F238E27FC236}">
                <a16:creationId xmlns:a16="http://schemas.microsoft.com/office/drawing/2014/main" id="{4C88E680-AE3A-D1BB-0448-9EC960F8C6D0}"/>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0</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はじめに</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8958994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a:t>
            </a:r>
            <a:r>
              <a:rPr lang="en-US" altLang="ja-JP" sz="4000">
                <a:latin typeface="メイリオ" panose="020B0604030504040204" pitchFamily="50" charset="-128"/>
                <a:ea typeface="メイリオ" panose="020B0604030504040204" pitchFamily="50" charset="-128"/>
              </a:rPr>
              <a:t>1</a:t>
            </a:r>
            <a:r>
              <a:rPr lang="ja-JP" altLang="en-US" sz="4000">
                <a:latin typeface="メイリオ" panose="020B0604030504040204" pitchFamily="50" charset="-128"/>
                <a:ea typeface="メイリオ" panose="020B0604030504040204" pitchFamily="50" charset="-128"/>
              </a:rPr>
              <a:t> クイックアプローチ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の概要</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90</a:t>
            </a:fld>
            <a:endParaRPr kumimoji="1" lang="ja-JP" altLang="en-US" sz="2000"/>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
        <p:nvSpPr>
          <p:cNvPr id="4" name="テキスト ボックス 3">
            <a:extLst>
              <a:ext uri="{FF2B5EF4-FFF2-40B4-BE49-F238E27FC236}">
                <a16:creationId xmlns:a16="http://schemas.microsoft.com/office/drawing/2014/main" id="{339403F0-C4DA-A7E0-5861-93A3ADAD3A2E}"/>
              </a:ext>
            </a:extLst>
          </p:cNvPr>
          <p:cNvSpPr txBox="1"/>
          <p:nvPr/>
        </p:nvSpPr>
        <p:spPr>
          <a:xfrm>
            <a:off x="1713053" y="2058800"/>
            <a:ext cx="15456498" cy="7294305"/>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概要</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報道される事例や情報セキュリティ</a:t>
            </a:r>
            <a:r>
              <a:rPr lang="en-US" altLang="ja-JP" sz="3600" b="0" i="0">
                <a:effectLst/>
                <a:latin typeface="メイリオ" panose="020B0604030504040204" pitchFamily="50" charset="-128"/>
                <a:ea typeface="メイリオ" panose="020B0604030504040204" pitchFamily="50" charset="-128"/>
              </a:rPr>
              <a:t>10</a:t>
            </a:r>
            <a:r>
              <a:rPr lang="ja-JP" altLang="en-US" sz="3600" b="0" i="0">
                <a:effectLst/>
                <a:latin typeface="メイリオ" panose="020B0604030504040204" pitchFamily="50" charset="-128"/>
                <a:ea typeface="メイリオ" panose="020B0604030504040204" pitchFamily="50" charset="-128"/>
              </a:rPr>
              <a:t>大脅威を参考にする</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発生する可能性が高いセキュリティインシデント事例を考慮する</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セキュリティインシデント発生時に被害が大きい事例を考慮する</a:t>
            </a:r>
            <a:endParaRPr lang="en-US" altLang="ja-JP" sz="3600" b="0" i="0">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メリット</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低コストで効果的な対策が可能で、リソースが限られていても実施可能</a:t>
            </a: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流行中の攻撃に迅速に対応し、影響を最小限に抑えられる</a:t>
            </a:r>
            <a:endParaRPr lang="en-US" altLang="ja-JP" sz="3600" b="0" i="0">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デメリット</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包括的でないため抜けが発生しやすく、一時的な対策になりがち</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長期的には費用が増加する可能性がある</a:t>
            </a:r>
          </a:p>
          <a:p>
            <a:endParaRPr lang="en-US" altLang="ja-JP" sz="3600" u="sng">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9-1.】</a:t>
            </a:r>
          </a:p>
          <a:p>
            <a:pPr algn="ctr"/>
            <a:r>
              <a:rPr lang="en-US" altLang="ja-JP" sz="2400" b="1">
                <a:latin typeface="メイリオ" panose="020B0604030504040204" pitchFamily="50" charset="-128"/>
                <a:ea typeface="メイリオ" panose="020B0604030504040204" pitchFamily="50" charset="-128"/>
              </a:rPr>
              <a:t>P112</a:t>
            </a:r>
          </a:p>
        </p:txBody>
      </p:sp>
      <p:sp>
        <p:nvSpPr>
          <p:cNvPr id="11" name="テキスト プレースホルダー 2">
            <a:extLst>
              <a:ext uri="{FF2B5EF4-FFF2-40B4-BE49-F238E27FC236}">
                <a16:creationId xmlns:a16="http://schemas.microsoft.com/office/drawing/2014/main" id="{ACBF54AB-F8A9-9E87-2AE3-F00426652A3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クイックアプローチ</a:t>
            </a:r>
            <a:endParaRPr lang="en-US" altLang="ja-JP"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374915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セキュリティインシデント事例を参考とした実施手順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91</a:t>
            </a:fld>
            <a:endParaRPr kumimoji="1" lang="ja-JP" altLang="en-US" sz="2000"/>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9-2.】</a:t>
            </a:r>
          </a:p>
          <a:p>
            <a:pPr algn="ctr"/>
            <a:r>
              <a:rPr lang="en-US" altLang="ja-JP" sz="2400" b="1">
                <a:latin typeface="メイリオ" panose="020B0604030504040204" pitchFamily="50" charset="-128"/>
                <a:ea typeface="メイリオ" panose="020B0604030504040204" pitchFamily="50" charset="-128"/>
              </a:rPr>
              <a:t>P113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P116</a:t>
            </a:r>
          </a:p>
        </p:txBody>
      </p:sp>
      <p:sp>
        <p:nvSpPr>
          <p:cNvPr id="3" name="テキスト プレースホルダー 2">
            <a:extLst>
              <a:ext uri="{FF2B5EF4-FFF2-40B4-BE49-F238E27FC236}">
                <a16:creationId xmlns:a16="http://schemas.microsoft.com/office/drawing/2014/main" id="{96B0E0BC-41B3-904F-BDE5-E75AE89E663C}"/>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対策基準・実施手順の作成手順</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0FCB798A-7963-0253-58AE-11D20B853D95}"/>
              </a:ext>
            </a:extLst>
          </p:cNvPr>
          <p:cNvSpPr txBox="1"/>
          <p:nvPr/>
        </p:nvSpPr>
        <p:spPr>
          <a:xfrm>
            <a:off x="1713053" y="2058800"/>
            <a:ext cx="15456498" cy="646331"/>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インシデント事例</a:t>
            </a:r>
            <a:endParaRPr lang="en-US" altLang="ja-JP" sz="3600" u="sng">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7E973493-6952-9B50-3CB6-F73D19887D52}"/>
              </a:ext>
            </a:extLst>
          </p:cNvPr>
          <p:cNvPicPr>
            <a:picLocks noChangeAspect="1"/>
          </p:cNvPicPr>
          <p:nvPr/>
        </p:nvPicPr>
        <p:blipFill>
          <a:blip r:embed="rId3"/>
          <a:stretch>
            <a:fillRect/>
          </a:stretch>
        </p:blipFill>
        <p:spPr>
          <a:xfrm>
            <a:off x="1713053" y="2828481"/>
            <a:ext cx="14919767" cy="6096943"/>
          </a:xfrm>
          <a:prstGeom prst="rect">
            <a:avLst/>
          </a:prstGeom>
        </p:spPr>
      </p:pic>
    </p:spTree>
    <p:extLst>
      <p:ext uri="{BB962C8B-B14F-4D97-AF65-F5344CB8AC3E}">
        <p14:creationId xmlns:p14="http://schemas.microsoft.com/office/powerpoint/2010/main" val="29792730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セキュリティインシデント事例を参考とした実施手順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92</a:t>
            </a:fld>
            <a:endParaRPr kumimoji="1" lang="ja-JP" altLang="en-US" sz="2000"/>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
        <p:nvSpPr>
          <p:cNvPr id="4" name="テキスト プレースホルダー 2">
            <a:extLst>
              <a:ext uri="{FF2B5EF4-FFF2-40B4-BE49-F238E27FC236}">
                <a16:creationId xmlns:a16="http://schemas.microsoft.com/office/drawing/2014/main" id="{2378B9FC-C21A-092C-FED1-F8B3702B8C3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リスクアセスメントの実施</a:t>
            </a:r>
            <a:endParaRPr lang="en-US" altLang="ja-JP" sz="40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DD9243C4-FCDE-A47D-0FE4-68B5CA0188B7}"/>
              </a:ext>
            </a:extLst>
          </p:cNvPr>
          <p:cNvSpPr txBox="1"/>
          <p:nvPr/>
        </p:nvSpPr>
        <p:spPr>
          <a:xfrm>
            <a:off x="1713053" y="2058800"/>
            <a:ext cx="15456498" cy="2308324"/>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リスク特定</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対象となる資産情報の洗い出し</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機密性、完全性、可用性の評価</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重要度の算出</a:t>
            </a:r>
            <a:endParaRPr lang="en-US" altLang="ja-JP" sz="36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15B0DBC4-D18A-B698-4774-B03A8DBD22AC}"/>
              </a:ext>
            </a:extLst>
          </p:cNvPr>
          <p:cNvPicPr>
            <a:picLocks noChangeAspect="1"/>
          </p:cNvPicPr>
          <p:nvPr/>
        </p:nvPicPr>
        <p:blipFill>
          <a:blip r:embed="rId3"/>
          <a:stretch>
            <a:fillRect/>
          </a:stretch>
        </p:blipFill>
        <p:spPr>
          <a:xfrm>
            <a:off x="1713053" y="4490285"/>
            <a:ext cx="15007685" cy="3001537"/>
          </a:xfrm>
          <a:prstGeom prst="rect">
            <a:avLst/>
          </a:prstGeom>
        </p:spPr>
      </p:pic>
      <p:sp>
        <p:nvSpPr>
          <p:cNvPr id="3" name="テキスト ボックス 2">
            <a:extLst>
              <a:ext uri="{FF2B5EF4-FFF2-40B4-BE49-F238E27FC236}">
                <a16:creationId xmlns:a16="http://schemas.microsoft.com/office/drawing/2014/main" id="{52B33CC0-D9BD-45C4-321D-5A1476476AAF}"/>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9-2.】</a:t>
            </a:r>
          </a:p>
          <a:p>
            <a:pPr algn="ctr"/>
            <a:r>
              <a:rPr lang="en-US" altLang="ja-JP" sz="2400" b="1">
                <a:latin typeface="メイリオ" panose="020B0604030504040204" pitchFamily="50" charset="-128"/>
                <a:ea typeface="メイリオ" panose="020B0604030504040204" pitchFamily="50" charset="-128"/>
              </a:rPr>
              <a:t>P113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P116</a:t>
            </a:r>
          </a:p>
        </p:txBody>
      </p:sp>
    </p:spTree>
    <p:extLst>
      <p:ext uri="{BB962C8B-B14F-4D97-AF65-F5344CB8AC3E}">
        <p14:creationId xmlns:p14="http://schemas.microsoft.com/office/powerpoint/2010/main" val="40986111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セキュリティインシデント事例を参考とした実施手順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93</a:t>
            </a:fld>
            <a:endParaRPr kumimoji="1" lang="ja-JP" altLang="en-US" sz="2000"/>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
        <p:nvSpPr>
          <p:cNvPr id="3" name="テキスト プレースホルダー 2">
            <a:extLst>
              <a:ext uri="{FF2B5EF4-FFF2-40B4-BE49-F238E27FC236}">
                <a16:creationId xmlns:a16="http://schemas.microsoft.com/office/drawing/2014/main" id="{C89CEEAA-87BF-6C3C-F59B-D0B14C7378EE}"/>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リスクアセスメントの実施</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9105752-4335-1FFA-1BE1-F4540B7D864B}"/>
              </a:ext>
            </a:extLst>
          </p:cNvPr>
          <p:cNvSpPr txBox="1"/>
          <p:nvPr/>
        </p:nvSpPr>
        <p:spPr>
          <a:xfrm>
            <a:off x="1713053" y="2058800"/>
            <a:ext cx="15456498" cy="1200329"/>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リスク分析</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重要度と被害発生可能性から、リスクレベルを算出</a:t>
            </a:r>
            <a:endParaRPr lang="en-US" altLang="ja-JP" sz="360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D4A69F57-E847-5649-1E87-FF8E9158DFA2}"/>
              </a:ext>
            </a:extLst>
          </p:cNvPr>
          <p:cNvPicPr>
            <a:picLocks noChangeAspect="1"/>
          </p:cNvPicPr>
          <p:nvPr/>
        </p:nvPicPr>
        <p:blipFill>
          <a:blip r:embed="rId3"/>
          <a:stretch>
            <a:fillRect/>
          </a:stretch>
        </p:blipFill>
        <p:spPr>
          <a:xfrm>
            <a:off x="1713053" y="5543682"/>
            <a:ext cx="14827170" cy="3234438"/>
          </a:xfrm>
          <a:prstGeom prst="rect">
            <a:avLst/>
          </a:prstGeom>
        </p:spPr>
      </p:pic>
      <p:sp>
        <p:nvSpPr>
          <p:cNvPr id="11" name="四角形: 角を丸くする 10">
            <a:extLst>
              <a:ext uri="{FF2B5EF4-FFF2-40B4-BE49-F238E27FC236}">
                <a16:creationId xmlns:a16="http://schemas.microsoft.com/office/drawing/2014/main" id="{F4BF2A63-A8DF-D603-3375-32CA6A2A69F7}"/>
              </a:ext>
            </a:extLst>
          </p:cNvPr>
          <p:cNvSpPr/>
          <p:nvPr/>
        </p:nvSpPr>
        <p:spPr>
          <a:xfrm>
            <a:off x="2472999" y="3720388"/>
            <a:ext cx="13307278" cy="1200329"/>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「リスクレベル」＝「重要度」</a:t>
            </a:r>
            <a:r>
              <a:rPr kumimoji="1" lang="en-US" altLang="ja-JP" sz="3600" b="1">
                <a:solidFill>
                  <a:schemeClr val="tx1"/>
                </a:solidFill>
                <a:latin typeface="メイリオ" panose="020B0604030504040204" pitchFamily="50" charset="-128"/>
                <a:ea typeface="メイリオ" panose="020B0604030504040204" pitchFamily="50" charset="-128"/>
              </a:rPr>
              <a:t>×</a:t>
            </a:r>
            <a:r>
              <a:rPr kumimoji="1" lang="ja-JP" altLang="en-US" sz="3600" b="1">
                <a:solidFill>
                  <a:schemeClr val="tx1"/>
                </a:solidFill>
                <a:latin typeface="メイリオ" panose="020B0604030504040204" pitchFamily="50" charset="-128"/>
                <a:ea typeface="メイリオ" panose="020B0604030504040204" pitchFamily="50" charset="-128"/>
              </a:rPr>
              <a:t>「被害発生可能性」　</a:t>
            </a:r>
          </a:p>
        </p:txBody>
      </p:sp>
      <p:sp>
        <p:nvSpPr>
          <p:cNvPr id="12" name="四角形: 角を丸くする 11">
            <a:extLst>
              <a:ext uri="{FF2B5EF4-FFF2-40B4-BE49-F238E27FC236}">
                <a16:creationId xmlns:a16="http://schemas.microsoft.com/office/drawing/2014/main" id="{900FB6AC-6BA2-2D5B-A618-5DB32DE24A25}"/>
              </a:ext>
            </a:extLst>
          </p:cNvPr>
          <p:cNvSpPr/>
          <p:nvPr/>
        </p:nvSpPr>
        <p:spPr>
          <a:xfrm>
            <a:off x="13733253" y="5381976"/>
            <a:ext cx="2806970" cy="3496558"/>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9CA4811-8918-5C28-FEBD-736373DBBEE0}"/>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9-2.】</a:t>
            </a:r>
          </a:p>
          <a:p>
            <a:pPr algn="ctr"/>
            <a:r>
              <a:rPr lang="en-US" altLang="ja-JP" sz="2400" b="1">
                <a:latin typeface="メイリオ" panose="020B0604030504040204" pitchFamily="50" charset="-128"/>
                <a:ea typeface="メイリオ" panose="020B0604030504040204" pitchFamily="50" charset="-128"/>
              </a:rPr>
              <a:t>P113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P116</a:t>
            </a:r>
          </a:p>
        </p:txBody>
      </p:sp>
    </p:spTree>
    <p:extLst>
      <p:ext uri="{BB962C8B-B14F-4D97-AF65-F5344CB8AC3E}">
        <p14:creationId xmlns:p14="http://schemas.microsoft.com/office/powerpoint/2010/main" val="3633755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セキュリティインシデント事例を参考とした実施手順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94</a:t>
            </a:fld>
            <a:endParaRPr kumimoji="1" lang="ja-JP" altLang="en-US" sz="2000"/>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
        <p:nvSpPr>
          <p:cNvPr id="3" name="テキスト プレースホルダー 2">
            <a:extLst>
              <a:ext uri="{FF2B5EF4-FFF2-40B4-BE49-F238E27FC236}">
                <a16:creationId xmlns:a16="http://schemas.microsoft.com/office/drawing/2014/main" id="{C89CEEAA-87BF-6C3C-F59B-D0B14C7378EE}"/>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リスクアセスメントの実施</a:t>
            </a:r>
            <a:endParaRPr lang="en-US" altLang="ja-JP" sz="400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8CDB0B2D-D887-05DC-E35B-0AE3A012001C}"/>
              </a:ext>
            </a:extLst>
          </p:cNvPr>
          <p:cNvSpPr txBox="1"/>
          <p:nvPr/>
        </p:nvSpPr>
        <p:spPr>
          <a:xfrm>
            <a:off x="1713053" y="2058800"/>
            <a:ext cx="15456498" cy="1200329"/>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リスク</a:t>
            </a:r>
            <a:r>
              <a:rPr lang="ja-JP" altLang="en-US" sz="3600" u="sng">
                <a:latin typeface="メイリオ" panose="020B0604030504040204" pitchFamily="50" charset="-128"/>
                <a:ea typeface="メイリオ" panose="020B0604030504040204" pitchFamily="50" charset="-128"/>
              </a:rPr>
              <a:t>評価</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リスク対応を検討する</a:t>
            </a:r>
            <a:endParaRPr lang="en-US" altLang="ja-JP" sz="3600">
              <a:latin typeface="メイリオ" panose="020B0604030504040204" pitchFamily="50" charset="-128"/>
              <a:ea typeface="メイリオ" panose="020B0604030504040204" pitchFamily="50" charset="-128"/>
            </a:endParaRPr>
          </a:p>
        </p:txBody>
      </p:sp>
      <p:graphicFrame>
        <p:nvGraphicFramePr>
          <p:cNvPr id="13" name="表 8">
            <a:extLst>
              <a:ext uri="{FF2B5EF4-FFF2-40B4-BE49-F238E27FC236}">
                <a16:creationId xmlns:a16="http://schemas.microsoft.com/office/drawing/2014/main" id="{BE69DA9E-18C0-073A-E093-7130D5E31949}"/>
              </a:ext>
            </a:extLst>
          </p:cNvPr>
          <p:cNvGraphicFramePr>
            <a:graphicFrameLocks noGrp="1"/>
          </p:cNvGraphicFramePr>
          <p:nvPr/>
        </p:nvGraphicFramePr>
        <p:xfrm>
          <a:off x="1332851" y="3378926"/>
          <a:ext cx="15678326" cy="3749040"/>
        </p:xfrm>
        <a:graphic>
          <a:graphicData uri="http://schemas.openxmlformats.org/drawingml/2006/table">
            <a:tbl>
              <a:tblPr firstRow="1" bandRow="1">
                <a:tableStyleId>{5C22544A-7EE6-4342-B048-85BDC9FD1C3A}</a:tableStyleId>
              </a:tblPr>
              <a:tblGrid>
                <a:gridCol w="4375971">
                  <a:extLst>
                    <a:ext uri="{9D8B030D-6E8A-4147-A177-3AD203B41FA5}">
                      <a16:colId xmlns:a16="http://schemas.microsoft.com/office/drawing/2014/main" val="1694370234"/>
                    </a:ext>
                  </a:extLst>
                </a:gridCol>
                <a:gridCol w="11302355">
                  <a:extLst>
                    <a:ext uri="{9D8B030D-6E8A-4147-A177-3AD203B41FA5}">
                      <a16:colId xmlns:a16="http://schemas.microsoft.com/office/drawing/2014/main" val="3912263400"/>
                    </a:ext>
                  </a:extLst>
                </a:gridCol>
              </a:tblGrid>
              <a:tr h="370840">
                <a:tc>
                  <a:txBody>
                    <a:bodyPr/>
                    <a:lstStyle/>
                    <a:p>
                      <a:pPr algn="ctr"/>
                      <a:r>
                        <a:rPr kumimoji="1" lang="ja-JP" altLang="en-US" sz="3600">
                          <a:latin typeface="メイリオ" panose="020B0604030504040204" pitchFamily="50" charset="-128"/>
                          <a:ea typeface="メイリオ" panose="020B0604030504040204" pitchFamily="50" charset="-128"/>
                        </a:rPr>
                        <a:t>要素</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内容</a:t>
                      </a:r>
                    </a:p>
                  </a:txBody>
                  <a:tcPr/>
                </a:tc>
                <a:extLst>
                  <a:ext uri="{0D108BD9-81ED-4DB2-BD59-A6C34878D82A}">
                    <a16:rowId xmlns:a16="http://schemas.microsoft.com/office/drawing/2014/main" val="3639836926"/>
                  </a:ext>
                </a:extLst>
              </a:tr>
              <a:tr h="370840">
                <a:tc>
                  <a:txBody>
                    <a:bodyPr/>
                    <a:lstStyle/>
                    <a:p>
                      <a:r>
                        <a:rPr kumimoji="1" lang="ja-JP" altLang="en-US" sz="3600">
                          <a:latin typeface="メイリオ" panose="020B0604030504040204" pitchFamily="50" charset="-128"/>
                          <a:ea typeface="メイリオ" panose="020B0604030504040204" pitchFamily="50" charset="-128"/>
                        </a:rPr>
                        <a:t>リスク低減</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セキュリティ対策（管理策）を採用することによって、リスクの発生確率を低くする</a:t>
                      </a:r>
                    </a:p>
                  </a:txBody>
                  <a:tcPr/>
                </a:tc>
                <a:extLst>
                  <a:ext uri="{0D108BD9-81ED-4DB2-BD59-A6C34878D82A}">
                    <a16:rowId xmlns:a16="http://schemas.microsoft.com/office/drawing/2014/main" val="2684911528"/>
                  </a:ext>
                </a:extLst>
              </a:tr>
              <a:tr h="370840">
                <a:tc>
                  <a:txBody>
                    <a:bodyPr/>
                    <a:lstStyle/>
                    <a:p>
                      <a:r>
                        <a:rPr kumimoji="1" lang="ja-JP" altLang="en-US" sz="3600">
                          <a:latin typeface="メイリオ" panose="020B0604030504040204" pitchFamily="50" charset="-128"/>
                          <a:ea typeface="メイリオ" panose="020B0604030504040204" pitchFamily="50" charset="-128"/>
                        </a:rPr>
                        <a:t>リスク移転</a:t>
                      </a:r>
                      <a:endParaRPr kumimoji="1" lang="en-US" altLang="ja-JP" sz="36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3600">
                          <a:latin typeface="メイリオ" panose="020B0604030504040204" pitchFamily="50" charset="-128"/>
                          <a:ea typeface="メイリオ" panose="020B0604030504040204" pitchFamily="50" charset="-128"/>
                        </a:rPr>
                        <a:t>リスクを他者に移す</a:t>
                      </a:r>
                    </a:p>
                  </a:txBody>
                  <a:tcPr/>
                </a:tc>
                <a:extLst>
                  <a:ext uri="{0D108BD9-81ED-4DB2-BD59-A6C34878D82A}">
                    <a16:rowId xmlns:a16="http://schemas.microsoft.com/office/drawing/2014/main" val="1251675357"/>
                  </a:ext>
                </a:extLst>
              </a:tr>
              <a:tr h="370840">
                <a:tc>
                  <a:txBody>
                    <a:bodyPr/>
                    <a:lstStyle/>
                    <a:p>
                      <a:r>
                        <a:rPr kumimoji="1" lang="ja-JP" altLang="en-US" sz="3600">
                          <a:latin typeface="メイリオ" panose="020B0604030504040204" pitchFamily="50" charset="-128"/>
                          <a:ea typeface="メイリオ" panose="020B0604030504040204" pitchFamily="50" charset="-128"/>
                        </a:rPr>
                        <a:t>リスク回避</a:t>
                      </a:r>
                    </a:p>
                  </a:txBody>
                  <a:tcPr anchor="ctr"/>
                </a:tc>
                <a:tc>
                  <a:txBody>
                    <a:bodyPr/>
                    <a:lstStyle/>
                    <a:p>
                      <a:pPr marL="0" indent="0">
                        <a:buFont typeface="Arial" panose="020B0604020202020204" pitchFamily="34" charset="0"/>
                        <a:buNone/>
                      </a:pPr>
                      <a:r>
                        <a:rPr kumimoji="1" lang="ja-JP" altLang="en-US" sz="3600">
                          <a:latin typeface="メイリオ" panose="020B0604030504040204" pitchFamily="50" charset="-128"/>
                          <a:ea typeface="メイリオ" panose="020B0604030504040204" pitchFamily="50" charset="-128"/>
                        </a:rPr>
                        <a:t>リスクが発生する可能性のある環境を排除する</a:t>
                      </a:r>
                    </a:p>
                  </a:txBody>
                  <a:tcPr/>
                </a:tc>
                <a:extLst>
                  <a:ext uri="{0D108BD9-81ED-4DB2-BD59-A6C34878D82A}">
                    <a16:rowId xmlns:a16="http://schemas.microsoft.com/office/drawing/2014/main" val="3562904411"/>
                  </a:ext>
                </a:extLst>
              </a:tr>
              <a:tr h="370840">
                <a:tc>
                  <a:txBody>
                    <a:bodyPr/>
                    <a:lstStyle/>
                    <a:p>
                      <a:r>
                        <a:rPr kumimoji="1" lang="ja-JP" altLang="en-US" sz="3600">
                          <a:latin typeface="メイリオ" panose="020B0604030504040204" pitchFamily="50" charset="-128"/>
                          <a:ea typeface="メイリオ" panose="020B0604030504040204" pitchFamily="50" charset="-128"/>
                        </a:rPr>
                        <a:t>リスク受容（保有）</a:t>
                      </a:r>
                    </a:p>
                  </a:txBody>
                  <a:tcPr anchor="ctr"/>
                </a:tc>
                <a:tc>
                  <a:txBody>
                    <a:bodyPr/>
                    <a:lstStyle/>
                    <a:p>
                      <a:pPr marL="0" indent="0">
                        <a:buFont typeface="Arial" panose="020B0604020202020204" pitchFamily="34" charset="0"/>
                        <a:buNone/>
                      </a:pPr>
                      <a:r>
                        <a:rPr kumimoji="1" lang="ja-JP" altLang="en-US" sz="3600">
                          <a:latin typeface="メイリオ" panose="020B0604030504040204" pitchFamily="50" charset="-128"/>
                          <a:ea typeface="メイリオ" panose="020B0604030504040204" pitchFamily="50" charset="-128"/>
                        </a:rPr>
                        <a:t>セキュリティ対策を行わず、リスクを受け入れる</a:t>
                      </a:r>
                    </a:p>
                  </a:txBody>
                  <a:tcPr/>
                </a:tc>
                <a:extLst>
                  <a:ext uri="{0D108BD9-81ED-4DB2-BD59-A6C34878D82A}">
                    <a16:rowId xmlns:a16="http://schemas.microsoft.com/office/drawing/2014/main" val="2175635827"/>
                  </a:ext>
                </a:extLst>
              </a:tr>
            </a:tbl>
          </a:graphicData>
        </a:graphic>
      </p:graphicFrame>
      <p:sp>
        <p:nvSpPr>
          <p:cNvPr id="5" name="テキスト ボックス 4">
            <a:extLst>
              <a:ext uri="{FF2B5EF4-FFF2-40B4-BE49-F238E27FC236}">
                <a16:creationId xmlns:a16="http://schemas.microsoft.com/office/drawing/2014/main" id="{80B19588-AC61-CAC6-95CB-BA3B68A21F6F}"/>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9-2.】</a:t>
            </a:r>
          </a:p>
          <a:p>
            <a:pPr algn="ctr"/>
            <a:r>
              <a:rPr lang="en-US" altLang="ja-JP" sz="2400" b="1">
                <a:latin typeface="メイリオ" panose="020B0604030504040204" pitchFamily="50" charset="-128"/>
                <a:ea typeface="メイリオ" panose="020B0604030504040204" pitchFamily="50" charset="-128"/>
              </a:rPr>
              <a:t>P113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P116</a:t>
            </a:r>
          </a:p>
        </p:txBody>
      </p:sp>
    </p:spTree>
    <p:extLst>
      <p:ext uri="{BB962C8B-B14F-4D97-AF65-F5344CB8AC3E}">
        <p14:creationId xmlns:p14="http://schemas.microsoft.com/office/powerpoint/2010/main" val="17983333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セキュリティインシデント事例を参考とした実施手順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95</a:t>
            </a:fld>
            <a:endParaRPr kumimoji="1" lang="ja-JP" altLang="en-US" sz="2000"/>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
        <p:nvSpPr>
          <p:cNvPr id="7" name="テキスト プレースホルダー 2">
            <a:extLst>
              <a:ext uri="{FF2B5EF4-FFF2-40B4-BE49-F238E27FC236}">
                <a16:creationId xmlns:a16="http://schemas.microsoft.com/office/drawing/2014/main" id="{44D6024B-A951-ADE3-4F22-D1FDF9479232}"/>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34722EF2-1EDF-997D-33D5-7E88611AC460}"/>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9-2.】</a:t>
            </a:r>
          </a:p>
          <a:p>
            <a:pPr algn="ctr"/>
            <a:r>
              <a:rPr lang="en-US" altLang="ja-JP" sz="2400" b="1">
                <a:latin typeface="メイリオ" panose="020B0604030504040204" pitchFamily="50" charset="-128"/>
                <a:ea typeface="メイリオ" panose="020B0604030504040204" pitchFamily="50" charset="-128"/>
              </a:rPr>
              <a:t>P113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P116</a:t>
            </a:r>
          </a:p>
        </p:txBody>
      </p:sp>
      <p:sp>
        <p:nvSpPr>
          <p:cNvPr id="5" name="テキスト ボックス 4">
            <a:extLst>
              <a:ext uri="{FF2B5EF4-FFF2-40B4-BE49-F238E27FC236}">
                <a16:creationId xmlns:a16="http://schemas.microsoft.com/office/drawing/2014/main" id="{2A0EAF83-49EC-82E3-1752-8ADC426815CA}"/>
              </a:ext>
            </a:extLst>
          </p:cNvPr>
          <p:cNvSpPr txBox="1"/>
          <p:nvPr/>
        </p:nvSpPr>
        <p:spPr>
          <a:xfrm>
            <a:off x="1713053" y="2058800"/>
            <a:ext cx="15456498" cy="4524315"/>
          </a:xfrm>
          <a:prstGeom prst="rect">
            <a:avLst/>
          </a:prstGeom>
          <a:noFill/>
        </p:spPr>
        <p:txBody>
          <a:bodyPr wrap="square">
            <a:spAutoFit/>
          </a:bodyPr>
          <a:lstStyle/>
          <a:p>
            <a:r>
              <a:rPr lang="ja-JP" altLang="en-US" sz="3600" b="0" i="0" u="sng">
                <a:effectLst/>
                <a:latin typeface="メイリオ" panose="020B0604030504040204" pitchFamily="50" charset="-128"/>
                <a:ea typeface="メイリオ" panose="020B0604030504040204" pitchFamily="50" charset="-128"/>
              </a:rPr>
              <a:t>対策基準（例）</a:t>
            </a:r>
            <a:endParaRPr lang="en-US" altLang="ja-JP" sz="3600" b="0" i="0" u="sng">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社内の機密情報に関する社内規程の策定</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重要情報の管理、保護</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物理的管理の実施</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従業員向け研修の実施</a:t>
            </a:r>
            <a:endParaRPr lang="en-US" altLang="ja-JP" sz="3600">
              <a:latin typeface="メイリオ" panose="020B0604030504040204" pitchFamily="50" charset="-128"/>
              <a:ea typeface="メイリオ" panose="020B0604030504040204" pitchFamily="50" charset="-128"/>
            </a:endParaRPr>
          </a:p>
          <a:p>
            <a:endParaRPr lang="en-US" altLang="ja-JP" sz="3600">
              <a:latin typeface="メイリオ" panose="020B0604030504040204" pitchFamily="50" charset="-128"/>
              <a:ea typeface="メイリオ" panose="020B0604030504040204" pitchFamily="50" charset="-128"/>
            </a:endParaRPr>
          </a:p>
          <a:p>
            <a:endParaRPr lang="ja-JP" altLang="en-US"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214146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セキュリティインシデント事例を参考とした実施手順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96</a:t>
            </a:fld>
            <a:endParaRPr kumimoji="1" lang="ja-JP" altLang="en-US" sz="2000"/>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4</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セキュリティ事象に対応して組織として策定すべき対策基準と具体的な実施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1】</a:t>
            </a:r>
          </a:p>
        </p:txBody>
      </p:sp>
      <p:sp>
        <p:nvSpPr>
          <p:cNvPr id="7" name="テキスト プレースホルダー 2">
            <a:extLst>
              <a:ext uri="{FF2B5EF4-FFF2-40B4-BE49-F238E27FC236}">
                <a16:creationId xmlns:a16="http://schemas.microsoft.com/office/drawing/2014/main" id="{44D6024B-A951-ADE3-4F22-D1FDF9479232}"/>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実施手順の作成</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8D278672-8E38-BFBA-45DA-FEB6CF2EA616}"/>
              </a:ext>
            </a:extLst>
          </p:cNvPr>
          <p:cNvSpPr txBox="1"/>
          <p:nvPr/>
        </p:nvSpPr>
        <p:spPr>
          <a:xfrm>
            <a:off x="1713053" y="2058800"/>
            <a:ext cx="15456498" cy="7294305"/>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実施手順</a:t>
            </a:r>
            <a:r>
              <a:rPr lang="ja-JP" altLang="en-US" sz="3600" b="0" i="0" u="sng">
                <a:effectLst/>
                <a:latin typeface="メイリオ" panose="020B0604030504040204" pitchFamily="50" charset="-128"/>
                <a:ea typeface="メイリオ" panose="020B0604030504040204" pitchFamily="50" charset="-128"/>
              </a:rPr>
              <a:t>（例）</a:t>
            </a:r>
            <a:endParaRPr lang="en-US" altLang="ja-JP" sz="3600" u="sng">
              <a:latin typeface="メイリオ" panose="020B0604030504040204" pitchFamily="50" charset="-128"/>
              <a:ea typeface="メイリオ" panose="020B0604030504040204" pitchFamily="50" charset="-128"/>
            </a:endParaRPr>
          </a:p>
          <a:p>
            <a:r>
              <a:rPr lang="ja-JP" altLang="en-US" sz="3600">
                <a:latin typeface="メイリオ" panose="020B0604030504040204" pitchFamily="50" charset="-128"/>
                <a:ea typeface="メイリオ" panose="020B0604030504040204" pitchFamily="50" charset="-128"/>
              </a:rPr>
              <a:t>機密情報に関する社内規程の策定</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FF0000"/>
                </a:solidFill>
                <a:latin typeface="メイリオ" panose="020B0604030504040204" pitchFamily="50" charset="-128"/>
                <a:ea typeface="メイリオ" panose="020B0604030504040204" pitchFamily="50" charset="-128"/>
              </a:rPr>
              <a:t>従業員</a:t>
            </a:r>
            <a:r>
              <a:rPr lang="ja-JP" altLang="en-US" sz="3600">
                <a:latin typeface="メイリオ" panose="020B0604030504040204" pitchFamily="50" charset="-128"/>
                <a:ea typeface="メイリオ" panose="020B0604030504040204" pitchFamily="50" charset="-128"/>
              </a:rPr>
              <a:t>は、当社が営業秘密として管理する情報およびその複製物の一切を許可されていない組織、人に提供してはならない。</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FF0000"/>
                </a:solidFill>
                <a:latin typeface="メイリオ" panose="020B0604030504040204" pitchFamily="50" charset="-128"/>
                <a:ea typeface="メイリオ" panose="020B0604030504040204" pitchFamily="50" charset="-128"/>
              </a:rPr>
              <a:t>従業員</a:t>
            </a:r>
            <a:r>
              <a:rPr lang="ja-JP" altLang="en-US" sz="3600">
                <a:latin typeface="メイリオ" panose="020B0604030504040204" pitchFamily="50" charset="-128"/>
                <a:ea typeface="メイリオ" panose="020B0604030504040204" pitchFamily="50" charset="-128"/>
              </a:rPr>
              <a:t>は、当社の情報セキュリティ方針および関連規程を遵守する。</a:t>
            </a:r>
            <a:r>
              <a:rPr lang="ja-JP" altLang="en-US" sz="3600">
                <a:solidFill>
                  <a:srgbClr val="FF0000"/>
                </a:solidFill>
                <a:latin typeface="メイリオ" panose="020B0604030504040204" pitchFamily="50" charset="-128"/>
                <a:ea typeface="メイリオ" panose="020B0604030504040204" pitchFamily="50" charset="-128"/>
              </a:rPr>
              <a:t>違反時の懲戒</a:t>
            </a:r>
            <a:r>
              <a:rPr lang="ja-JP" altLang="en-US" sz="3600">
                <a:latin typeface="メイリオ" panose="020B0604030504040204" pitchFamily="50" charset="-128"/>
                <a:ea typeface="メイリオ" panose="020B0604030504040204" pitchFamily="50" charset="-128"/>
              </a:rPr>
              <a:t>については、</a:t>
            </a:r>
            <a:r>
              <a:rPr lang="ja-JP" altLang="en-US" sz="3600">
                <a:solidFill>
                  <a:srgbClr val="FF0000"/>
                </a:solidFill>
                <a:latin typeface="メイリオ" panose="020B0604030504040204" pitchFamily="50" charset="-128"/>
                <a:ea typeface="メイリオ" panose="020B0604030504040204" pitchFamily="50" charset="-128"/>
              </a:rPr>
              <a:t>就業規則</a:t>
            </a:r>
            <a:r>
              <a:rPr lang="ja-JP" altLang="en-US" sz="3600">
                <a:latin typeface="メイリオ" panose="020B0604030504040204" pitchFamily="50" charset="-128"/>
                <a:ea typeface="メイリオ" panose="020B0604030504040204" pitchFamily="50" charset="-128"/>
              </a:rPr>
              <a:t>に準じる。</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FF0000"/>
                </a:solidFill>
                <a:latin typeface="メイリオ" panose="020B0604030504040204" pitchFamily="50" charset="-128"/>
                <a:ea typeface="メイリオ" panose="020B0604030504040204" pitchFamily="50" charset="-128"/>
              </a:rPr>
              <a:t>従業員</a:t>
            </a:r>
            <a:r>
              <a:rPr lang="ja-JP" altLang="en-US" sz="3600">
                <a:latin typeface="メイリオ" panose="020B0604030504040204" pitchFamily="50" charset="-128"/>
                <a:ea typeface="メイリオ" panose="020B0604030504040204" pitchFamily="50" charset="-128"/>
              </a:rPr>
              <a:t>は、在職中に交付された業務に関連する資料、個人情報、顧客・取引先から当社が交付を受けた資料またはそれらの複製物の一切を退職時に返還する。</a:t>
            </a:r>
            <a:endParaRPr lang="en-US" altLang="ja-JP" sz="3600">
              <a:latin typeface="メイリオ" panose="020B0604030504040204" pitchFamily="50" charset="-128"/>
              <a:ea typeface="メイリオ" panose="020B0604030504040204" pitchFamily="50" charset="-128"/>
            </a:endParaRPr>
          </a:p>
          <a:p>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a:t>
            </a:r>
            <a:endParaRPr lang="en-US" altLang="ja-JP" sz="3600">
              <a:latin typeface="メイリオ" panose="020B0604030504040204" pitchFamily="50" charset="-128"/>
              <a:ea typeface="メイリオ" panose="020B0604030504040204" pitchFamily="50" charset="-128"/>
            </a:endParaRPr>
          </a:p>
          <a:p>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a:t>
            </a:r>
            <a:endParaRPr lang="en-US" altLang="ja-JP" sz="3600">
              <a:latin typeface="メイリオ" panose="020B0604030504040204" pitchFamily="50" charset="-128"/>
              <a:ea typeface="メイリオ" panose="020B0604030504040204" pitchFamily="50" charset="-128"/>
            </a:endParaRPr>
          </a:p>
          <a:p>
            <a:pPr lvl="8"/>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a:t>
            </a:r>
            <a:endParaRPr lang="en-US" altLang="ja-JP" sz="3600">
              <a:latin typeface="メイリオ" panose="020B0604030504040204" pitchFamily="50" charset="-128"/>
              <a:ea typeface="メイリオ" panose="020B0604030504040204" pitchFamily="50" charset="-128"/>
            </a:endParaRPr>
          </a:p>
          <a:p>
            <a:r>
              <a:rPr lang="ja-JP" altLang="en-US" sz="3600">
                <a:latin typeface="メイリオ" panose="020B0604030504040204" pitchFamily="50" charset="-128"/>
                <a:ea typeface="メイリオ" panose="020B0604030504040204" pitchFamily="50" charset="-128"/>
              </a:rPr>
              <a:t>＜詳細はテキスト</a:t>
            </a:r>
            <a:r>
              <a:rPr lang="en-US" altLang="ja-JP" sz="3600">
                <a:latin typeface="メイリオ" panose="020B0604030504040204" pitchFamily="50" charset="-128"/>
                <a:ea typeface="メイリオ" panose="020B0604030504040204" pitchFamily="50" charset="-128"/>
              </a:rPr>
              <a:t>P115</a:t>
            </a:r>
            <a:r>
              <a:rPr lang="ja-JP" altLang="en-US" sz="3600">
                <a:latin typeface="メイリオ" panose="020B0604030504040204" pitchFamily="50" charset="-128"/>
                <a:ea typeface="メイリオ" panose="020B0604030504040204" pitchFamily="50" charset="-128"/>
              </a:rPr>
              <a:t>、</a:t>
            </a:r>
            <a:r>
              <a:rPr lang="en-US" altLang="ja-JP" sz="3600">
                <a:latin typeface="メイリオ" panose="020B0604030504040204" pitchFamily="50" charset="-128"/>
                <a:ea typeface="メイリオ" panose="020B0604030504040204" pitchFamily="50" charset="-128"/>
              </a:rPr>
              <a:t>P116</a:t>
            </a:r>
            <a:r>
              <a:rPr lang="ja-JP" altLang="en-US" sz="3600">
                <a:latin typeface="メイリオ" panose="020B0604030504040204" pitchFamily="50" charset="-128"/>
                <a:ea typeface="メイリオ" panose="020B0604030504040204" pitchFamily="50" charset="-128"/>
              </a:rPr>
              <a:t>を参照＞</a:t>
            </a:r>
            <a:endParaRPr lang="en-US" altLang="ja-JP" sz="3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DA68B10A-28E9-31BA-2496-2F37E2D0CBEE}"/>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9-2.】</a:t>
            </a:r>
          </a:p>
          <a:p>
            <a:pPr algn="ctr"/>
            <a:r>
              <a:rPr lang="en-US" altLang="ja-JP" sz="2400" b="1">
                <a:latin typeface="メイリオ" panose="020B0604030504040204" pitchFamily="50" charset="-128"/>
                <a:ea typeface="メイリオ" panose="020B0604030504040204" pitchFamily="50" charset="-128"/>
              </a:rPr>
              <a:t>P113</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P116</a:t>
            </a:r>
          </a:p>
        </p:txBody>
      </p:sp>
    </p:spTree>
    <p:extLst>
      <p:ext uri="{BB962C8B-B14F-4D97-AF65-F5344CB8AC3E}">
        <p14:creationId xmlns:p14="http://schemas.microsoft.com/office/powerpoint/2010/main" val="40445373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10</a:t>
            </a:r>
            <a:r>
              <a:rPr lang="ja-JP" altLang="en-US" sz="4000">
                <a:latin typeface="メイリオ" panose="020B0604030504040204" pitchFamily="50" charset="-128"/>
                <a:ea typeface="メイリオ" panose="020B0604030504040204" pitchFamily="50" charset="-128"/>
              </a:rPr>
              <a:t>章</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具体的手順の作成（</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Lv.2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ベースラインアプローチ）</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97</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【Lv.2 </a:t>
            </a:r>
            <a:r>
              <a:rPr lang="ja-JP" altLang="en-US" sz="4000">
                <a:latin typeface="メイリオ" panose="020B0604030504040204" pitchFamily="50" charset="-128"/>
                <a:ea typeface="メイリオ" panose="020B0604030504040204" pitchFamily="50" charset="-128"/>
              </a:rPr>
              <a:t>ベースラインアプローチ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【Lv.2</a:t>
            </a:r>
            <a:r>
              <a:rPr lang="ja-JP" altLang="en-US" sz="4000">
                <a:latin typeface="メイリオ" panose="020B0604030504040204" pitchFamily="50" charset="-128"/>
                <a:ea typeface="メイリオ" panose="020B0604030504040204" pitchFamily="50" charset="-128"/>
              </a:rPr>
              <a:t> ベースラインアプローチ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ガイドラインを参考とした</a:t>
            </a:r>
            <a:br>
              <a:rPr lang="en-US" altLang="ja-JP" sz="4000">
                <a:latin typeface="メイリオ" panose="020B0604030504040204" pitchFamily="50" charset="-128"/>
                <a:ea typeface="メイリオ" panose="020B0604030504040204" pitchFamily="50" charset="-128"/>
              </a:rPr>
            </a:br>
            <a:r>
              <a:rPr lang="ja-JP" altLang="en-US" sz="4000">
                <a:latin typeface="メイリオ" panose="020B0604030504040204" pitchFamily="50" charset="-128"/>
                <a:ea typeface="メイリオ" panose="020B0604030504040204" pitchFamily="50" charset="-128"/>
              </a:rPr>
              <a:t>実施手順</a:t>
            </a:r>
          </a:p>
        </p:txBody>
      </p:sp>
      <p:sp>
        <p:nvSpPr>
          <p:cNvPr id="2" name="object 40">
            <a:extLst>
              <a:ext uri="{FF2B5EF4-FFF2-40B4-BE49-F238E27FC236}">
                <a16:creationId xmlns:a16="http://schemas.microsoft.com/office/drawing/2014/main" id="{5ECF1523-6D07-6B20-7A6C-CBB84398D1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Tree>
    <p:extLst>
      <p:ext uri="{BB962C8B-B14F-4D97-AF65-F5344CB8AC3E}">
        <p14:creationId xmlns:p14="http://schemas.microsoft.com/office/powerpoint/2010/main" val="9110979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【Lv.2</a:t>
            </a:r>
            <a:r>
              <a:rPr lang="ja-JP" altLang="en-US" sz="4000">
                <a:latin typeface="メイリオ" panose="020B0604030504040204" pitchFamily="50" charset="-128"/>
                <a:ea typeface="メイリオ" panose="020B0604030504040204" pitchFamily="50" charset="-128"/>
              </a:rPr>
              <a:t> ベースラインアプローチ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の概要</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98</a:t>
            </a:fld>
            <a:endParaRPr kumimoji="1" lang="ja-JP" altLang="en-US" sz="2000"/>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10-1.】</a:t>
            </a:r>
          </a:p>
          <a:p>
            <a:pPr algn="ctr"/>
            <a:r>
              <a:rPr lang="en-US" altLang="ja-JP" sz="2400" b="1">
                <a:latin typeface="メイリオ" panose="020B0604030504040204" pitchFamily="50" charset="-128"/>
                <a:ea typeface="メイリオ" panose="020B0604030504040204" pitchFamily="50" charset="-128"/>
              </a:rPr>
              <a:t>P119</a:t>
            </a:r>
          </a:p>
        </p:txBody>
      </p:sp>
      <p:sp>
        <p:nvSpPr>
          <p:cNvPr id="3" name="object 40">
            <a:extLst>
              <a:ext uri="{FF2B5EF4-FFF2-40B4-BE49-F238E27FC236}">
                <a16:creationId xmlns:a16="http://schemas.microsoft.com/office/drawing/2014/main" id="{AE02D2DD-867A-BACF-953A-BDDDCAABF08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
        <p:nvSpPr>
          <p:cNvPr id="7" name="テキスト ボックス 6">
            <a:extLst>
              <a:ext uri="{FF2B5EF4-FFF2-40B4-BE49-F238E27FC236}">
                <a16:creationId xmlns:a16="http://schemas.microsoft.com/office/drawing/2014/main" id="{2244B910-01DE-3ABC-A5D7-853AD28FC862}"/>
              </a:ext>
            </a:extLst>
          </p:cNvPr>
          <p:cNvSpPr txBox="1"/>
          <p:nvPr/>
        </p:nvSpPr>
        <p:spPr>
          <a:xfrm>
            <a:off x="1713053" y="2058800"/>
            <a:ext cx="15456498" cy="7848302"/>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概要</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effectLst/>
                <a:latin typeface="メイリオ" panose="020B0604030504040204" pitchFamily="50" charset="-128"/>
                <a:ea typeface="メイリオ" panose="020B0604030504040204" pitchFamily="50" charset="-128"/>
              </a:rPr>
              <a:t>IPA</a:t>
            </a:r>
            <a:r>
              <a:rPr lang="ja-JP" altLang="en-US" sz="3600" b="0" i="0">
                <a:effectLst/>
                <a:latin typeface="メイリオ" panose="020B0604030504040204" pitchFamily="50" charset="-128"/>
                <a:ea typeface="メイリオ" panose="020B0604030504040204" pitchFamily="50" charset="-128"/>
              </a:rPr>
              <a:t>や総務省などが発行しているガイドラインやひな型を参考に、対策基準や実施手順を策定する</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セキュリティの最低基準を満たす対策基準や実施手順を策定する</a:t>
            </a:r>
            <a:endParaRPr lang="en-US" altLang="ja-JP" sz="3600" b="0" i="0">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メリット</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組織全体で一貫性を確保できる</a:t>
            </a:r>
            <a:endParaRPr lang="en-US" altLang="ja-JP" sz="3600" b="0" i="0">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effectLst/>
                <a:latin typeface="メイリオ" panose="020B0604030504040204" pitchFamily="50" charset="-128"/>
                <a:ea typeface="メイリオ" panose="020B0604030504040204" pitchFamily="50" charset="-128"/>
              </a:rPr>
              <a:t>コストパフォーマンス</a:t>
            </a:r>
            <a:r>
              <a:rPr lang="ja-JP" altLang="en-US" sz="3600">
                <a:latin typeface="メイリオ" panose="020B0604030504040204" pitchFamily="50" charset="-128"/>
                <a:ea typeface="メイリオ" panose="020B0604030504040204" pitchFamily="50" charset="-128"/>
              </a:rPr>
              <a:t>よく、最低限実施すべきセキュリティ対策を講じることができる</a:t>
            </a:r>
            <a:endParaRPr lang="en-US" altLang="ja-JP" sz="3600" b="0" i="0">
              <a:effectLst/>
              <a:latin typeface="メイリオ" panose="020B0604030504040204" pitchFamily="50" charset="-128"/>
              <a:ea typeface="メイリオ" panose="020B0604030504040204" pitchFamily="50" charset="-128"/>
            </a:endParaRPr>
          </a:p>
          <a:p>
            <a:endParaRPr lang="en-US" altLang="ja-JP" sz="3600" u="sng">
              <a:latin typeface="メイリオ" panose="020B0604030504040204" pitchFamily="50" charset="-128"/>
              <a:ea typeface="メイリオ" panose="020B0604030504040204" pitchFamily="50" charset="-128"/>
            </a:endParaRPr>
          </a:p>
          <a:p>
            <a:r>
              <a:rPr lang="ja-JP" altLang="en-US" sz="3600" u="sng">
                <a:latin typeface="メイリオ" panose="020B0604030504040204" pitchFamily="50" charset="-128"/>
                <a:ea typeface="メイリオ" panose="020B0604030504040204" pitchFamily="50" charset="-128"/>
              </a:rPr>
              <a:t>デメリット</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十分なセキュリティ水準を確保できない可能性がある</a:t>
            </a:r>
            <a:endParaRPr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ひな型は一般的なものであるため、自社に合わせて検討が必要</a:t>
            </a:r>
          </a:p>
          <a:p>
            <a:endParaRPr lang="en-US" altLang="ja-JP" sz="3600" u="sng">
              <a:latin typeface="メイリオ" panose="020B0604030504040204" pitchFamily="50" charset="-128"/>
              <a:ea typeface="メイリオ" panose="020B0604030504040204" pitchFamily="50" charset="-128"/>
            </a:endParaRPr>
          </a:p>
        </p:txBody>
      </p:sp>
      <p:sp>
        <p:nvSpPr>
          <p:cNvPr id="11" name="テキスト プレースホルダー 2">
            <a:extLst>
              <a:ext uri="{FF2B5EF4-FFF2-40B4-BE49-F238E27FC236}">
                <a16:creationId xmlns:a16="http://schemas.microsoft.com/office/drawing/2014/main" id="{2AA509F5-84AC-830F-AFB3-BD279E65E92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ベースラインアプローチ</a:t>
            </a:r>
            <a:endParaRPr lang="en-US" altLang="ja-JP"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539938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ガイドラインを参考とした実施手順</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99</a:t>
            </a:fld>
            <a:endParaRPr kumimoji="1" lang="ja-JP" altLang="en-US" sz="2000"/>
          </a:p>
        </p:txBody>
      </p:sp>
      <p:sp>
        <p:nvSpPr>
          <p:cNvPr id="6" name="テキスト ボックス 5">
            <a:extLst>
              <a:ext uri="{FF2B5EF4-FFF2-40B4-BE49-F238E27FC236}">
                <a16:creationId xmlns:a16="http://schemas.microsoft.com/office/drawing/2014/main" id="{8B9DEDC4-FA4E-CDF0-BA35-950CADFBC611}"/>
              </a:ext>
            </a:extLst>
          </p:cNvPr>
          <p:cNvSpPr txBox="1"/>
          <p:nvPr/>
        </p:nvSpPr>
        <p:spPr>
          <a:xfrm>
            <a:off x="13106608" y="597600"/>
            <a:ext cx="4324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10-2-1.】</a:t>
            </a:r>
          </a:p>
          <a:p>
            <a:pPr algn="ctr"/>
            <a:r>
              <a:rPr lang="en-US" altLang="ja-JP" sz="2400" b="1">
                <a:latin typeface="メイリオ" panose="020B0604030504040204" pitchFamily="50" charset="-128"/>
                <a:ea typeface="メイリオ" panose="020B0604030504040204" pitchFamily="50" charset="-128"/>
              </a:rPr>
              <a:t>P120</a:t>
            </a:r>
            <a:r>
              <a:rPr lang="ja-JP" alt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P121</a:t>
            </a:r>
          </a:p>
        </p:txBody>
      </p:sp>
      <p:sp>
        <p:nvSpPr>
          <p:cNvPr id="3" name="object 40">
            <a:extLst>
              <a:ext uri="{FF2B5EF4-FFF2-40B4-BE49-F238E27FC236}">
                <a16:creationId xmlns:a16="http://schemas.microsoft.com/office/drawing/2014/main" id="{AE02D2DD-867A-BACF-953A-BDDDCAABF08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第</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5</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編 各種ガイドラインを参考にした対策の実施</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a:t>
            </a:r>
            <a:r>
              <a:rPr lang="ja-JP" altLang="en-US" b="1" spc="-35">
                <a:solidFill>
                  <a:srgbClr val="2474B5"/>
                </a:solidFill>
                <a:latin typeface="メイリオ" panose="020B0604030504040204" pitchFamily="50" charset="-128"/>
                <a:ea typeface="メイリオ" panose="020B0604030504040204" pitchFamily="50" charset="-128"/>
                <a:cs typeface="Hiragino Maru Gothic ProN"/>
              </a:rPr>
              <a:t>レベル</a:t>
            </a:r>
            <a:r>
              <a:rPr lang="en-US" altLang="ja-JP" b="1" spc="-35">
                <a:solidFill>
                  <a:srgbClr val="2474B5"/>
                </a:solidFill>
                <a:latin typeface="メイリオ" panose="020B0604030504040204" pitchFamily="50" charset="-128"/>
                <a:ea typeface="メイリオ" panose="020B0604030504040204" pitchFamily="50" charset="-128"/>
                <a:cs typeface="Hiragino Maru Gothic ProN"/>
              </a:rPr>
              <a:t>2】</a:t>
            </a:r>
          </a:p>
        </p:txBody>
      </p:sp>
      <p:sp>
        <p:nvSpPr>
          <p:cNvPr id="11" name="テキスト プレースホルダー 2">
            <a:extLst>
              <a:ext uri="{FF2B5EF4-FFF2-40B4-BE49-F238E27FC236}">
                <a16:creationId xmlns:a16="http://schemas.microsoft.com/office/drawing/2014/main" id="{2AA509F5-84AC-830F-AFB3-BD279E65E92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情報セキュリティ対策ガイドラインの活用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ACA4591-4441-10CE-23E2-FD489A156644}"/>
              </a:ext>
            </a:extLst>
          </p:cNvPr>
          <p:cNvSpPr txBox="1"/>
          <p:nvPr/>
        </p:nvSpPr>
        <p:spPr>
          <a:xfrm>
            <a:off x="1713053" y="2058800"/>
            <a:ext cx="15456498" cy="3970318"/>
          </a:xfrm>
          <a:prstGeom prst="rect">
            <a:avLst/>
          </a:prstGeom>
          <a:noFill/>
        </p:spPr>
        <p:txBody>
          <a:bodyPr wrap="square">
            <a:spAutoFit/>
          </a:bodyPr>
          <a:lstStyle/>
          <a:p>
            <a:r>
              <a:rPr lang="ja-JP" altLang="en-US" sz="3600" u="sng">
                <a:latin typeface="メイリオ" panose="020B0604030504040204" pitchFamily="50" charset="-128"/>
                <a:ea typeface="メイリオ" panose="020B0604030504040204" pitchFamily="50" charset="-128"/>
              </a:rPr>
              <a:t>参考にするガイドラインの例</a:t>
            </a:r>
            <a:endParaRPr lang="en-US" altLang="ja-JP" sz="3600" u="sng">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IPA</a:t>
            </a:r>
            <a:r>
              <a:rPr lang="ja-JP" altLang="en-US" sz="3600">
                <a:latin typeface="メイリオ" panose="020B0604030504040204" pitchFamily="50" charset="-128"/>
                <a:ea typeface="メイリオ" panose="020B0604030504040204" pitchFamily="50" charset="-128"/>
              </a:rPr>
              <a:t>「中小企業の情報セキュリティ対策ガイドライン第</a:t>
            </a:r>
            <a:r>
              <a:rPr lang="en-US" altLang="ja-JP" sz="3600">
                <a:latin typeface="メイリオ" panose="020B0604030504040204" pitchFamily="50" charset="-128"/>
                <a:ea typeface="メイリオ" panose="020B0604030504040204" pitchFamily="50" charset="-128"/>
              </a:rPr>
              <a:t>3.1</a:t>
            </a:r>
            <a:r>
              <a:rPr lang="ja-JP" altLang="en-US" sz="3600">
                <a:latin typeface="メイリオ" panose="020B0604030504040204" pitchFamily="50" charset="-128"/>
                <a:ea typeface="メイリオ" panose="020B0604030504040204" pitchFamily="50" charset="-128"/>
              </a:rPr>
              <a:t>版」</a:t>
            </a:r>
          </a:p>
          <a:p>
            <a:pPr marL="571500" indent="-5715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NISC</a:t>
            </a:r>
            <a:r>
              <a:rPr lang="ja-JP" altLang="en-US" sz="3600">
                <a:latin typeface="メイリオ" panose="020B0604030504040204" pitchFamily="50" charset="-128"/>
                <a:ea typeface="メイリオ" panose="020B0604030504040204" pitchFamily="50" charset="-128"/>
              </a:rPr>
              <a:t>「インターネットの安全・安心ハンドブック</a:t>
            </a:r>
            <a:r>
              <a:rPr lang="en-US" altLang="ja-JP" sz="3600">
                <a:latin typeface="メイリオ" panose="020B0604030504040204" pitchFamily="50" charset="-128"/>
                <a:ea typeface="メイリオ" panose="020B0604030504040204" pitchFamily="50" charset="-128"/>
              </a:rPr>
              <a:t>Ver.5.0</a:t>
            </a:r>
            <a:r>
              <a:rPr lang="ja-JP" altLang="en-US"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総務省「テレワークセキュリティガイドライン第</a:t>
            </a:r>
            <a:r>
              <a:rPr lang="en-US" altLang="ja-JP" sz="3600">
                <a:latin typeface="メイリオ" panose="020B0604030504040204" pitchFamily="50" charset="-128"/>
                <a:ea typeface="メイリオ" panose="020B0604030504040204" pitchFamily="50" charset="-128"/>
              </a:rPr>
              <a:t>5</a:t>
            </a:r>
            <a:r>
              <a:rPr lang="ja-JP" altLang="en-US" sz="3600">
                <a:latin typeface="メイリオ" panose="020B0604030504040204" pitchFamily="50" charset="-128"/>
                <a:ea typeface="メイリオ" panose="020B0604030504040204" pitchFamily="50" charset="-128"/>
              </a:rPr>
              <a:t>版」</a:t>
            </a:r>
          </a:p>
          <a:p>
            <a:pPr marL="571500" indent="-5715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IPA</a:t>
            </a:r>
            <a:r>
              <a:rPr lang="ja-JP" altLang="en-US" sz="3600">
                <a:latin typeface="メイリオ" panose="020B0604030504040204" pitchFamily="50" charset="-128"/>
                <a:ea typeface="メイリオ" panose="020B0604030504040204" pitchFamily="50" charset="-128"/>
              </a:rPr>
              <a:t>「中小企業のためのクラウドサービス安全利用の手引き」</a:t>
            </a:r>
          </a:p>
          <a:p>
            <a:pPr marL="571500" indent="-571500">
              <a:buFont typeface="Arial" panose="020B0604020202020204" pitchFamily="34" charset="0"/>
              <a:buChar char="•"/>
            </a:pPr>
            <a:r>
              <a:rPr lang="en-US" altLang="ja-JP" sz="3600">
                <a:latin typeface="メイリオ" panose="020B0604030504040204" pitchFamily="50" charset="-128"/>
                <a:ea typeface="メイリオ" panose="020B0604030504040204" pitchFamily="50" charset="-128"/>
              </a:rPr>
              <a:t>IPA</a:t>
            </a:r>
            <a:r>
              <a:rPr lang="ja-JP" altLang="en-US" sz="3600">
                <a:latin typeface="メイリオ" panose="020B0604030504040204" pitchFamily="50" charset="-128"/>
                <a:ea typeface="メイリオ" panose="020B0604030504040204" pitchFamily="50" charset="-128"/>
              </a:rPr>
              <a:t>「情報セキュリティ関連規程」</a:t>
            </a:r>
          </a:p>
          <a:p>
            <a:pPr marL="571500" indent="-571500">
              <a:buFont typeface="Arial" panose="020B0604020202020204" pitchFamily="34" charset="0"/>
              <a:buChar char="•"/>
            </a:pPr>
            <a:endParaRPr lang="en-US" altLang="ja-JP" sz="3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93266107"/>
      </p:ext>
    </p:extLst>
  </p:cSld>
  <p:clrMapOvr>
    <a:masterClrMapping/>
  </p:clrMapOvr>
</p:sld>
</file>

<file path=ppt/theme/theme1.xml><?xml version="1.0" encoding="utf-8"?>
<a:theme xmlns:a="http://schemas.openxmlformats.org/drawingml/2006/main" name="テキストテンプレ">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6">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テキストテンプレ">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6">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テキストテンプレ">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6">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テキストテンプレ">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6">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7AFCD76AE94F4498A8EE5303CCFCA92" ma:contentTypeVersion="13" ma:contentTypeDescription="新しいドキュメントを作成します。" ma:contentTypeScope="" ma:versionID="7fa1c5e51a7a7c02f66263c62f196df6">
  <xsd:schema xmlns:xsd="http://www.w3.org/2001/XMLSchema" xmlns:xs="http://www.w3.org/2001/XMLSchema" xmlns:p="http://schemas.microsoft.com/office/2006/metadata/properties" xmlns:ns2="f0b1a870-e9d4-433f-b381-33853e1f81a0" xmlns:ns3="91eb325c-734b-4566-b885-31a2da1c7a14" targetNamespace="http://schemas.microsoft.com/office/2006/metadata/properties" ma:root="true" ma:fieldsID="c306f04609f0d718bfbcacdfff544b4b" ns2:_="" ns3:_="">
    <xsd:import namespace="f0b1a870-e9d4-433f-b381-33853e1f81a0"/>
    <xsd:import namespace="91eb325c-734b-4566-b885-31a2da1c7a1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b1a870-e9d4-433f-b381-33853e1f81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e887751-6760-42ee-8103-2ba6b2d9304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1eb325c-734b-4566-b885-31a2da1c7a1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9c596f0-c142-46cc-aeb0-97e0b3ab650e}" ma:internalName="TaxCatchAll" ma:showField="CatchAllData" ma:web="91eb325c-734b-4566-b885-31a2da1c7a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b1a870-e9d4-433f-b381-33853e1f81a0">
      <Terms xmlns="http://schemas.microsoft.com/office/infopath/2007/PartnerControls"/>
    </lcf76f155ced4ddcb4097134ff3c332f>
    <TaxCatchAll xmlns="91eb325c-734b-4566-b885-31a2da1c7a14" xsi:nil="true"/>
  </documentManagement>
</p:properties>
</file>

<file path=customXml/itemProps1.xml><?xml version="1.0" encoding="utf-8"?>
<ds:datastoreItem xmlns:ds="http://schemas.openxmlformats.org/officeDocument/2006/customXml" ds:itemID="{5FC83005-C91B-4D0C-8268-87BAD7794FAD}">
  <ds:schemaRefs>
    <ds:schemaRef ds:uri="http://schemas.microsoft.com/sharepoint/v3/contenttype/forms"/>
  </ds:schemaRefs>
</ds:datastoreItem>
</file>

<file path=customXml/itemProps2.xml><?xml version="1.0" encoding="utf-8"?>
<ds:datastoreItem xmlns:ds="http://schemas.openxmlformats.org/officeDocument/2006/customXml" ds:itemID="{B6650583-59FC-4C4C-9890-8ED06E08F0CF}">
  <ds:schemaRefs>
    <ds:schemaRef ds:uri="91eb325c-734b-4566-b885-31a2da1c7a14"/>
    <ds:schemaRef ds:uri="f0b1a870-e9d4-433f-b381-33853e1f81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9C3F6C-828E-480B-8D6C-9768E6E42D73}">
  <ds:schemaRefs>
    <ds:schemaRef ds:uri="192edfc9-9672-4011-9b51-b01aa82060ff"/>
    <ds:schemaRef ds:uri="91eb325c-734b-4566-b885-31a2da1c7a14"/>
    <ds:schemaRef ds:uri="a19496aa-0f13-4d0d-9924-5967fb3e6cde"/>
    <ds:schemaRef ds:uri="f0b1a870-e9d4-433f-b381-33853e1f81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Custom</PresentationFormat>
  <Slides>364</Slides>
  <Notes>362</Notes>
  <HiddenSlides>0</HiddenSlides>
  <ScaleCrop>false</ScaleCrop>
  <HeadingPairs>
    <vt:vector size="4" baseType="variant">
      <vt:variant>
        <vt:lpstr>Theme</vt:lpstr>
      </vt:variant>
      <vt:variant>
        <vt:i4>8</vt:i4>
      </vt:variant>
      <vt:variant>
        <vt:lpstr>Slide Titles</vt:lpstr>
      </vt:variant>
      <vt:variant>
        <vt:i4>364</vt:i4>
      </vt:variant>
    </vt:vector>
  </HeadingPairs>
  <TitlesOfParts>
    <vt:vector size="372" baseType="lpstr">
      <vt:lpstr>テキストテンプレ</vt:lpstr>
      <vt:lpstr>1_テキストテンプレ</vt:lpstr>
      <vt:lpstr>デザインの設定</vt:lpstr>
      <vt:lpstr>1_デザインの設定</vt:lpstr>
      <vt:lpstr>2_テキストテンプレ</vt:lpstr>
      <vt:lpstr>3_テキストテンプレ</vt:lpstr>
      <vt:lpstr>Office テーマ</vt:lpstr>
      <vt:lpstr>1_Office テーマ</vt:lpstr>
      <vt:lpstr>令和6年度 中小企業サイバーセキュリティ 社内体制整備事業</vt:lpstr>
      <vt:lpstr>講師紹介</vt:lpstr>
      <vt:lpstr>目的</vt:lpstr>
      <vt:lpstr>支援内容</vt:lpstr>
      <vt:lpstr>セミナー内容</vt:lpstr>
      <vt:lpstr>セミナー内容</vt:lpstr>
      <vt:lpstr>第0章. テキストの活用</vt:lpstr>
      <vt:lpstr>テキストの目的、想定読者、全体構成、テキストの利用方法など</vt:lpstr>
      <vt:lpstr>テキストの目的、想定読者、全体構成、テキストの利用方法など</vt:lpstr>
      <vt:lpstr>テキストの目的、想定読者、全体構成、テキストの利用方法など</vt:lpstr>
      <vt:lpstr>テキストの目的、想定読者、全体構成、テキストの利用方法など</vt:lpstr>
      <vt:lpstr>第1章. デジタル時代の社会とIT情勢</vt:lpstr>
      <vt:lpstr>デジタル時代の社会変革とIT情勢の関係性</vt:lpstr>
      <vt:lpstr>デジタルトランスフォーメーション(DX)とは</vt:lpstr>
      <vt:lpstr>デジタルトランスフォーメーション(DX)とは</vt:lpstr>
      <vt:lpstr>生成AIとは</vt:lpstr>
      <vt:lpstr>生成AIとは</vt:lpstr>
      <vt:lpstr>第2章. サイバーセキュリティの基礎知識</vt:lpstr>
      <vt:lpstr>UTMとEDRについて</vt:lpstr>
      <vt:lpstr>UTMとEDRについて</vt:lpstr>
      <vt:lpstr>SECURITY ACTION　二つ星レベル</vt:lpstr>
      <vt:lpstr>SECURITY ACTION　二つ星レベル</vt:lpstr>
      <vt:lpstr>SECURITY ACTION 一つ星</vt:lpstr>
      <vt:lpstr>SECURITY ACTION 二つ星</vt:lpstr>
      <vt:lpstr>SECURITY ACTION 二つ星</vt:lpstr>
      <vt:lpstr>情報セキュリティ自社診断</vt:lpstr>
      <vt:lpstr>情報セキュリティ基本方針</vt:lpstr>
      <vt:lpstr>情報セキュリティ基本方針</vt:lpstr>
      <vt:lpstr>サイバーセキュリティアプローチ方法</vt:lpstr>
      <vt:lpstr>第3章. デジタル社会の方向性と実現に向けた国の方針</vt:lpstr>
      <vt:lpstr>国の基本方針および実施計画の要約</vt:lpstr>
      <vt:lpstr>国の基本方針および実施計画の要約</vt:lpstr>
      <vt:lpstr>政府機関が目指す社会の方向性とサイバーセキュリティ課題</vt:lpstr>
      <vt:lpstr>政府機関が目指す社会の方向性とサイバーセキュリティ課題</vt:lpstr>
      <vt:lpstr>政府機関が目指す社会の方向性とサイバーセキュリティ課題</vt:lpstr>
      <vt:lpstr>政府機関が目指す社会の方向性とサイバーセキュリティ課題</vt:lpstr>
      <vt:lpstr>政府機関が目指す社会の方向性とサイバーセキュリティ課題</vt:lpstr>
      <vt:lpstr>政府機関が目指す社会の方向性とサイバーセキュリティ課題</vt:lpstr>
      <vt:lpstr>第4章. サイバーセキュリティ戦略および関連法令</vt:lpstr>
      <vt:lpstr>NISC：サイバーセキュリティ戦略</vt:lpstr>
      <vt:lpstr>NISC：サイバーセキュリティ戦略</vt:lpstr>
      <vt:lpstr>NISC：サイバーセキュリティ戦略</vt:lpstr>
      <vt:lpstr>NISC：サイバーセキュリティ戦略</vt:lpstr>
      <vt:lpstr>企業経営に重要なDX推進とセキュリティ確保の両立</vt:lpstr>
      <vt:lpstr>企業経営に重要なDX推進とセキュリティ確保の両立</vt:lpstr>
      <vt:lpstr>企業経営に重要なDX推進とセキュリティ確保の両立</vt:lpstr>
      <vt:lpstr>関連法令</vt:lpstr>
      <vt:lpstr>関連法令</vt:lpstr>
      <vt:lpstr>関連法令</vt:lpstr>
      <vt:lpstr>関連法令</vt:lpstr>
      <vt:lpstr>関連法令</vt:lpstr>
      <vt:lpstr>第5章. 事例を知る：重大なインシデント発生から課題解決まで</vt:lpstr>
      <vt:lpstr>情報セキュリティの概況</vt:lpstr>
      <vt:lpstr>情報セキュリティの概況</vt:lpstr>
      <vt:lpstr>情報セキュリティの概況</vt:lpstr>
      <vt:lpstr>重大インシデント事例から学ぶ課題解決</vt:lpstr>
      <vt:lpstr>重大インシデント事例から学ぶ課題解決</vt:lpstr>
      <vt:lpstr>重大インシデント事例から学ぶ課題解決</vt:lpstr>
      <vt:lpstr>重大インシデント事例から学ぶ課題解決</vt:lpstr>
      <vt:lpstr>重大インシデント事例から学ぶ課題解決</vt:lpstr>
      <vt:lpstr>第6章. 企業経営で重要となるIT投資と投資としてのサイバーセキュリティ対策</vt:lpstr>
      <vt:lpstr>これからの企業経営で必要な観点：社会の動向</vt:lpstr>
      <vt:lpstr>これからの企業経営で必要な観点：社会の動向</vt:lpstr>
      <vt:lpstr>守りのIT投資と攻めのIT投資</vt:lpstr>
      <vt:lpstr>守りのIT投資と攻めのIT投資</vt:lpstr>
      <vt:lpstr>守りのIT投資と攻めのIT投資</vt:lpstr>
      <vt:lpstr>守りのIT投資と攻めのIT投資</vt:lpstr>
      <vt:lpstr>守りのIT投資と攻めのIT投資</vt:lpstr>
      <vt:lpstr>経営投資としてのサイバーセキュリティ対策</vt:lpstr>
      <vt:lpstr>経営投資としてのサイバーセキュリティ対策</vt:lpstr>
      <vt:lpstr>経営投資としてのサイバーセキュリティ対策</vt:lpstr>
      <vt:lpstr>第7章. セキュリティ対策の概要（全容）</vt:lpstr>
      <vt:lpstr>対策基準の策定</vt:lpstr>
      <vt:lpstr>対策基準の策定</vt:lpstr>
      <vt:lpstr>対策基準の策定</vt:lpstr>
      <vt:lpstr>対策基準の策定</vt:lpstr>
      <vt:lpstr>対策基準の策定</vt:lpstr>
      <vt:lpstr>対策基準の策定</vt:lpstr>
      <vt:lpstr>対策基準の策定</vt:lpstr>
      <vt:lpstr>第8章. 用語定義および関係性と識別方法</vt:lpstr>
      <vt:lpstr>用語の定義、脅威・脆弱性の識別</vt:lpstr>
      <vt:lpstr>用語の定義、脅威・脆弱性の識別</vt:lpstr>
      <vt:lpstr>用語の定義、脅威・脆弱性の識別</vt:lpstr>
      <vt:lpstr>用語の定義、脅威・脆弱性の識別</vt:lpstr>
      <vt:lpstr>用語の定義、脅威・脆弱性の識別</vt:lpstr>
      <vt:lpstr>用語の定義、脅威・脆弱性の識別</vt:lpstr>
      <vt:lpstr>用語の定義、脅威・脆弱性の識別</vt:lpstr>
      <vt:lpstr>用語の定義、脅威・脆弱性の識別</vt:lpstr>
      <vt:lpstr>第9章. 具体的手順の作成（Lv.1 クイックアプローチ）</vt:lpstr>
      <vt:lpstr>【Lv.1 クイックアプローチ】の概要</vt:lpstr>
      <vt:lpstr>セキュリティインシデント事例を参考とした実施手順</vt:lpstr>
      <vt:lpstr>セキュリティインシデント事例を参考とした実施手順</vt:lpstr>
      <vt:lpstr>セキュリティインシデント事例を参考とした実施手順</vt:lpstr>
      <vt:lpstr>セキュリティインシデント事例を参考とした実施手順</vt:lpstr>
      <vt:lpstr>セキュリティインシデント事例を参考とした実施手順</vt:lpstr>
      <vt:lpstr>セキュリティインシデント事例を参考とした実施手順</vt:lpstr>
      <vt:lpstr>第10章. 具体的手順の作成（Lv.2 ベースラインアプローチ）</vt:lpstr>
      <vt:lpstr>【Lv.2 ベースラインアプローチ】の概要</vt:lpstr>
      <vt:lpstr>ガイドラインを参考とした実施手順</vt:lpstr>
      <vt:lpstr>ガイドラインを参考とした実施手順</vt:lpstr>
      <vt:lpstr>ガイドラインを参考とした実施手順</vt:lpstr>
      <vt:lpstr>ガイドラインを参考とした実施手順</vt:lpstr>
      <vt:lpstr>ガイドラインを参考とした実施手順</vt:lpstr>
      <vt:lpstr>ガイドラインを参考とした実施手順</vt:lpstr>
      <vt:lpstr>第11章. セキュリティフレームワーク</vt:lpstr>
      <vt:lpstr>セキュリティフレームワークの概要</vt:lpstr>
      <vt:lpstr>PowerPoint Presentation</vt:lpstr>
      <vt:lpstr>フレームワーク選択の重要性</vt:lpstr>
      <vt:lpstr>フレームワーク選択の重要性</vt:lpstr>
      <vt:lpstr>フレームワーク選択の重要性</vt:lpstr>
      <vt:lpstr>フレームワーク選択の重要性</vt:lpstr>
      <vt:lpstr>フレームワーク選択の重要性</vt:lpstr>
      <vt:lpstr>情報セキュリティマネジメントシステム（ISMS）</vt:lpstr>
      <vt:lpstr>情報セキュリティマネジメントシステム（ISMS）</vt:lpstr>
      <vt:lpstr>情報セキュリティマネジメントシステム（ISMS）</vt:lpstr>
      <vt:lpstr>NISTサイバーセキュリティフレームワーク（CSF）</vt:lpstr>
      <vt:lpstr>NISTサイバーセキュリティフレームワーク（CSF）</vt:lpstr>
      <vt:lpstr>NISTサイバーセキュリティフレームワーク（CSF）</vt:lpstr>
      <vt:lpstr>NISTサイバーセキュリティフレームワーク（CSF）</vt:lpstr>
      <vt:lpstr>NISTサイバーセキュリティフレームワーク（CSF）</vt:lpstr>
      <vt:lpstr>NISTサイバーセキュリティフレームワーク（CSF）</vt:lpstr>
      <vt:lpstr>NISTサイバーセキュリティフレームワーク（CSF）</vt:lpstr>
      <vt:lpstr>NISTサイバーセキュリティフレームワーク（CSF）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第12章. リスクマネジメント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第13章. ISMSの要求事項と構築（LV.3 網羅的アプローチ）</vt:lpstr>
      <vt:lpstr>【LV.3 網羅的アプローチ】の概要</vt:lpstr>
      <vt:lpstr>【LV.3 網羅的アプローチ】フレームワークを参考とした実施手順</vt:lpstr>
      <vt:lpstr>【LV.3 網羅的アプローチ】フレームワークを参考とした実施手順</vt:lpstr>
      <vt:lpstr>【LV.3 網羅的アプローチ】フレームワークを参考とした実施手順</vt:lpstr>
      <vt:lpstr>【LV.3 網羅的アプローチ】フレームワークを参考とした実施手順</vt:lpstr>
      <vt:lpstr>【LV.3 網羅的アプローチ】フレームワークを参考とした実施手順</vt:lpstr>
      <vt:lpstr>【LV.3 網羅的アプローチ】フレームワークを参考とした実施手順</vt:lpstr>
      <vt:lpstr>【LV.3 網羅的アプローチ】フレームワークを参考とした実施手順</vt:lpstr>
      <vt:lpstr>【LV.3 網羅的アプローチ】フレームワークを参考とした実施手順</vt:lpstr>
      <vt:lpstr>【LV.3 網羅的アプローチ】フレームワークを参考とした実施手順</vt:lpstr>
      <vt:lpstr>ISMS文書体系（ISMS構築・導入に必要な文書と記録）</vt:lpstr>
      <vt:lpstr>ISMS文書体系（ISMS構築・導入に必要な文書と記録）</vt:lpstr>
      <vt:lpstr>ISMS文書体系（ISMS構築・導入に必要な文書と記録）</vt:lpstr>
      <vt:lpstr>ISMS文書体系（ISMS構築・導入に必要な文書と記録）</vt:lpstr>
      <vt:lpstr>ISO/IEC27001の審査準備と審査内容</vt:lpstr>
      <vt:lpstr>ISO/IEC27001の審査準備と審査内容</vt:lpstr>
      <vt:lpstr>ISO/IEC27001の審査準備と審査内容</vt:lpstr>
      <vt:lpstr>ISO/IEC27001の審査準備と審査内容</vt:lpstr>
      <vt:lpstr>ISO/IEC27001の審査準備と審査内容</vt:lpstr>
      <vt:lpstr>第14章. ISMSの管理策</vt:lpstr>
      <vt:lpstr>管理策の分類と構成</vt:lpstr>
      <vt:lpstr>管理策の分類と構成</vt:lpstr>
      <vt:lpstr>管理策の分類と構成</vt:lpstr>
      <vt:lpstr>第15章. 組織的対策</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第16章. 人的対策</vt:lpstr>
      <vt:lpstr>作成する候補となる実施手順書類について</vt:lpstr>
      <vt:lpstr>作成する候補となる実施手順書類について</vt:lpstr>
      <vt:lpstr>作成する候補となる実施手順書類について</vt:lpstr>
      <vt:lpstr>第17章. 物理的対策</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BYOD, MDM</vt:lpstr>
      <vt:lpstr>BYOD, MDM</vt:lpstr>
      <vt:lpstr>第18章. 技術理的対策</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作成する候補となる実施手順書類について</vt:lpstr>
      <vt:lpstr>実施手順を適用するセキュリティ概念</vt:lpstr>
      <vt:lpstr>ゼロトラスト、境界防御モデル</vt:lpstr>
      <vt:lpstr>ゼロトラスト導入に向けた進め方</vt:lpstr>
      <vt:lpstr>ゼロトラストを実装するための主な技術要素</vt:lpstr>
      <vt:lpstr>ゼロトラスト、境界防御モデル</vt:lpstr>
      <vt:lpstr>ネットワーク制御</vt:lpstr>
      <vt:lpstr>セキュリティ統制（Security as a Service）</vt:lpstr>
      <vt:lpstr>インシデント対応</vt:lpstr>
      <vt:lpstr>第19章. セキュリティ対策の有効性評価</vt:lpstr>
      <vt:lpstr>内部監査</vt:lpstr>
      <vt:lpstr>外部監査</vt:lpstr>
      <vt:lpstr>第20章. セキュリティ機能の実装と運用</vt:lpstr>
      <vt:lpstr>セキュリティ機能の実装と運用</vt:lpstr>
      <vt:lpstr>セキュリティ機能の実装と運用</vt:lpstr>
      <vt:lpstr>セキュリティ機能の実装と運用</vt:lpstr>
      <vt:lpstr>セキュリティ機能の実装と運用</vt:lpstr>
      <vt:lpstr>セキュリティ機能の実装と運用</vt:lpstr>
      <vt:lpstr>セキュリティ機能の実装と運用</vt:lpstr>
      <vt:lpstr>プロジェクトの管理</vt:lpstr>
      <vt:lpstr>プロジェクトの管理</vt:lpstr>
      <vt:lpstr>予算および執行</vt:lpstr>
      <vt:lpstr>サービス・業務企画</vt:lpstr>
      <vt:lpstr>要件定義</vt:lpstr>
      <vt:lpstr>要件定義</vt:lpstr>
      <vt:lpstr>調達</vt:lpstr>
      <vt:lpstr>設計・開発</vt:lpstr>
      <vt:lpstr>サービス・業務の運営と改善</vt:lpstr>
      <vt:lpstr>運用および保守</vt:lpstr>
      <vt:lpstr>システム監査</vt:lpstr>
      <vt:lpstr>アジャイル開発</vt:lpstr>
      <vt:lpstr>アジャイル開発</vt:lpstr>
      <vt:lpstr>第21章. 人的、組織的、技術的、物理的対策の実施手順に基づいた実施</vt:lpstr>
      <vt:lpstr>ECサイトの構築とセキュリティ機能の実装と運用</vt:lpstr>
      <vt:lpstr>サービス・業務企画</vt:lpstr>
      <vt:lpstr>サービス・業務企画</vt:lpstr>
      <vt:lpstr>要件定義</vt:lpstr>
      <vt:lpstr>要件定義</vt:lpstr>
      <vt:lpstr>要件定義</vt:lpstr>
      <vt:lpstr>要件定義</vt:lpstr>
      <vt:lpstr>要件定義</vt:lpstr>
      <vt:lpstr>要件定義</vt:lpstr>
      <vt:lpstr>要件定義</vt:lpstr>
      <vt:lpstr>要件定義</vt:lpstr>
      <vt:lpstr>要件定義</vt:lpstr>
      <vt:lpstr>要件定義</vt:lpstr>
      <vt:lpstr>要件定義</vt:lpstr>
      <vt:lpstr>要件定義</vt:lpstr>
      <vt:lpstr>要件定義</vt:lpstr>
      <vt:lpstr>調達</vt:lpstr>
      <vt:lpstr>調達</vt:lpstr>
      <vt:lpstr>設計・開発</vt:lpstr>
      <vt:lpstr>サービス・業務の運営と改善</vt:lpstr>
      <vt:lpstr>運用および保守</vt:lpstr>
      <vt:lpstr>第22章. サイバーセキュリティ対策を実践するための知識とスキル</vt:lpstr>
      <vt:lpstr>デジタルスキル標準（DSS）</vt:lpstr>
      <vt:lpstr>DXリテラシー標準（DSS-L）</vt:lpstr>
      <vt:lpstr>DXリテラシー標準（DSS-L）</vt:lpstr>
      <vt:lpstr>DX推進スキル標準（DSS-P）</vt:lpstr>
      <vt:lpstr>DX推進スキル標準（DSS-P）</vt:lpstr>
      <vt:lpstr>DX推進スキル標準（DSS-P）</vt:lpstr>
      <vt:lpstr>ITスキル標準（ITSS）</vt:lpstr>
      <vt:lpstr>ITスキル標準（ITSS）</vt:lpstr>
      <vt:lpstr>ITスキル標準（ITSS）</vt:lpstr>
      <vt:lpstr>ITSS＋（プラス）</vt:lpstr>
      <vt:lpstr>ｉコンピテンシ ディクショナリ（iCD）</vt:lpstr>
      <vt:lpstr>ｉコンピテンシ ディクショナリ（iCD）</vt:lpstr>
      <vt:lpstr>ｉコンピテンシ ディクショナリ（iCD）</vt:lpstr>
      <vt:lpstr>ｉコンピテンシ ディクショナリ（iCD）</vt:lpstr>
      <vt:lpstr>第23章. 人材の知識とスキルの認定制度</vt:lpstr>
      <vt:lpstr>Di-Lite</vt:lpstr>
      <vt:lpstr>情報処理技術者試験</vt:lpstr>
      <vt:lpstr>情報処理技術者試験</vt:lpstr>
      <vt:lpstr>国際セキュリティ資格</vt:lpstr>
      <vt:lpstr>第24章. 各種人材育成カリキュラム</vt:lpstr>
      <vt:lpstr>プラス・セキュリティ知識補充講座</vt:lpstr>
      <vt:lpstr>プラス・セキュリティ知識補充講座</vt:lpstr>
      <vt:lpstr>プラス・セキュリティ知識補充講座</vt:lpstr>
      <vt:lpstr>プラス・セキュリティ知識補充講座</vt:lpstr>
      <vt:lpstr>プラス・セキュリティ知識補充講座</vt:lpstr>
      <vt:lpstr>ITスキル標準モデルカリキュラム</vt:lpstr>
      <vt:lpstr>ITスキル標準モデルカリキュラム</vt:lpstr>
      <vt:lpstr>プラス・セキュリティ知識補充講座</vt:lpstr>
      <vt:lpstr>マナビDX</vt:lpstr>
      <vt:lpstr>マナビDX</vt:lpstr>
      <vt:lpstr>マナビDX</vt:lpstr>
      <vt:lpstr>第25章. スキルと知識を持った人材育成・人材確保方法</vt:lpstr>
      <vt:lpstr>「プラス・セキュリティ」の実施計画例</vt:lpstr>
      <vt:lpstr>「プラス・セキュリティ」の実施計画例</vt:lpstr>
      <vt:lpstr>「リスキリング」「チェンジマインド」の実施計画例</vt:lpstr>
      <vt:lpstr>「リスキリング」「チェンジマインド」の実施計画例</vt:lpstr>
      <vt:lpstr>「リスキリング」「チェンジマインド」の実施計画例</vt:lpstr>
      <vt:lpstr>第26章. エグゼクティブサマリー</vt:lpstr>
      <vt:lpstr>全体要旨</vt:lpstr>
      <vt:lpstr>全体要旨</vt:lpstr>
      <vt:lpstr>テキスト活用のポイント</vt:lpstr>
      <vt:lpstr>第27章. 各章のポイント</vt:lpstr>
      <vt:lpstr>第１章 デジタル時代の社会とIT情勢</vt:lpstr>
      <vt:lpstr>第１章 デジタル時代の社会とIT情勢</vt:lpstr>
      <vt:lpstr>第２章 サイバーセキュリティの基礎知識</vt:lpstr>
      <vt:lpstr>第２章 サイバーセキュリティの基礎知識</vt:lpstr>
      <vt:lpstr>第３章 デジタル社会の方向性と現実に向けた国の方針</vt:lpstr>
      <vt:lpstr>第３章 デジタル社会の方向性と現実に向けた国の方針</vt:lpstr>
      <vt:lpstr>第４章 サイバーセキュリティ戦略および関連法令</vt:lpstr>
      <vt:lpstr>PowerPoint Presentation</vt:lpstr>
      <vt:lpstr>第５章 事例を知る：重大なインシデント発生から課題解決まで</vt:lpstr>
      <vt:lpstr>第５章 事例を知る：重大なインシデント発生から課題解決まで</vt:lpstr>
      <vt:lpstr>第６章 企業経営で重要となるIT投資と投資としてのサイバーセキュリティ対策</vt:lpstr>
      <vt:lpstr>第６章 企業経営で重要となるIT投資と投資としてのサイバーセキュリティ対策</vt:lpstr>
      <vt:lpstr>第７章 セキュリティ対策の概要（全容）</vt:lpstr>
      <vt:lpstr>第７章 セキュリティ対策の概要（全容）</vt:lpstr>
      <vt:lpstr>第８章 用語定義および関係性と識別方法</vt:lpstr>
      <vt:lpstr>第８章 用語定義および関係性と識別方法</vt:lpstr>
      <vt:lpstr>第９章 具体的な手順の作成（Lv.1 クイックアプローチ）</vt:lpstr>
      <vt:lpstr>第10章 具体的な手順の作成（Lv.2 ベースラインアプローチ）</vt:lpstr>
      <vt:lpstr>第11章 セキュリティフレームワーク</vt:lpstr>
      <vt:lpstr>第11章 セキュリティフレームワーク</vt:lpstr>
      <vt:lpstr>第12章 リスクマネジメント</vt:lpstr>
      <vt:lpstr>第12章 リスクマネジメント</vt:lpstr>
      <vt:lpstr>第13章 ISMSの要求事項と構築（LV.3 網羅的アプローチ）</vt:lpstr>
      <vt:lpstr>第13章 ISMSの要求事項と構築（LV.3 網羅的アプローチ）</vt:lpstr>
      <vt:lpstr>第14章 ISMSの管理策</vt:lpstr>
      <vt:lpstr>第14章 ISMSの管理策</vt:lpstr>
      <vt:lpstr>第15章 組織的対策</vt:lpstr>
      <vt:lpstr>第15章 組織的対策</vt:lpstr>
      <vt:lpstr>第16章 人的対策</vt:lpstr>
      <vt:lpstr>第16章 人的対策</vt:lpstr>
      <vt:lpstr>第17章 物理的対策</vt:lpstr>
      <vt:lpstr>第17章 物理的対策</vt:lpstr>
      <vt:lpstr>第18章 技術的対策</vt:lpstr>
      <vt:lpstr>第18章 技術的対策</vt:lpstr>
      <vt:lpstr>第19章 セキュリティ対策状況の有効性評価</vt:lpstr>
      <vt:lpstr>第20章 セキュリティ機能の実装と運用（IT環境構築・運用実施手順）</vt:lpstr>
      <vt:lpstr>第21章 人的、組織的、技術的、物理的対策の実施手順に基づいた実施</vt:lpstr>
      <vt:lpstr>第22章 サイバーセキュリティ対策を実践するための知識とスキル</vt:lpstr>
      <vt:lpstr>第22章 サイバーセキュリティ対策を実践するための知識とスキル</vt:lpstr>
      <vt:lpstr>第23章 人材の知識とスキルの認定制度</vt:lpstr>
      <vt:lpstr>第23章 人材の知識とスキルの認定制度</vt:lpstr>
      <vt:lpstr>第24章 各種人材育成カリキュラム</vt:lpstr>
      <vt:lpstr>第24章 各種人材育成カリキュラム</vt:lpstr>
      <vt:lpstr>第25章 スキルと知識を持った人材育成・人材確保方法</vt:lpstr>
      <vt:lpstr>第28章. 今後実施すべきこと</vt:lpstr>
      <vt:lpstr>今後のアクション</vt:lpstr>
      <vt:lpstr>今後のアクション</vt:lpstr>
      <vt:lpstr>今後のアクション</vt:lpstr>
      <vt:lpstr>今後のアクション</vt:lpstr>
      <vt:lpstr>今後のアクション</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中小企業向けサイバーセキュリティ実践ハンドブック セミナースライド：中小企業も安心！セキュリティ対策でDXを加速</dc:title>
  <dc:creator/>
  <cp:keywords>経営情報セキュリティ（コンピュータ）;情報セキュリティマネジメントシステム;経営情報;東京都;中小企業;サイバーセキュリティ</cp:keywords>
  <cp:revision>1</cp:revision>
  <dcterms:created xsi:type="dcterms:W3CDTF">2025-02-18T11:19:54Z</dcterms:created>
  <dcterms:modified xsi:type="dcterms:W3CDTF">2025-03-19T05:51:29Z</dcterms:modified>
  <cp:category>中小企業向けサイバーセキュリティ対策の極意シリーズ</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0x010100E7AFCD76AE94F4498A8EE5303CCFCA92</vt:lpwstr>
  </property>
  <property fmtid="{D5CDD505-2E9C-101B-9397-08002B2CF9AE}" pid="3" name="Order">
    <vt:r8>32700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